
<file path=[Content_Types].xml><?xml version="1.0" encoding="utf-8"?>
<Types xmlns="http://schemas.openxmlformats.org/package/2006/content-types">
  <Default Extension="xml" ContentType="application/xml"/>
  <Default Extension="jpg" ContentType="image/jpeg"/>
  <Default Extension="tiff" ContentType="image/tiff"/>
  <Default Extension="emf" ContentType="image/x-emf"/>
  <Default Extension="jpeg" ContentType="image/jpeg"/>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6"/>
  </p:notesMasterIdLst>
  <p:handoutMasterIdLst>
    <p:handoutMasterId r:id="rId27"/>
  </p:handoutMasterIdLst>
  <p:sldIdLst>
    <p:sldId id="257" r:id="rId2"/>
    <p:sldId id="446" r:id="rId3"/>
    <p:sldId id="450" r:id="rId4"/>
    <p:sldId id="443" r:id="rId5"/>
    <p:sldId id="430" r:id="rId6"/>
    <p:sldId id="427" r:id="rId7"/>
    <p:sldId id="439" r:id="rId8"/>
    <p:sldId id="441" r:id="rId9"/>
    <p:sldId id="431" r:id="rId10"/>
    <p:sldId id="428" r:id="rId11"/>
    <p:sldId id="424" r:id="rId12"/>
    <p:sldId id="432" r:id="rId13"/>
    <p:sldId id="436" r:id="rId14"/>
    <p:sldId id="433" r:id="rId15"/>
    <p:sldId id="444" r:id="rId16"/>
    <p:sldId id="434" r:id="rId17"/>
    <p:sldId id="358" r:id="rId18"/>
    <p:sldId id="448" r:id="rId19"/>
    <p:sldId id="429" r:id="rId20"/>
    <p:sldId id="435" r:id="rId21"/>
    <p:sldId id="449" r:id="rId22"/>
    <p:sldId id="425" r:id="rId23"/>
    <p:sldId id="426" r:id="rId24"/>
    <p:sldId id="451"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orient="horz" pos="144" userDrawn="1">
          <p15:clr>
            <a:srgbClr val="F26B43"/>
          </p15:clr>
        </p15:guide>
        <p15:guide id="6" orient="horz" pos="3888" userDrawn="1">
          <p15:clr>
            <a:srgbClr val="F26B43"/>
          </p15:clr>
        </p15:guide>
        <p15:guide id="9" pos="6697">
          <p15:clr>
            <a:srgbClr val="A4A3A4"/>
          </p15:clr>
        </p15:guide>
        <p15:guide id="11" orient="horz" pos="115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E6FF"/>
    <a:srgbClr val="005EB8"/>
    <a:srgbClr val="00BF6F"/>
    <a:srgbClr val="FE5000"/>
    <a:srgbClr val="B1B3B3"/>
    <a:srgbClr val="13294B"/>
    <a:srgbClr val="6366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7752061-5463-48E6-A297-43E0E91C0267}">
  <a:tblStyle styleId="{0817EA92-75D0-4044-A80A-286907CE0DDB}" styleName="GE Ruled Table">
    <a:wholeTbl>
      <a:tcTxStyle>
        <a:fontRef idx="minor">
          <a:prstClr val="black"/>
        </a:fontRef>
        <a:schemeClr val="accent2"/>
      </a:tcTxStyle>
      <a:tcStyle>
        <a:tcBdr>
          <a:left>
            <a:ln w="0" cmpd="sng">
              <a:solidFill>
                <a:schemeClr val="bg1"/>
              </a:solidFill>
            </a:ln>
          </a:left>
          <a:right>
            <a:ln w="0" cmpd="sng">
              <a:solidFill>
                <a:schemeClr val="bg1"/>
              </a:solidFill>
            </a:ln>
          </a:right>
          <a:top>
            <a:ln w="19050" cmpd="sng">
              <a:gradFill>
                <a:gsLst>
                  <a:gs pos="0">
                    <a:schemeClr val="bg1"/>
                  </a:gs>
                  <a:gs pos="25000">
                    <a:srgbClr val="B7E6FF"/>
                  </a:gs>
                  <a:gs pos="100000">
                    <a:schemeClr val="accent3"/>
                  </a:gs>
                </a:gsLst>
                <a:lin ang="0" scaled="0"/>
              </a:gradFill>
            </a:ln>
          </a:top>
          <a:bottom>
            <a:ln w="0" cmpd="sng">
              <a:solidFill>
                <a:schemeClr val="bg1"/>
              </a:solidFill>
            </a:ln>
          </a:bottom>
          <a:insideH>
            <a:ln w="19050" cmpd="sng">
              <a:gradFill>
                <a:gsLst>
                  <a:gs pos="0">
                    <a:schemeClr val="bg1"/>
                  </a:gs>
                  <a:gs pos="25000">
                    <a:srgbClr val="B7E6FF"/>
                  </a:gs>
                  <a:gs pos="100000">
                    <a:schemeClr val="accent3"/>
                  </a:gs>
                </a:gsLst>
                <a:lin ang="0" scaled="0"/>
              </a:gradFill>
            </a:ln>
          </a:insideH>
          <a:insideV>
            <a:ln w="0" cmpd="sng">
              <a:solidFill>
                <a:schemeClr val="bg1"/>
              </a:solidFill>
            </a:ln>
          </a:insideV>
        </a:tcBdr>
      </a:tcStyle>
    </a:wholeTbl>
    <a:band1H>
      <a:tcStyle>
        <a:tcBdr/>
      </a:tcStyle>
    </a:band1H>
    <a:band2H>
      <a:tcStyle>
        <a:tcBdr/>
      </a:tcStyle>
    </a:band2H>
    <a:band1V>
      <a:tcStyle>
        <a:tcBdr/>
      </a:tcStyle>
    </a:band1V>
    <a:band2V>
      <a:tcStyle>
        <a:tcBdr/>
      </a:tcStyle>
    </a:band2V>
    <a:lastCol>
      <a:tcStyle>
        <a:tcBdr/>
      </a:tcStyle>
    </a:lastCol>
    <a:firstCol>
      <a:tcTxStyle b="on">
        <a:fontRef idx="minor">
          <a:prstClr val="black"/>
        </a:fontRef>
        <a:schemeClr val="accent2"/>
      </a:tcTxStyle>
      <a:tcStyle>
        <a:tcBdr>
          <a:top>
            <a:ln w="0" cmpd="sng">
              <a:solidFill>
                <a:schemeClr val="lt1"/>
              </a:solidFill>
            </a:ln>
          </a:top>
          <a:insideH>
            <a:ln w="0" cmpd="sng">
              <a:solidFill>
                <a:schemeClr val="lt1"/>
              </a:solidFill>
            </a:ln>
          </a:insideH>
        </a:tcBdr>
      </a:tcStyle>
    </a:firstCol>
    <a:lastRow>
      <a:tcStyle>
        <a:tcBdr/>
      </a:tcStyle>
    </a:lastRow>
    <a:firstRow>
      <a:tcStyle>
        <a:tcBdr/>
      </a:tcStyle>
    </a:firstRow>
  </a:tblStyle>
  <a:tblStyle styleId="{B7752061-5463-48E6-A297-43E0E91C0267}" styleName="GE Solid Table">
    <a:wholeTbl>
      <a:tcTxStyle>
        <a:fontRef idx="minor">
          <a:prstClr val="black"/>
        </a:fontRef>
        <a:schemeClr val="accent2"/>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348" autoAdjust="0"/>
    <p:restoredTop sz="93886" autoAdjust="0"/>
  </p:normalViewPr>
  <p:slideViewPr>
    <p:cSldViewPr snapToGrid="0" showGuides="1">
      <p:cViewPr>
        <p:scale>
          <a:sx n="119" d="100"/>
          <a:sy n="119" d="100"/>
        </p:scale>
        <p:origin x="1128" y="448"/>
      </p:cViewPr>
      <p:guideLst>
        <p:guide orient="horz" pos="144"/>
        <p:guide orient="horz" pos="3888"/>
        <p:guide pos="6697"/>
        <p:guide orient="horz" pos="1152"/>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showGuides="1">
      <p:cViewPr varScale="1">
        <p:scale>
          <a:sx n="92" d="100"/>
          <a:sy n="92" d="100"/>
        </p:scale>
        <p:origin x="-3410" y="-81"/>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handoutMaster" Target="handoutMasters/handout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Users/jay/Documents/digital_challenge/Valuation.xls"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995" b="1" i="0" u="none" strike="noStrike" kern="1200" cap="all" spc="100" normalizeH="0" baseline="0">
                <a:solidFill>
                  <a:schemeClr val="lt1"/>
                </a:solidFill>
                <a:latin typeface="+mn-lt"/>
                <a:ea typeface="+mn-ea"/>
                <a:cs typeface="+mn-cs"/>
              </a:defRPr>
            </a:pPr>
            <a:r>
              <a:rPr lang="en-US"/>
              <a:t>Net Income Projection</a:t>
            </a:r>
          </a:p>
        </c:rich>
      </c:tx>
      <c:layout/>
      <c:overlay val="0"/>
      <c:spPr>
        <a:noFill/>
        <a:ln>
          <a:noFill/>
        </a:ln>
        <a:effectLst/>
      </c:spPr>
      <c:txPr>
        <a:bodyPr rot="0" spcFirstLastPara="1" vertOverflow="ellipsis" vert="horz" wrap="square" anchor="ctr" anchorCtr="1"/>
        <a:lstStyle/>
        <a:p>
          <a:pPr>
            <a:defRPr sz="1995" b="1" i="0" u="none" strike="noStrike" kern="1200" cap="all" spc="100" normalizeH="0" baseline="0">
              <a:solidFill>
                <a:schemeClr val="lt1"/>
              </a:solidFill>
              <a:latin typeface="+mn-lt"/>
              <a:ea typeface="+mn-ea"/>
              <a:cs typeface="+mn-cs"/>
            </a:defRPr>
          </a:pPr>
          <a:endParaRPr lang="en-US"/>
        </a:p>
      </c:txPr>
    </c:title>
    <c:autoTitleDeleted val="0"/>
    <c:plotArea>
      <c:layout/>
      <c:lineChart>
        <c:grouping val="standard"/>
        <c:varyColors val="0"/>
        <c:ser>
          <c:idx val="1"/>
          <c:order val="0"/>
          <c:spPr>
            <a:ln w="34925" cap="rnd">
              <a:solidFill>
                <a:schemeClr val="lt1"/>
              </a:solidFill>
              <a:round/>
            </a:ln>
            <a:effectLst>
              <a:outerShdw dist="25400" dir="2700000" algn="tl" rotWithShape="0">
                <a:schemeClr val="accent1">
                  <a:tint val="77000"/>
                </a:scheme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accent1">
                          <a:lumMod val="60000"/>
                          <a:lumOff val="40000"/>
                        </a:schemeClr>
                      </a:solidFill>
                    </a:ln>
                    <a:effectLst/>
                  </c:spPr>
                </c15:leaderLines>
              </c:ext>
            </c:extLst>
          </c:dLbls>
          <c:val>
            <c:numRef>
              <c:f>Sheet1!$H$29:$H$33</c:f>
              <c:numCache>
                <c:formatCode>"$"#,##0</c:formatCode>
                <c:ptCount val="5"/>
                <c:pt idx="0">
                  <c:v>-34188.0</c:v>
                </c:pt>
                <c:pt idx="1">
                  <c:v>-14188.0</c:v>
                </c:pt>
                <c:pt idx="2">
                  <c:v>41612.0</c:v>
                </c:pt>
                <c:pt idx="3">
                  <c:v>91612.0</c:v>
                </c:pt>
                <c:pt idx="4">
                  <c:v>141612.0</c:v>
                </c:pt>
              </c:numCache>
            </c:numRef>
          </c:val>
          <c:smooth val="0"/>
        </c:ser>
        <c:dLbls>
          <c:dLblPos val="ctr"/>
          <c:showLegendKey val="0"/>
          <c:showVal val="1"/>
          <c:showCatName val="0"/>
          <c:showSerName val="0"/>
          <c:showPercent val="0"/>
          <c:showBubbleSize val="0"/>
        </c:dLbls>
        <c:dropLines>
          <c:spPr>
            <a:ln w="9525" cap="flat" cmpd="sng" algn="ctr">
              <a:gradFill>
                <a:gsLst>
                  <a:gs pos="0">
                    <a:schemeClr val="lt1"/>
                  </a:gs>
                  <a:gs pos="100000">
                    <a:schemeClr val="lt1">
                      <a:alpha val="0"/>
                    </a:schemeClr>
                  </a:gs>
                </a:gsLst>
                <a:lin ang="5400000" scaled="0"/>
              </a:gradFill>
              <a:round/>
            </a:ln>
            <a:effectLst/>
          </c:spPr>
        </c:dropLines>
        <c:smooth val="0"/>
        <c:axId val="-1914125376"/>
        <c:axId val="-1914122624"/>
      </c:lineChart>
      <c:catAx>
        <c:axId val="-1914125376"/>
        <c:scaling>
          <c:orientation val="minMax"/>
        </c:scaling>
        <c:delete val="0"/>
        <c:axPos val="b"/>
        <c:majorTickMark val="none"/>
        <c:minorTickMark val="none"/>
        <c:tickLblPos val="nextTo"/>
        <c:spPr>
          <a:noFill/>
          <a:ln w="12700" cap="flat" cmpd="sng" algn="ctr">
            <a:solidFill>
              <a:schemeClr val="lt1"/>
            </a:solidFill>
            <a:round/>
          </a:ln>
          <a:effectLst/>
        </c:spPr>
        <c:txPr>
          <a:bodyPr rot="-60000000" spcFirstLastPara="1" vertOverflow="ellipsis" vert="horz" wrap="square" anchor="ctr" anchorCtr="1"/>
          <a:lstStyle/>
          <a:p>
            <a:pPr>
              <a:defRPr sz="1197" b="0" i="0" u="none" strike="noStrike" kern="1200" spc="100" baseline="0">
                <a:solidFill>
                  <a:schemeClr val="lt1"/>
                </a:solidFill>
                <a:latin typeface="+mn-lt"/>
                <a:ea typeface="+mn-ea"/>
                <a:cs typeface="+mn-cs"/>
              </a:defRPr>
            </a:pPr>
            <a:endParaRPr lang="en-US"/>
          </a:p>
        </c:txPr>
        <c:crossAx val="-1914122624"/>
        <c:crossesAt val="0.0"/>
        <c:auto val="1"/>
        <c:lblAlgn val="ctr"/>
        <c:lblOffset val="100"/>
        <c:noMultiLvlLbl val="0"/>
      </c:catAx>
      <c:valAx>
        <c:axId val="-1914122624"/>
        <c:scaling>
          <c:orientation val="minMax"/>
        </c:scaling>
        <c:delete val="0"/>
        <c:axPos val="l"/>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solidFill>
                <a:latin typeface="+mn-lt"/>
                <a:ea typeface="+mn-ea"/>
                <a:cs typeface="+mn-cs"/>
              </a:defRPr>
            </a:pPr>
            <a:endParaRPr lang="en-US"/>
          </a:p>
        </c:txPr>
        <c:crossAx val="-1914125376"/>
        <c:crosses val="autoZero"/>
        <c:crossBetween val="between"/>
        <c:minorUnit val="4000.0"/>
        <c:dispUnits>
          <c:builtInUnit val="thousands"/>
          <c:dispUnitsLbl>
            <c:layout>
              <c:manualLayout>
                <c:xMode val="edge"/>
                <c:yMode val="edge"/>
                <c:x val="0.0290086899563165"/>
                <c:y val="0.399495288521353"/>
              </c:manualLayout>
            </c:layout>
            <c:tx>
              <c:rich>
                <a:bodyPr rot="-5400000" spcFirstLastPara="1" vertOverflow="ellipsis" vert="horz" wrap="square" anchor="ctr" anchorCtr="1"/>
                <a:lstStyle/>
                <a:p>
                  <a:pPr>
                    <a:defRPr sz="1197" b="1" i="0" u="none" strike="noStrike" kern="1200" baseline="0">
                      <a:solidFill>
                        <a:schemeClr val="lt1"/>
                      </a:solidFill>
                      <a:latin typeface="+mn-lt"/>
                      <a:ea typeface="+mn-ea"/>
                      <a:cs typeface="+mn-cs"/>
                    </a:defRPr>
                  </a:pPr>
                  <a:r>
                    <a:rPr lang="en-US"/>
                    <a:t>$ (Thousands)</a:t>
                  </a:r>
                </a:p>
              </c:rich>
            </c:tx>
            <c:spPr>
              <a:noFill/>
              <a:ln>
                <a:noFill/>
              </a:ln>
              <a:effectLst/>
            </c:spPr>
            <c:txPr>
              <a:bodyPr rot="-5400000" spcFirstLastPara="1" vertOverflow="ellipsis" vert="horz" wrap="square" anchor="ctr" anchorCtr="1"/>
              <a:lstStyle/>
              <a:p>
                <a:pPr>
                  <a:defRPr sz="1197" b="1" i="0" u="none" strike="noStrike" kern="1200" baseline="0">
                    <a:solidFill>
                      <a:schemeClr val="lt1"/>
                    </a:solidFill>
                    <a:latin typeface="+mn-lt"/>
                    <a:ea typeface="+mn-ea"/>
                    <a:cs typeface="+mn-cs"/>
                  </a:defRPr>
                </a:pPr>
                <a:endParaRPr lang="en-US"/>
              </a:p>
            </c:txPr>
          </c:dispUnitsLbl>
        </c:dispUnits>
      </c:valAx>
      <c:spPr>
        <a:noFill/>
        <a:ln>
          <a:noFill/>
        </a:ln>
        <a:effectLst/>
      </c:spPr>
    </c:plotArea>
    <c:plotVisOnly val="1"/>
    <c:dispBlanksAs val="gap"/>
    <c:showDLblsOverMax val="0"/>
  </c:chart>
  <c:spPr>
    <a:solidFill>
      <a:schemeClr val="accent1"/>
    </a:solidFill>
    <a:ln w="9525" cap="flat" cmpd="sng" algn="ctr">
      <a:solidFill>
        <a:schemeClr val="accent1"/>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29">
  <cs:axisTitle>
    <cs:lnRef idx="0"/>
    <cs:fillRef idx="0"/>
    <cs:effectRef idx="0"/>
    <cs:fontRef idx="minor">
      <a:schemeClr val="lt1"/>
    </cs:fontRef>
    <cs:defRPr sz="1197" b="1" kern="1200"/>
  </cs:axisTitle>
  <cs:categoryAxis>
    <cs:lnRef idx="0">
      <cs:styleClr val="0"/>
    </cs:lnRef>
    <cs:fillRef idx="0"/>
    <cs:effectRef idx="0"/>
    <cs:fontRef idx="minor">
      <a:schemeClr val="lt1"/>
    </cs:fontRef>
    <cs:spPr>
      <a:ln w="12700" cap="flat" cmpd="sng" algn="ctr">
        <a:solidFill>
          <a:schemeClr val="lt1"/>
        </a:solidFill>
        <a:round/>
      </a:ln>
    </cs:spPr>
    <cs:defRPr sz="1197" kern="1200" spc="10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330" kern="1200"/>
  </cs:chartArea>
  <cs:dataLabel>
    <cs:lnRef idx="0"/>
    <cs:fillRef idx="0"/>
    <cs:effectRef idx="0"/>
    <cs:fontRef idx="minor">
      <a:schemeClr val="lt1"/>
    </cs:fontRef>
    <cs:defRPr sz="1197" b="1" kern="1200"/>
  </cs:dataLabel>
  <cs:dataLabelCallout>
    <cs:lnRef idx="0">
      <cs:styleClr val="auto"/>
    </cs:lnRef>
    <cs:fillRef idx="0"/>
    <cs:effectRef idx="0"/>
    <cs:fontRef idx="minor">
      <cs:styleClr val="auto"/>
    </cs:fontRef>
    <cs:spPr>
      <a:solidFill>
        <a:schemeClr val="lt1"/>
      </a:solidFill>
      <a:ln>
        <a:solidFill>
          <a:schemeClr val="ph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1197"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fillRef idx="0"/>
    <cs:effectRef idx="0"/>
    <cs:fontRef idx="minor">
      <a:schemeClr val="dk1"/>
    </cs:fontRef>
    <cs:spPr>
      <a:ln w="9525" cap="flat" cmpd="sng" algn="ctr">
        <a:gradFill>
          <a:gsLst>
            <a:gs pos="0">
              <a:schemeClr val="lt1"/>
            </a:gs>
            <a:gs pos="100000">
              <a:schemeClr val="lt1">
                <a:alpha val="0"/>
              </a:schemeClr>
            </a:gs>
          </a:gsLst>
          <a:lin ang="5400000" scaled="0"/>
        </a:gradFill>
        <a:round/>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1197"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995"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1197"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1197" kern="1200"/>
  </cs:valueAxis>
  <cs:wall>
    <cs:lnRef idx="0"/>
    <cs:fillRef idx="0"/>
    <cs:effectRef idx="0"/>
    <cs:fontRef idx="minor">
      <a:schemeClr val="dk1"/>
    </cs:fontRef>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7.emf"/></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CBF77B6-06AB-43A3-89A4-8CD1677993D0}" type="datetimeFigureOut">
              <a:rPr lang="en-CA" smtClean="0"/>
              <a:t>2017-07-31</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2762B2D-468D-4837-8CAA-70AF425658B8}" type="slidenum">
              <a:rPr lang="en-CA" smtClean="0"/>
              <a:t>‹#›</a:t>
            </a:fld>
            <a:endParaRPr lang="en-CA"/>
          </a:p>
        </p:txBody>
      </p:sp>
      <p:pic>
        <p:nvPicPr>
          <p:cNvPr id="1026" name="Picture 2" descr="I:\Dockets\1421 SmallStuff GE PPT\Graphics\GE Grey.emf"/>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39312" y="65216"/>
            <a:ext cx="579375" cy="579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6029183"/>
      </p:ext>
    </p:extLst>
  </p:cSld>
  <p:clrMap bg1="lt1" tx1="dk1" bg2="lt2" tx2="dk2" accent1="accent1" accent2="accent2" accent3="accent3" accent4="accent4" accent5="accent5" accent6="accent6" hlink="hlink" folHlink="folHlink"/>
  <p:hf hdr="0" ftr="0" dt="0"/>
</p:handoutMaster>
</file>

<file path=ppt/media/image10.tiff>
</file>

<file path=ppt/media/image11.tiff>
</file>

<file path=ppt/media/image12.jpg>
</file>

<file path=ppt/media/image13.png>
</file>

<file path=ppt/media/image14.png>
</file>

<file path=ppt/media/image15.jpg>
</file>

<file path=ppt/media/image16.jpg>
</file>

<file path=ppt/media/image17.jpg>
</file>

<file path=ppt/media/image18.tiff>
</file>

<file path=ppt/media/image19.tiff>
</file>

<file path=ppt/media/image2.jpg>
</file>

<file path=ppt/media/image20.tiff>
</file>

<file path=ppt/media/image21.tiff>
</file>

<file path=ppt/media/image22.png>
</file>

<file path=ppt/media/image23.tiff>
</file>

<file path=ppt/media/image4.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7.emf"/></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6804B0-AD37-4623-8498-3C9AE39E25E5}" type="datetimeFigureOut">
              <a:rPr lang="en-CA" smtClean="0"/>
              <a:t>2017-07-31</a:t>
            </a:fld>
            <a:endParaRPr lang="en-CA"/>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377687" y="4343400"/>
            <a:ext cx="6102626" cy="41148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0CDABC8-FD09-47BC-822A-A981D494E0D7}" type="slidenum">
              <a:rPr lang="en-CA" smtClean="0"/>
              <a:t>‹#›</a:t>
            </a:fld>
            <a:endParaRPr lang="en-CA"/>
          </a:p>
        </p:txBody>
      </p:sp>
      <p:pic>
        <p:nvPicPr>
          <p:cNvPr id="8" name="Picture 2" descr="I:\Dockets\1421 SmallStuff GE PPT\Graphics\GE Grey.em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9312" y="65216"/>
            <a:ext cx="579375" cy="579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485773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228600" indent="0" algn="l" defTabSz="914400" rtl="0" eaLnBrk="1" latinLnBrk="0" hangingPunct="1">
      <a:defRPr sz="1200" kern="1200">
        <a:solidFill>
          <a:schemeClr val="tx1"/>
        </a:solidFill>
        <a:latin typeface="+mn-lt"/>
        <a:ea typeface="+mn-ea"/>
        <a:cs typeface="+mn-cs"/>
      </a:defRPr>
    </a:lvl2pPr>
    <a:lvl3pPr marL="457200" indent="0" algn="l" defTabSz="914400" rtl="0" eaLnBrk="1" latinLnBrk="0" hangingPunct="1">
      <a:defRPr sz="1200" kern="1200">
        <a:solidFill>
          <a:schemeClr val="tx1"/>
        </a:solidFill>
        <a:latin typeface="+mn-lt"/>
        <a:ea typeface="+mn-ea"/>
        <a:cs typeface="+mn-cs"/>
      </a:defRPr>
    </a:lvl3pPr>
    <a:lvl4pPr marL="685800" indent="0" algn="l" defTabSz="914400" rtl="0" eaLnBrk="1" latinLnBrk="0" hangingPunct="1">
      <a:defRPr sz="1200" kern="1200">
        <a:solidFill>
          <a:schemeClr val="tx1"/>
        </a:solidFill>
        <a:latin typeface="+mn-lt"/>
        <a:ea typeface="+mn-ea"/>
        <a:cs typeface="+mn-cs"/>
      </a:defRPr>
    </a:lvl4pPr>
    <a:lvl5pPr marL="914400" indent="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0CDABC8-FD09-47BC-822A-A981D494E0D7}" type="slidenum">
              <a:rPr lang="en-CA" smtClean="0"/>
              <a:t>1</a:t>
            </a:fld>
            <a:endParaRPr lang="en-CA"/>
          </a:p>
        </p:txBody>
      </p:sp>
    </p:spTree>
    <p:extLst>
      <p:ext uri="{BB962C8B-B14F-4D97-AF65-F5344CB8AC3E}">
        <p14:creationId xmlns:p14="http://schemas.microsoft.com/office/powerpoint/2010/main" val="13880334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0CDABC8-FD09-47BC-822A-A981D494E0D7}" type="slidenum">
              <a:rPr lang="en-CA" smtClean="0"/>
              <a:t>19</a:t>
            </a:fld>
            <a:endParaRPr lang="en-CA"/>
          </a:p>
        </p:txBody>
      </p:sp>
    </p:spTree>
    <p:extLst>
      <p:ext uri="{BB962C8B-B14F-4D97-AF65-F5344CB8AC3E}">
        <p14:creationId xmlns:p14="http://schemas.microsoft.com/office/powerpoint/2010/main" val="4367350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0CDABC8-FD09-47BC-822A-A981D494E0D7}" type="slidenum">
              <a:rPr lang="en-CA" smtClean="0"/>
              <a:t>21</a:t>
            </a:fld>
            <a:endParaRPr lang="en-CA"/>
          </a:p>
        </p:txBody>
      </p:sp>
    </p:spTree>
    <p:extLst>
      <p:ext uri="{BB962C8B-B14F-4D97-AF65-F5344CB8AC3E}">
        <p14:creationId xmlns:p14="http://schemas.microsoft.com/office/powerpoint/2010/main" val="6560541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0CDABC8-FD09-47BC-822A-A981D494E0D7}" type="slidenum">
              <a:rPr lang="en-CA" smtClean="0"/>
              <a:t>22</a:t>
            </a:fld>
            <a:endParaRPr lang="en-CA"/>
          </a:p>
        </p:txBody>
      </p:sp>
    </p:spTree>
    <p:extLst>
      <p:ext uri="{BB962C8B-B14F-4D97-AF65-F5344CB8AC3E}">
        <p14:creationId xmlns:p14="http://schemas.microsoft.com/office/powerpoint/2010/main" val="18105894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0CDABC8-FD09-47BC-822A-A981D494E0D7}" type="slidenum">
              <a:rPr lang="en-CA" smtClean="0"/>
              <a:t>2</a:t>
            </a:fld>
            <a:endParaRPr lang="en-CA"/>
          </a:p>
        </p:txBody>
      </p:sp>
    </p:spTree>
    <p:extLst>
      <p:ext uri="{BB962C8B-B14F-4D97-AF65-F5344CB8AC3E}">
        <p14:creationId xmlns:p14="http://schemas.microsoft.com/office/powerpoint/2010/main" val="16808017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p:txBody>
          <a:bodyPr/>
          <a:lstStyle/>
          <a:p>
            <a:fld id="{4A55B9BF-99C7-425D-A1C7-4E0B8871658A}" type="slidenum">
              <a:rPr lang="en-US" smtClean="0"/>
              <a:t>4</a:t>
            </a:fld>
            <a:endParaRPr lang="en-US" dirty="0"/>
          </a:p>
        </p:txBody>
      </p:sp>
    </p:spTree>
    <p:extLst>
      <p:ext uri="{BB962C8B-B14F-4D97-AF65-F5344CB8AC3E}">
        <p14:creationId xmlns:p14="http://schemas.microsoft.com/office/powerpoint/2010/main" val="1647817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0CDABC8-FD09-47BC-822A-A981D494E0D7}" type="slidenum">
              <a:rPr lang="en-CA" smtClean="0"/>
              <a:t>7</a:t>
            </a:fld>
            <a:endParaRPr lang="en-CA"/>
          </a:p>
        </p:txBody>
      </p:sp>
    </p:spTree>
    <p:extLst>
      <p:ext uri="{BB962C8B-B14F-4D97-AF65-F5344CB8AC3E}">
        <p14:creationId xmlns:p14="http://schemas.microsoft.com/office/powerpoint/2010/main" val="1686580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0CDABC8-FD09-47BC-822A-A981D494E0D7}" type="slidenum">
              <a:rPr lang="en-CA" smtClean="0"/>
              <a:t>8</a:t>
            </a:fld>
            <a:endParaRPr lang="en-CA"/>
          </a:p>
        </p:txBody>
      </p:sp>
    </p:spTree>
    <p:extLst>
      <p:ext uri="{BB962C8B-B14F-4D97-AF65-F5344CB8AC3E}">
        <p14:creationId xmlns:p14="http://schemas.microsoft.com/office/powerpoint/2010/main" val="2022489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0CDABC8-FD09-47BC-822A-A981D494E0D7}" type="slidenum">
              <a:rPr lang="en-CA" smtClean="0"/>
              <a:t>10</a:t>
            </a:fld>
            <a:endParaRPr lang="en-CA"/>
          </a:p>
        </p:txBody>
      </p:sp>
    </p:spTree>
    <p:extLst>
      <p:ext uri="{BB962C8B-B14F-4D97-AF65-F5344CB8AC3E}">
        <p14:creationId xmlns:p14="http://schemas.microsoft.com/office/powerpoint/2010/main" val="1454978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4A55B9BF-99C7-425D-A1C7-4E0B8871658A}" type="slidenum">
              <a:rPr lang="en-US" sz="1800" kern="0" smtClean="0">
                <a:solidFill>
                  <a:sysClr val="windowText" lastClr="000000"/>
                </a:solidFill>
                <a:latin typeface="Calibri"/>
              </a:rPr>
              <a:pPr>
                <a:defRPr/>
              </a:pPr>
              <a:t>13</a:t>
            </a:fld>
            <a:endParaRPr lang="en-US" sz="1800" kern="0">
              <a:solidFill>
                <a:sysClr val="windowText" lastClr="000000"/>
              </a:solidFill>
              <a:latin typeface="Calibri"/>
            </a:endParaRPr>
          </a:p>
        </p:txBody>
      </p:sp>
    </p:spTree>
    <p:extLst>
      <p:ext uri="{BB962C8B-B14F-4D97-AF65-F5344CB8AC3E}">
        <p14:creationId xmlns:p14="http://schemas.microsoft.com/office/powerpoint/2010/main" val="566764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4A55B9BF-99C7-425D-A1C7-4E0B8871658A}" type="slidenum">
              <a:rPr lang="en-US" sz="1800" kern="0" smtClean="0">
                <a:solidFill>
                  <a:sysClr val="windowText" lastClr="000000"/>
                </a:solidFill>
                <a:latin typeface="Calibri"/>
              </a:rPr>
              <a:pPr>
                <a:defRPr/>
              </a:pPr>
              <a:t>17</a:t>
            </a:fld>
            <a:endParaRPr lang="en-US" sz="1800" kern="0">
              <a:solidFill>
                <a:sysClr val="windowText" lastClr="000000"/>
              </a:solidFill>
              <a:latin typeface="Calibri"/>
            </a:endParaRPr>
          </a:p>
        </p:txBody>
      </p:sp>
    </p:spTree>
    <p:extLst>
      <p:ext uri="{BB962C8B-B14F-4D97-AF65-F5344CB8AC3E}">
        <p14:creationId xmlns:p14="http://schemas.microsoft.com/office/powerpoint/2010/main" val="27270145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0CDABC8-FD09-47BC-822A-A981D494E0D7}" type="slidenum">
              <a:rPr lang="en-CA" smtClean="0"/>
              <a:t>18</a:t>
            </a:fld>
            <a:endParaRPr lang="en-CA"/>
          </a:p>
        </p:txBody>
      </p:sp>
    </p:spTree>
    <p:extLst>
      <p:ext uri="{BB962C8B-B14F-4D97-AF65-F5344CB8AC3E}">
        <p14:creationId xmlns:p14="http://schemas.microsoft.com/office/powerpoint/2010/main" val="755639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slideMaster" Target="../slideMasters/slideMaster1.xml"/><Relationship Id="rId4" Type="http://schemas.openxmlformats.org/officeDocument/2006/relationships/oleObject" Target="../embeddings/oleObject1.bin"/><Relationship Id="rId5" Type="http://schemas.openxmlformats.org/officeDocument/2006/relationships/image" Target="../media/image6.emf"/><Relationship Id="rId1" Type="http://schemas.openxmlformats.org/officeDocument/2006/relationships/vmlDrawing" Target="../drawings/vmlDrawing1.vml"/><Relationship Id="rId2" Type="http://schemas.openxmlformats.org/officeDocument/2006/relationships/tags" Target="../tags/tag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3" y="-8587"/>
            <a:ext cx="12207238" cy="6874623"/>
          </a:xfrm>
          <a:prstGeom prst="rect">
            <a:avLst/>
          </a:prstGeom>
        </p:spPr>
      </p:pic>
      <p:sp>
        <p:nvSpPr>
          <p:cNvPr id="2" name="Title 1"/>
          <p:cNvSpPr>
            <a:spLocks noGrp="1"/>
          </p:cNvSpPr>
          <p:nvPr>
            <p:ph type="ctrTitle" hasCustomPrompt="1"/>
          </p:nvPr>
        </p:nvSpPr>
        <p:spPr>
          <a:xfrm>
            <a:off x="1630554" y="1649413"/>
            <a:ext cx="9000934" cy="1554480"/>
          </a:xfrm>
        </p:spPr>
        <p:txBody>
          <a:bodyPr anchor="t" anchorCtr="0">
            <a:noAutofit/>
          </a:bodyPr>
          <a:lstStyle>
            <a:lvl1pPr algn="l">
              <a:lnSpc>
                <a:spcPct val="90000"/>
              </a:lnSpc>
              <a:defRPr sz="4800">
                <a:solidFill>
                  <a:schemeClr val="accent2"/>
                </a:solidFill>
              </a:defRPr>
            </a:lvl1pPr>
          </a:lstStyle>
          <a:p>
            <a:r>
              <a:rPr lang="en-US" dirty="0"/>
              <a:t>Title Slide Layout</a:t>
            </a:r>
            <a:endParaRPr lang="en-CA" dirty="0"/>
          </a:p>
        </p:txBody>
      </p:sp>
      <p:sp>
        <p:nvSpPr>
          <p:cNvPr id="4" name="Date Placeholder 3"/>
          <p:cNvSpPr>
            <a:spLocks noGrp="1"/>
          </p:cNvSpPr>
          <p:nvPr>
            <p:ph type="dt" sz="half" idx="10"/>
          </p:nvPr>
        </p:nvSpPr>
        <p:spPr>
          <a:xfrm>
            <a:off x="1627188" y="3657600"/>
            <a:ext cx="4467288" cy="254013"/>
          </a:xfrm>
          <a:prstGeom prst="rect">
            <a:avLst/>
          </a:prstGeom>
        </p:spPr>
        <p:txBody>
          <a:bodyPr/>
          <a:lstStyle>
            <a:lvl1pPr algn="l">
              <a:defRPr sz="1400" b="1">
                <a:solidFill>
                  <a:schemeClr val="accent2"/>
                </a:solidFill>
              </a:defRPr>
            </a:lvl1pPr>
          </a:lstStyle>
          <a:p>
            <a:endParaRPr lang="en-CA"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65760" y="365760"/>
            <a:ext cx="901153" cy="901153"/>
          </a:xfrm>
          <a:prstGeom prst="rect">
            <a:avLst/>
          </a:prstGeom>
          <a:noFill/>
          <a:extLst>
            <a:ext uri="{909E8E84-426E-40DD-AFC4-6F175D3DCCD1}">
              <a14:hiddenFill xmlns:a14="http://schemas.microsoft.com/office/drawing/2010/main">
                <a:solidFill>
                  <a:srgbClr val="FFFFFF"/>
                </a:solidFill>
              </a14:hiddenFill>
            </a:ext>
          </a:extLst>
        </p:spPr>
      </p:pic>
      <p:sp>
        <p:nvSpPr>
          <p:cNvPr id="10" name="AutoShape 3"/>
          <p:cNvSpPr>
            <a:spLocks noChangeAspect="1" noChangeArrowheads="1" noTextEdit="1"/>
          </p:cNvSpPr>
          <p:nvPr userDrawn="1"/>
        </p:nvSpPr>
        <p:spPr bwMode="auto">
          <a:xfrm>
            <a:off x="365125" y="365125"/>
            <a:ext cx="901700" cy="90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9" name="TextBox 8"/>
          <p:cNvSpPr txBox="1"/>
          <p:nvPr userDrawn="1"/>
        </p:nvSpPr>
        <p:spPr>
          <a:xfrm>
            <a:off x="1629475" y="3968496"/>
            <a:ext cx="8996362" cy="184666"/>
          </a:xfrm>
          <a:prstGeom prst="rect">
            <a:avLst/>
          </a:prstGeom>
          <a:noFill/>
        </p:spPr>
        <p:txBody>
          <a:bodyPr wrap="square" lIns="0" tIns="0" rIns="0" bIns="0" rtlCol="0">
            <a:spAutoFit/>
          </a:bodyPr>
          <a:lstStyle/>
          <a:p>
            <a:r>
              <a:rPr lang="en-CA" sz="1200" dirty="0">
                <a:solidFill>
                  <a:schemeClr val="accent2"/>
                </a:solidFill>
              </a:rPr>
              <a:t>Confidential. Not to be copied, distributed, or reproduced without prior approval. </a:t>
            </a:r>
          </a:p>
        </p:txBody>
      </p:sp>
    </p:spTree>
    <p:extLst>
      <p:ext uri="{BB962C8B-B14F-4D97-AF65-F5344CB8AC3E}">
        <p14:creationId xmlns:p14="http://schemas.microsoft.com/office/powerpoint/2010/main" val="3183832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33400" y="1649413"/>
            <a:ext cx="10086404" cy="4546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CA" dirty="0"/>
          </a:p>
        </p:txBody>
      </p:sp>
      <p:sp>
        <p:nvSpPr>
          <p:cNvPr id="7" name="Slide Number Placeholder 6"/>
          <p:cNvSpPr>
            <a:spLocks noGrp="1"/>
          </p:cNvSpPr>
          <p:nvPr>
            <p:ph type="sldNum" sz="quarter" idx="12"/>
          </p:nvPr>
        </p:nvSpPr>
        <p:spPr/>
        <p:txBody>
          <a:bodyPr/>
          <a:lstStyle/>
          <a:p>
            <a:fld id="{00E6A5BD-C011-4A45-AA3A-201790FB7F2B}" type="slidenum">
              <a:rPr lang="en-CA" smtClean="0"/>
              <a:t>‹#›</a:t>
            </a:fld>
            <a:endParaRPr lang="en-CA"/>
          </a:p>
        </p:txBody>
      </p:sp>
      <p:sp>
        <p:nvSpPr>
          <p:cNvPr id="8" name="Title 7"/>
          <p:cNvSpPr>
            <a:spLocks noGrp="1"/>
          </p:cNvSpPr>
          <p:nvPr>
            <p:ph type="title" hasCustomPrompt="1"/>
          </p:nvPr>
        </p:nvSpPr>
        <p:spPr>
          <a:xfrm>
            <a:off x="533400" y="222086"/>
            <a:ext cx="10091484" cy="914400"/>
          </a:xfrm>
        </p:spPr>
        <p:txBody>
          <a:bodyPr/>
          <a:lstStyle>
            <a:lvl1pPr>
              <a:defRPr/>
            </a:lvl1pPr>
          </a:lstStyle>
          <a:p>
            <a:r>
              <a:rPr lang="en-US" dirty="0"/>
              <a:t>Picture with Caption Layout</a:t>
            </a:r>
            <a:endParaRPr lang="en-CA" dirty="0"/>
          </a:p>
        </p:txBody>
      </p:sp>
    </p:spTree>
    <p:extLst>
      <p:ext uri="{BB962C8B-B14F-4D97-AF65-F5344CB8AC3E}">
        <p14:creationId xmlns:p14="http://schemas.microsoft.com/office/powerpoint/2010/main" val="496248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33400" y="222086"/>
            <a:ext cx="10091484" cy="914400"/>
          </a:xfrm>
        </p:spPr>
        <p:txBody>
          <a:bodyPr/>
          <a:lstStyle>
            <a:lvl1pPr>
              <a:defRPr/>
            </a:lvl1pPr>
          </a:lstStyle>
          <a:p>
            <a:r>
              <a:rPr lang="en-US" dirty="0"/>
              <a:t>Title Only Layout</a:t>
            </a:r>
            <a:endParaRPr lang="en-CA" dirty="0"/>
          </a:p>
        </p:txBody>
      </p:sp>
      <p:sp>
        <p:nvSpPr>
          <p:cNvPr id="5" name="Slide Number Placeholder 4"/>
          <p:cNvSpPr>
            <a:spLocks noGrp="1"/>
          </p:cNvSpPr>
          <p:nvPr>
            <p:ph type="sldNum" sz="quarter" idx="12"/>
          </p:nvPr>
        </p:nvSpPr>
        <p:spPr/>
        <p:txBody>
          <a:bodyPr/>
          <a:lstStyle/>
          <a:p>
            <a:fld id="{00E6A5BD-C011-4A45-AA3A-201790FB7F2B}" type="slidenum">
              <a:rPr lang="en-CA" smtClean="0"/>
              <a:t>‹#›</a:t>
            </a:fld>
            <a:endParaRPr lang="en-CA"/>
          </a:p>
        </p:txBody>
      </p:sp>
    </p:spTree>
    <p:extLst>
      <p:ext uri="{BB962C8B-B14F-4D97-AF65-F5344CB8AC3E}">
        <p14:creationId xmlns:p14="http://schemas.microsoft.com/office/powerpoint/2010/main" val="709296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0E6A5BD-C011-4A45-AA3A-201790FB7F2B}" type="slidenum">
              <a:rPr lang="en-CA" smtClean="0"/>
              <a:t>‹#›</a:t>
            </a:fld>
            <a:endParaRPr lang="en-CA"/>
          </a:p>
        </p:txBody>
      </p:sp>
    </p:spTree>
    <p:extLst>
      <p:ext uri="{BB962C8B-B14F-4D97-AF65-F5344CB8AC3E}">
        <p14:creationId xmlns:p14="http://schemas.microsoft.com/office/powerpoint/2010/main" val="14204686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agline">
    <p:bg>
      <p:bgPr>
        <a:solidFill>
          <a:schemeClr val="bg1"/>
        </a:solidFill>
        <a:effectLst/>
      </p:bgPr>
    </p:bg>
    <p:spTree>
      <p:nvGrpSpPr>
        <p:cNvPr id="1" name=""/>
        <p:cNvGrpSpPr/>
        <p:nvPr/>
      </p:nvGrpSpPr>
      <p:grpSpPr>
        <a:xfrm>
          <a:off x="0" y="0"/>
          <a:ext cx="0" cy="0"/>
          <a:chOff x="0" y="0"/>
          <a:chExt cx="0" cy="0"/>
        </a:xfrm>
      </p:grpSpPr>
      <p:sp>
        <p:nvSpPr>
          <p:cNvPr id="3" name="AutoShape 3"/>
          <p:cNvSpPr>
            <a:spLocks noChangeAspect="1" noChangeArrowheads="1" noTextEdit="1"/>
          </p:cNvSpPr>
          <p:nvPr/>
        </p:nvSpPr>
        <p:spPr bwMode="auto">
          <a:xfrm>
            <a:off x="2230438" y="2952750"/>
            <a:ext cx="7910512"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5" name="AutoShape 3"/>
          <p:cNvSpPr>
            <a:spLocks noChangeAspect="1" noChangeArrowheads="1" noTextEdit="1"/>
          </p:cNvSpPr>
          <p:nvPr userDrawn="1"/>
        </p:nvSpPr>
        <p:spPr bwMode="auto">
          <a:xfrm>
            <a:off x="2230438" y="2952750"/>
            <a:ext cx="7910512"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
        <p:nvSpPr>
          <p:cNvPr id="6" name="Freeform 5"/>
          <p:cNvSpPr>
            <a:spLocks noEditPoints="1"/>
          </p:cNvSpPr>
          <p:nvPr userDrawn="1"/>
        </p:nvSpPr>
        <p:spPr bwMode="auto">
          <a:xfrm>
            <a:off x="2231136" y="2951163"/>
            <a:ext cx="7927974" cy="949325"/>
          </a:xfrm>
          <a:custGeom>
            <a:avLst/>
            <a:gdLst>
              <a:gd name="T0" fmla="*/ 20 w 9061"/>
              <a:gd name="T1" fmla="*/ 64 h 1076"/>
              <a:gd name="T2" fmla="*/ 310 w 9061"/>
              <a:gd name="T3" fmla="*/ 832 h 1076"/>
              <a:gd name="T4" fmla="*/ 607 w 9061"/>
              <a:gd name="T5" fmla="*/ 832 h 1076"/>
              <a:gd name="T6" fmla="*/ 932 w 9061"/>
              <a:gd name="T7" fmla="*/ 811 h 1076"/>
              <a:gd name="T8" fmla="*/ 647 w 9061"/>
              <a:gd name="T9" fmla="*/ 352 h 1076"/>
              <a:gd name="T10" fmla="*/ 240 w 9061"/>
              <a:gd name="T11" fmla="*/ 296 h 1076"/>
              <a:gd name="T12" fmla="*/ 1565 w 9061"/>
              <a:gd name="T13" fmla="*/ 811 h 1076"/>
              <a:gd name="T14" fmla="*/ 1198 w 9061"/>
              <a:gd name="T15" fmla="*/ 386 h 1076"/>
              <a:gd name="T16" fmla="*/ 1307 w 9061"/>
              <a:gd name="T17" fmla="*/ 844 h 1076"/>
              <a:gd name="T18" fmla="*/ 1322 w 9061"/>
              <a:gd name="T19" fmla="*/ 770 h 1076"/>
              <a:gd name="T20" fmla="*/ 2155 w 9061"/>
              <a:gd name="T21" fmla="*/ 888 h 1076"/>
              <a:gd name="T22" fmla="*/ 1884 w 9061"/>
              <a:gd name="T23" fmla="*/ 658 h 1076"/>
              <a:gd name="T24" fmla="*/ 2127 w 9061"/>
              <a:gd name="T25" fmla="*/ 275 h 1076"/>
              <a:gd name="T26" fmla="*/ 1732 w 9061"/>
              <a:gd name="T27" fmla="*/ 801 h 1076"/>
              <a:gd name="T28" fmla="*/ 1792 w 9061"/>
              <a:gd name="T29" fmla="*/ 820 h 1076"/>
              <a:gd name="T30" fmla="*/ 1766 w 9061"/>
              <a:gd name="T31" fmla="*/ 461 h 1076"/>
              <a:gd name="T32" fmla="*/ 2300 w 9061"/>
              <a:gd name="T33" fmla="*/ 832 h 1076"/>
              <a:gd name="T34" fmla="*/ 2230 w 9061"/>
              <a:gd name="T35" fmla="*/ 811 h 1076"/>
              <a:gd name="T36" fmla="*/ 2214 w 9061"/>
              <a:gd name="T37" fmla="*/ 74 h 1076"/>
              <a:gd name="T38" fmla="*/ 2549 w 9061"/>
              <a:gd name="T39" fmla="*/ 413 h 1076"/>
              <a:gd name="T40" fmla="*/ 2908 w 9061"/>
              <a:gd name="T41" fmla="*/ 811 h 1076"/>
              <a:gd name="T42" fmla="*/ 2480 w 9061"/>
              <a:gd name="T43" fmla="*/ 275 h 1076"/>
              <a:gd name="T44" fmla="*/ 3428 w 9061"/>
              <a:gd name="T45" fmla="*/ 832 h 1076"/>
              <a:gd name="T46" fmla="*/ 3054 w 9061"/>
              <a:gd name="T47" fmla="*/ 382 h 1076"/>
              <a:gd name="T48" fmla="*/ 3006 w 9061"/>
              <a:gd name="T49" fmla="*/ 675 h 1076"/>
              <a:gd name="T50" fmla="*/ 3207 w 9061"/>
              <a:gd name="T51" fmla="*/ 770 h 1076"/>
              <a:gd name="T52" fmla="*/ 3207 w 9061"/>
              <a:gd name="T53" fmla="*/ 770 h 1076"/>
              <a:gd name="T54" fmla="*/ 3876 w 9061"/>
              <a:gd name="T55" fmla="*/ 788 h 1076"/>
              <a:gd name="T56" fmla="*/ 3856 w 9061"/>
              <a:gd name="T57" fmla="*/ 346 h 1076"/>
              <a:gd name="T58" fmla="*/ 3678 w 9061"/>
              <a:gd name="T59" fmla="*/ 125 h 1076"/>
              <a:gd name="T60" fmla="*/ 3513 w 9061"/>
              <a:gd name="T61" fmla="*/ 325 h 1076"/>
              <a:gd name="T62" fmla="*/ 4051 w 9061"/>
              <a:gd name="T63" fmla="*/ 296 h 1076"/>
              <a:gd name="T64" fmla="*/ 4030 w 9061"/>
              <a:gd name="T65" fmla="*/ 832 h 1076"/>
              <a:gd name="T66" fmla="*/ 4068 w 9061"/>
              <a:gd name="T67" fmla="*/ 74 h 1076"/>
              <a:gd name="T68" fmla="*/ 4248 w 9061"/>
              <a:gd name="T69" fmla="*/ 554 h 1076"/>
              <a:gd name="T70" fmla="*/ 4667 w 9061"/>
              <a:gd name="T71" fmla="*/ 554 h 1076"/>
              <a:gd name="T72" fmla="*/ 5132 w 9061"/>
              <a:gd name="T73" fmla="*/ 483 h 1076"/>
              <a:gd name="T74" fmla="*/ 5030 w 9061"/>
              <a:gd name="T75" fmla="*/ 264 h 1076"/>
              <a:gd name="T76" fmla="*/ 4774 w 9061"/>
              <a:gd name="T77" fmla="*/ 811 h 1076"/>
              <a:gd name="T78" fmla="*/ 6045 w 9061"/>
              <a:gd name="T79" fmla="*/ 465 h 1076"/>
              <a:gd name="T80" fmla="*/ 5824 w 9061"/>
              <a:gd name="T81" fmla="*/ 340 h 1076"/>
              <a:gd name="T82" fmla="*/ 5961 w 9061"/>
              <a:gd name="T83" fmla="*/ 761 h 1076"/>
              <a:gd name="T84" fmla="*/ 5694 w 9061"/>
              <a:gd name="T85" fmla="*/ 673 h 1076"/>
              <a:gd name="T86" fmla="*/ 6204 w 9061"/>
              <a:gd name="T87" fmla="*/ 346 h 1076"/>
              <a:gd name="T88" fmla="*/ 6434 w 9061"/>
              <a:gd name="T89" fmla="*/ 750 h 1076"/>
              <a:gd name="T90" fmla="*/ 6473 w 9061"/>
              <a:gd name="T91" fmla="*/ 296 h 1076"/>
              <a:gd name="T92" fmla="*/ 6204 w 9061"/>
              <a:gd name="T93" fmla="*/ 146 h 1076"/>
              <a:gd name="T94" fmla="*/ 6204 w 9061"/>
              <a:gd name="T95" fmla="*/ 346 h 1076"/>
              <a:gd name="T96" fmla="*/ 7189 w 9061"/>
              <a:gd name="T97" fmla="*/ 275 h 1076"/>
              <a:gd name="T98" fmla="*/ 6788 w 9061"/>
              <a:gd name="T99" fmla="*/ 275 h 1076"/>
              <a:gd name="T100" fmla="*/ 7040 w 9061"/>
              <a:gd name="T101" fmla="*/ 812 h 1076"/>
              <a:gd name="T102" fmla="*/ 7566 w 9061"/>
              <a:gd name="T103" fmla="*/ 306 h 1076"/>
              <a:gd name="T104" fmla="*/ 7868 w 9061"/>
              <a:gd name="T105" fmla="*/ 335 h 1076"/>
              <a:gd name="T106" fmla="*/ 7868 w 9061"/>
              <a:gd name="T107" fmla="*/ 264 h 1076"/>
              <a:gd name="T108" fmla="*/ 8321 w 9061"/>
              <a:gd name="T109" fmla="*/ 811 h 1076"/>
              <a:gd name="T110" fmla="*/ 8522 w 9061"/>
              <a:gd name="T111" fmla="*/ 269 h 1076"/>
              <a:gd name="T112" fmla="*/ 8231 w 9061"/>
              <a:gd name="T113" fmla="*/ 296 h 1076"/>
              <a:gd name="T114" fmla="*/ 9056 w 9061"/>
              <a:gd name="T115" fmla="*/ 813 h 1076"/>
              <a:gd name="T116" fmla="*/ 8704 w 9061"/>
              <a:gd name="T117" fmla="*/ 526 h 1076"/>
              <a:gd name="T118" fmla="*/ 8634 w 9061"/>
              <a:gd name="T119" fmla="*/ 832 h 1076"/>
              <a:gd name="T120" fmla="*/ 8988 w 9061"/>
              <a:gd name="T121" fmla="*/ 832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61" h="1076">
                <a:moveTo>
                  <a:pt x="74" y="832"/>
                </a:moveTo>
                <a:lnTo>
                  <a:pt x="74" y="832"/>
                </a:lnTo>
                <a:cubicBezTo>
                  <a:pt x="89" y="832"/>
                  <a:pt x="95" y="826"/>
                  <a:pt x="95" y="811"/>
                </a:cubicBezTo>
                <a:lnTo>
                  <a:pt x="95" y="85"/>
                </a:lnTo>
                <a:cubicBezTo>
                  <a:pt x="95" y="70"/>
                  <a:pt x="89" y="64"/>
                  <a:pt x="74" y="64"/>
                </a:cubicBezTo>
                <a:lnTo>
                  <a:pt x="20" y="64"/>
                </a:lnTo>
                <a:cubicBezTo>
                  <a:pt x="5" y="64"/>
                  <a:pt x="0" y="70"/>
                  <a:pt x="0" y="85"/>
                </a:cubicBezTo>
                <a:lnTo>
                  <a:pt x="0" y="811"/>
                </a:lnTo>
                <a:cubicBezTo>
                  <a:pt x="0" y="826"/>
                  <a:pt x="5" y="832"/>
                  <a:pt x="20" y="832"/>
                </a:cubicBezTo>
                <a:lnTo>
                  <a:pt x="74" y="832"/>
                </a:lnTo>
                <a:close/>
                <a:moveTo>
                  <a:pt x="310" y="832"/>
                </a:moveTo>
                <a:lnTo>
                  <a:pt x="310" y="832"/>
                </a:lnTo>
                <a:cubicBezTo>
                  <a:pt x="325" y="832"/>
                  <a:pt x="331" y="826"/>
                  <a:pt x="331" y="811"/>
                </a:cubicBezTo>
                <a:lnTo>
                  <a:pt x="331" y="413"/>
                </a:lnTo>
                <a:cubicBezTo>
                  <a:pt x="369" y="357"/>
                  <a:pt x="425" y="339"/>
                  <a:pt x="471" y="339"/>
                </a:cubicBezTo>
                <a:cubicBezTo>
                  <a:pt x="565" y="339"/>
                  <a:pt x="586" y="418"/>
                  <a:pt x="586" y="483"/>
                </a:cubicBezTo>
                <a:lnTo>
                  <a:pt x="586" y="811"/>
                </a:lnTo>
                <a:cubicBezTo>
                  <a:pt x="586" y="826"/>
                  <a:pt x="592" y="832"/>
                  <a:pt x="607" y="832"/>
                </a:cubicBezTo>
                <a:lnTo>
                  <a:pt x="655" y="832"/>
                </a:lnTo>
                <a:cubicBezTo>
                  <a:pt x="671" y="832"/>
                  <a:pt x="676" y="826"/>
                  <a:pt x="676" y="811"/>
                </a:cubicBezTo>
                <a:lnTo>
                  <a:pt x="676" y="413"/>
                </a:lnTo>
                <a:cubicBezTo>
                  <a:pt x="715" y="357"/>
                  <a:pt x="771" y="339"/>
                  <a:pt x="817" y="339"/>
                </a:cubicBezTo>
                <a:cubicBezTo>
                  <a:pt x="912" y="339"/>
                  <a:pt x="932" y="418"/>
                  <a:pt x="932" y="483"/>
                </a:cubicBezTo>
                <a:lnTo>
                  <a:pt x="932" y="811"/>
                </a:lnTo>
                <a:cubicBezTo>
                  <a:pt x="932" y="826"/>
                  <a:pt x="937" y="832"/>
                  <a:pt x="952" y="832"/>
                </a:cubicBezTo>
                <a:lnTo>
                  <a:pt x="1001" y="832"/>
                </a:lnTo>
                <a:cubicBezTo>
                  <a:pt x="1016" y="832"/>
                  <a:pt x="1022" y="826"/>
                  <a:pt x="1022" y="811"/>
                </a:cubicBezTo>
                <a:lnTo>
                  <a:pt x="1022" y="475"/>
                </a:lnTo>
                <a:cubicBezTo>
                  <a:pt x="1022" y="361"/>
                  <a:pt x="971" y="264"/>
                  <a:pt x="834" y="264"/>
                </a:cubicBezTo>
                <a:cubicBezTo>
                  <a:pt x="747" y="264"/>
                  <a:pt x="687" y="304"/>
                  <a:pt x="647" y="352"/>
                </a:cubicBezTo>
                <a:cubicBezTo>
                  <a:pt x="619" y="298"/>
                  <a:pt x="568" y="264"/>
                  <a:pt x="490" y="264"/>
                </a:cubicBezTo>
                <a:cubicBezTo>
                  <a:pt x="405" y="264"/>
                  <a:pt x="355" y="303"/>
                  <a:pt x="325" y="342"/>
                </a:cubicBezTo>
                <a:lnTo>
                  <a:pt x="325" y="296"/>
                </a:lnTo>
                <a:cubicBezTo>
                  <a:pt x="325" y="281"/>
                  <a:pt x="319" y="275"/>
                  <a:pt x="304" y="275"/>
                </a:cubicBezTo>
                <a:lnTo>
                  <a:pt x="261" y="275"/>
                </a:lnTo>
                <a:cubicBezTo>
                  <a:pt x="246" y="275"/>
                  <a:pt x="240" y="281"/>
                  <a:pt x="240" y="296"/>
                </a:cubicBezTo>
                <a:lnTo>
                  <a:pt x="240" y="811"/>
                </a:lnTo>
                <a:cubicBezTo>
                  <a:pt x="240" y="826"/>
                  <a:pt x="246" y="832"/>
                  <a:pt x="261" y="832"/>
                </a:cubicBezTo>
                <a:lnTo>
                  <a:pt x="310" y="832"/>
                </a:lnTo>
                <a:close/>
                <a:moveTo>
                  <a:pt x="1544" y="832"/>
                </a:moveTo>
                <a:lnTo>
                  <a:pt x="1544" y="832"/>
                </a:lnTo>
                <a:cubicBezTo>
                  <a:pt x="1559" y="832"/>
                  <a:pt x="1565" y="826"/>
                  <a:pt x="1565" y="811"/>
                </a:cubicBezTo>
                <a:lnTo>
                  <a:pt x="1565" y="465"/>
                </a:lnTo>
                <a:cubicBezTo>
                  <a:pt x="1565" y="346"/>
                  <a:pt x="1502" y="264"/>
                  <a:pt x="1351" y="264"/>
                </a:cubicBezTo>
                <a:cubicBezTo>
                  <a:pt x="1274" y="264"/>
                  <a:pt x="1203" y="286"/>
                  <a:pt x="1155" y="325"/>
                </a:cubicBezTo>
                <a:cubicBezTo>
                  <a:pt x="1145" y="333"/>
                  <a:pt x="1144" y="344"/>
                  <a:pt x="1151" y="355"/>
                </a:cubicBezTo>
                <a:lnTo>
                  <a:pt x="1169" y="382"/>
                </a:lnTo>
                <a:cubicBezTo>
                  <a:pt x="1179" y="395"/>
                  <a:pt x="1186" y="396"/>
                  <a:pt x="1198" y="386"/>
                </a:cubicBezTo>
                <a:cubicBezTo>
                  <a:pt x="1238" y="355"/>
                  <a:pt x="1292" y="340"/>
                  <a:pt x="1343" y="340"/>
                </a:cubicBezTo>
                <a:cubicBezTo>
                  <a:pt x="1454" y="340"/>
                  <a:pt x="1474" y="411"/>
                  <a:pt x="1474" y="479"/>
                </a:cubicBezTo>
                <a:lnTo>
                  <a:pt x="1474" y="526"/>
                </a:lnTo>
                <a:cubicBezTo>
                  <a:pt x="1444" y="513"/>
                  <a:pt x="1398" y="504"/>
                  <a:pt x="1343" y="504"/>
                </a:cubicBezTo>
                <a:cubicBezTo>
                  <a:pt x="1190" y="504"/>
                  <a:pt x="1122" y="578"/>
                  <a:pt x="1122" y="675"/>
                </a:cubicBezTo>
                <a:cubicBezTo>
                  <a:pt x="1122" y="772"/>
                  <a:pt x="1187" y="844"/>
                  <a:pt x="1307" y="844"/>
                </a:cubicBezTo>
                <a:cubicBezTo>
                  <a:pt x="1400" y="844"/>
                  <a:pt x="1450" y="801"/>
                  <a:pt x="1480" y="761"/>
                </a:cubicBezTo>
                <a:lnTo>
                  <a:pt x="1480" y="811"/>
                </a:lnTo>
                <a:cubicBezTo>
                  <a:pt x="1480" y="826"/>
                  <a:pt x="1486" y="832"/>
                  <a:pt x="1501" y="832"/>
                </a:cubicBezTo>
                <a:lnTo>
                  <a:pt x="1544" y="832"/>
                </a:lnTo>
                <a:close/>
                <a:moveTo>
                  <a:pt x="1322" y="770"/>
                </a:moveTo>
                <a:lnTo>
                  <a:pt x="1322" y="770"/>
                </a:lnTo>
                <a:cubicBezTo>
                  <a:pt x="1237" y="770"/>
                  <a:pt x="1213" y="719"/>
                  <a:pt x="1213" y="673"/>
                </a:cubicBezTo>
                <a:cubicBezTo>
                  <a:pt x="1213" y="615"/>
                  <a:pt x="1251" y="573"/>
                  <a:pt x="1355" y="573"/>
                </a:cubicBezTo>
                <a:cubicBezTo>
                  <a:pt x="1390" y="573"/>
                  <a:pt x="1444" y="578"/>
                  <a:pt x="1474" y="592"/>
                </a:cubicBezTo>
                <a:lnTo>
                  <a:pt x="1474" y="690"/>
                </a:lnTo>
                <a:cubicBezTo>
                  <a:pt x="1435" y="747"/>
                  <a:pt x="1380" y="770"/>
                  <a:pt x="1322" y="770"/>
                </a:cubicBezTo>
                <a:close/>
                <a:moveTo>
                  <a:pt x="2155" y="888"/>
                </a:moveTo>
                <a:lnTo>
                  <a:pt x="2155" y="888"/>
                </a:lnTo>
                <a:cubicBezTo>
                  <a:pt x="2155" y="790"/>
                  <a:pt x="2075" y="746"/>
                  <a:pt x="1974" y="746"/>
                </a:cubicBezTo>
                <a:lnTo>
                  <a:pt x="1834" y="746"/>
                </a:lnTo>
                <a:cubicBezTo>
                  <a:pt x="1766" y="746"/>
                  <a:pt x="1760" y="726"/>
                  <a:pt x="1760" y="709"/>
                </a:cubicBezTo>
                <a:cubicBezTo>
                  <a:pt x="1760" y="688"/>
                  <a:pt x="1771" y="666"/>
                  <a:pt x="1794" y="644"/>
                </a:cubicBezTo>
                <a:cubicBezTo>
                  <a:pt x="1820" y="653"/>
                  <a:pt x="1850" y="658"/>
                  <a:pt x="1884" y="658"/>
                </a:cubicBezTo>
                <a:cubicBezTo>
                  <a:pt x="2037" y="658"/>
                  <a:pt x="2094" y="559"/>
                  <a:pt x="2094" y="460"/>
                </a:cubicBezTo>
                <a:cubicBezTo>
                  <a:pt x="2094" y="409"/>
                  <a:pt x="2079" y="369"/>
                  <a:pt x="2039" y="335"/>
                </a:cubicBezTo>
                <a:cubicBezTo>
                  <a:pt x="2062" y="341"/>
                  <a:pt x="2098" y="346"/>
                  <a:pt x="2127" y="346"/>
                </a:cubicBezTo>
                <a:cubicBezTo>
                  <a:pt x="2141" y="346"/>
                  <a:pt x="2148" y="340"/>
                  <a:pt x="2148" y="325"/>
                </a:cubicBezTo>
                <a:lnTo>
                  <a:pt x="2148" y="296"/>
                </a:lnTo>
                <a:cubicBezTo>
                  <a:pt x="2148" y="281"/>
                  <a:pt x="2142" y="275"/>
                  <a:pt x="2127" y="275"/>
                </a:cubicBezTo>
                <a:lnTo>
                  <a:pt x="1958" y="275"/>
                </a:lnTo>
                <a:cubicBezTo>
                  <a:pt x="1937" y="268"/>
                  <a:pt x="1913" y="264"/>
                  <a:pt x="1881" y="264"/>
                </a:cubicBezTo>
                <a:cubicBezTo>
                  <a:pt x="1736" y="264"/>
                  <a:pt x="1677" y="362"/>
                  <a:pt x="1677" y="462"/>
                </a:cubicBezTo>
                <a:cubicBezTo>
                  <a:pt x="1677" y="522"/>
                  <a:pt x="1699" y="584"/>
                  <a:pt x="1754" y="622"/>
                </a:cubicBezTo>
                <a:cubicBezTo>
                  <a:pt x="1719" y="642"/>
                  <a:pt x="1681" y="674"/>
                  <a:pt x="1681" y="724"/>
                </a:cubicBezTo>
                <a:cubicBezTo>
                  <a:pt x="1681" y="762"/>
                  <a:pt x="1702" y="788"/>
                  <a:pt x="1732" y="801"/>
                </a:cubicBezTo>
                <a:cubicBezTo>
                  <a:pt x="1677" y="823"/>
                  <a:pt x="1640" y="862"/>
                  <a:pt x="1640" y="922"/>
                </a:cubicBezTo>
                <a:cubicBezTo>
                  <a:pt x="1640" y="1020"/>
                  <a:pt x="1736" y="1076"/>
                  <a:pt x="1882" y="1076"/>
                </a:cubicBezTo>
                <a:cubicBezTo>
                  <a:pt x="2060" y="1076"/>
                  <a:pt x="2155" y="994"/>
                  <a:pt x="2155" y="888"/>
                </a:cubicBezTo>
                <a:close/>
                <a:moveTo>
                  <a:pt x="1728" y="911"/>
                </a:moveTo>
                <a:lnTo>
                  <a:pt x="1728" y="911"/>
                </a:lnTo>
                <a:cubicBezTo>
                  <a:pt x="1728" y="873"/>
                  <a:pt x="1747" y="841"/>
                  <a:pt x="1792" y="820"/>
                </a:cubicBezTo>
                <a:lnTo>
                  <a:pt x="1956" y="820"/>
                </a:lnTo>
                <a:cubicBezTo>
                  <a:pt x="2038" y="820"/>
                  <a:pt x="2065" y="854"/>
                  <a:pt x="2065" y="897"/>
                </a:cubicBezTo>
                <a:cubicBezTo>
                  <a:pt x="2065" y="960"/>
                  <a:pt x="2009" y="1011"/>
                  <a:pt x="1884" y="1011"/>
                </a:cubicBezTo>
                <a:cubicBezTo>
                  <a:pt x="1762" y="1011"/>
                  <a:pt x="1728" y="963"/>
                  <a:pt x="1728" y="911"/>
                </a:cubicBezTo>
                <a:close/>
                <a:moveTo>
                  <a:pt x="1766" y="461"/>
                </a:moveTo>
                <a:lnTo>
                  <a:pt x="1766" y="461"/>
                </a:lnTo>
                <a:cubicBezTo>
                  <a:pt x="1766" y="385"/>
                  <a:pt x="1808" y="328"/>
                  <a:pt x="1886" y="328"/>
                </a:cubicBezTo>
                <a:cubicBezTo>
                  <a:pt x="1964" y="328"/>
                  <a:pt x="2005" y="385"/>
                  <a:pt x="2005" y="461"/>
                </a:cubicBezTo>
                <a:cubicBezTo>
                  <a:pt x="2005" y="537"/>
                  <a:pt x="1964" y="593"/>
                  <a:pt x="1886" y="593"/>
                </a:cubicBezTo>
                <a:cubicBezTo>
                  <a:pt x="1808" y="593"/>
                  <a:pt x="1766" y="537"/>
                  <a:pt x="1766" y="461"/>
                </a:cubicBezTo>
                <a:close/>
                <a:moveTo>
                  <a:pt x="2300" y="832"/>
                </a:moveTo>
                <a:lnTo>
                  <a:pt x="2300" y="832"/>
                </a:lnTo>
                <a:cubicBezTo>
                  <a:pt x="2315" y="832"/>
                  <a:pt x="2320" y="826"/>
                  <a:pt x="2320" y="811"/>
                </a:cubicBezTo>
                <a:lnTo>
                  <a:pt x="2320" y="296"/>
                </a:lnTo>
                <a:cubicBezTo>
                  <a:pt x="2320" y="281"/>
                  <a:pt x="2315" y="275"/>
                  <a:pt x="2300" y="275"/>
                </a:cubicBezTo>
                <a:lnTo>
                  <a:pt x="2251" y="275"/>
                </a:lnTo>
                <a:cubicBezTo>
                  <a:pt x="2236" y="275"/>
                  <a:pt x="2230" y="281"/>
                  <a:pt x="2230" y="296"/>
                </a:cubicBezTo>
                <a:lnTo>
                  <a:pt x="2230" y="811"/>
                </a:lnTo>
                <a:cubicBezTo>
                  <a:pt x="2230" y="826"/>
                  <a:pt x="2236" y="832"/>
                  <a:pt x="2251" y="832"/>
                </a:cubicBezTo>
                <a:lnTo>
                  <a:pt x="2300" y="832"/>
                </a:lnTo>
                <a:close/>
                <a:moveTo>
                  <a:pt x="2337" y="74"/>
                </a:moveTo>
                <a:lnTo>
                  <a:pt x="2337" y="74"/>
                </a:lnTo>
                <a:cubicBezTo>
                  <a:pt x="2337" y="40"/>
                  <a:pt x="2314" y="12"/>
                  <a:pt x="2275" y="12"/>
                </a:cubicBezTo>
                <a:cubicBezTo>
                  <a:pt x="2237" y="12"/>
                  <a:pt x="2214" y="40"/>
                  <a:pt x="2214" y="74"/>
                </a:cubicBezTo>
                <a:cubicBezTo>
                  <a:pt x="2214" y="109"/>
                  <a:pt x="2237" y="137"/>
                  <a:pt x="2275" y="137"/>
                </a:cubicBezTo>
                <a:cubicBezTo>
                  <a:pt x="2314" y="137"/>
                  <a:pt x="2337" y="109"/>
                  <a:pt x="2337" y="74"/>
                </a:cubicBezTo>
                <a:close/>
                <a:moveTo>
                  <a:pt x="2528" y="832"/>
                </a:moveTo>
                <a:lnTo>
                  <a:pt x="2528" y="832"/>
                </a:lnTo>
                <a:cubicBezTo>
                  <a:pt x="2543" y="832"/>
                  <a:pt x="2549" y="826"/>
                  <a:pt x="2549" y="811"/>
                </a:cubicBezTo>
                <a:lnTo>
                  <a:pt x="2549" y="413"/>
                </a:lnTo>
                <a:cubicBezTo>
                  <a:pt x="2590" y="357"/>
                  <a:pt x="2648" y="339"/>
                  <a:pt x="2696" y="339"/>
                </a:cubicBezTo>
                <a:cubicBezTo>
                  <a:pt x="2795" y="339"/>
                  <a:pt x="2817" y="418"/>
                  <a:pt x="2817" y="483"/>
                </a:cubicBezTo>
                <a:lnTo>
                  <a:pt x="2817" y="811"/>
                </a:lnTo>
                <a:cubicBezTo>
                  <a:pt x="2817" y="826"/>
                  <a:pt x="2823" y="832"/>
                  <a:pt x="2838" y="832"/>
                </a:cubicBezTo>
                <a:lnTo>
                  <a:pt x="2887" y="832"/>
                </a:lnTo>
                <a:cubicBezTo>
                  <a:pt x="2902" y="832"/>
                  <a:pt x="2908" y="826"/>
                  <a:pt x="2908" y="811"/>
                </a:cubicBezTo>
                <a:lnTo>
                  <a:pt x="2908" y="475"/>
                </a:lnTo>
                <a:cubicBezTo>
                  <a:pt x="2908" y="361"/>
                  <a:pt x="2853" y="264"/>
                  <a:pt x="2715" y="264"/>
                </a:cubicBezTo>
                <a:cubicBezTo>
                  <a:pt x="2627" y="264"/>
                  <a:pt x="2575" y="303"/>
                  <a:pt x="2543" y="342"/>
                </a:cubicBezTo>
                <a:lnTo>
                  <a:pt x="2543" y="296"/>
                </a:lnTo>
                <a:cubicBezTo>
                  <a:pt x="2543" y="281"/>
                  <a:pt x="2538" y="275"/>
                  <a:pt x="2522" y="275"/>
                </a:cubicBezTo>
                <a:lnTo>
                  <a:pt x="2480" y="275"/>
                </a:lnTo>
                <a:cubicBezTo>
                  <a:pt x="2464" y="275"/>
                  <a:pt x="2459" y="281"/>
                  <a:pt x="2459" y="296"/>
                </a:cubicBezTo>
                <a:lnTo>
                  <a:pt x="2459" y="811"/>
                </a:lnTo>
                <a:cubicBezTo>
                  <a:pt x="2459" y="826"/>
                  <a:pt x="2464" y="832"/>
                  <a:pt x="2480" y="832"/>
                </a:cubicBezTo>
                <a:lnTo>
                  <a:pt x="2528" y="832"/>
                </a:lnTo>
                <a:close/>
                <a:moveTo>
                  <a:pt x="3428" y="832"/>
                </a:moveTo>
                <a:lnTo>
                  <a:pt x="3428" y="832"/>
                </a:lnTo>
                <a:cubicBezTo>
                  <a:pt x="3443" y="832"/>
                  <a:pt x="3449" y="826"/>
                  <a:pt x="3449" y="811"/>
                </a:cubicBezTo>
                <a:lnTo>
                  <a:pt x="3449" y="465"/>
                </a:lnTo>
                <a:cubicBezTo>
                  <a:pt x="3449" y="346"/>
                  <a:pt x="3387" y="264"/>
                  <a:pt x="3236" y="264"/>
                </a:cubicBezTo>
                <a:cubicBezTo>
                  <a:pt x="3158" y="264"/>
                  <a:pt x="3087" y="286"/>
                  <a:pt x="3040" y="325"/>
                </a:cubicBezTo>
                <a:cubicBezTo>
                  <a:pt x="3029" y="333"/>
                  <a:pt x="3028" y="344"/>
                  <a:pt x="3035" y="355"/>
                </a:cubicBezTo>
                <a:lnTo>
                  <a:pt x="3054" y="382"/>
                </a:lnTo>
                <a:cubicBezTo>
                  <a:pt x="3063" y="395"/>
                  <a:pt x="3070" y="396"/>
                  <a:pt x="3083" y="386"/>
                </a:cubicBezTo>
                <a:cubicBezTo>
                  <a:pt x="3122" y="355"/>
                  <a:pt x="3177" y="340"/>
                  <a:pt x="3228" y="340"/>
                </a:cubicBezTo>
                <a:cubicBezTo>
                  <a:pt x="3338" y="340"/>
                  <a:pt x="3359" y="411"/>
                  <a:pt x="3359" y="479"/>
                </a:cubicBezTo>
                <a:lnTo>
                  <a:pt x="3359" y="526"/>
                </a:lnTo>
                <a:cubicBezTo>
                  <a:pt x="3329" y="513"/>
                  <a:pt x="3282" y="504"/>
                  <a:pt x="3228" y="504"/>
                </a:cubicBezTo>
                <a:cubicBezTo>
                  <a:pt x="3074" y="504"/>
                  <a:pt x="3006" y="578"/>
                  <a:pt x="3006" y="675"/>
                </a:cubicBezTo>
                <a:cubicBezTo>
                  <a:pt x="3006" y="772"/>
                  <a:pt x="3071" y="844"/>
                  <a:pt x="3192" y="844"/>
                </a:cubicBezTo>
                <a:cubicBezTo>
                  <a:pt x="3284" y="844"/>
                  <a:pt x="3334" y="801"/>
                  <a:pt x="3364" y="761"/>
                </a:cubicBezTo>
                <a:lnTo>
                  <a:pt x="3364" y="811"/>
                </a:lnTo>
                <a:cubicBezTo>
                  <a:pt x="3364" y="826"/>
                  <a:pt x="3370" y="832"/>
                  <a:pt x="3385" y="832"/>
                </a:cubicBezTo>
                <a:lnTo>
                  <a:pt x="3428" y="832"/>
                </a:lnTo>
                <a:close/>
                <a:moveTo>
                  <a:pt x="3207" y="770"/>
                </a:moveTo>
                <a:lnTo>
                  <a:pt x="3207" y="770"/>
                </a:lnTo>
                <a:cubicBezTo>
                  <a:pt x="3121" y="770"/>
                  <a:pt x="3098" y="719"/>
                  <a:pt x="3098" y="673"/>
                </a:cubicBezTo>
                <a:cubicBezTo>
                  <a:pt x="3098" y="615"/>
                  <a:pt x="3135" y="573"/>
                  <a:pt x="3239" y="573"/>
                </a:cubicBezTo>
                <a:cubicBezTo>
                  <a:pt x="3274" y="573"/>
                  <a:pt x="3329" y="578"/>
                  <a:pt x="3359" y="592"/>
                </a:cubicBezTo>
                <a:lnTo>
                  <a:pt x="3359" y="690"/>
                </a:lnTo>
                <a:cubicBezTo>
                  <a:pt x="3319" y="747"/>
                  <a:pt x="3265" y="770"/>
                  <a:pt x="3207" y="770"/>
                </a:cubicBezTo>
                <a:close/>
                <a:moveTo>
                  <a:pt x="3608" y="346"/>
                </a:moveTo>
                <a:lnTo>
                  <a:pt x="3608" y="346"/>
                </a:lnTo>
                <a:lnTo>
                  <a:pt x="3608" y="676"/>
                </a:lnTo>
                <a:cubicBezTo>
                  <a:pt x="3608" y="799"/>
                  <a:pt x="3663" y="844"/>
                  <a:pt x="3760" y="844"/>
                </a:cubicBezTo>
                <a:cubicBezTo>
                  <a:pt x="3798" y="844"/>
                  <a:pt x="3834" y="837"/>
                  <a:pt x="3867" y="818"/>
                </a:cubicBezTo>
                <a:cubicBezTo>
                  <a:pt x="3878" y="811"/>
                  <a:pt x="3882" y="802"/>
                  <a:pt x="3876" y="788"/>
                </a:cubicBezTo>
                <a:lnTo>
                  <a:pt x="3863" y="758"/>
                </a:lnTo>
                <a:cubicBezTo>
                  <a:pt x="3858" y="745"/>
                  <a:pt x="3851" y="743"/>
                  <a:pt x="3838" y="750"/>
                </a:cubicBezTo>
                <a:cubicBezTo>
                  <a:pt x="3818" y="761"/>
                  <a:pt x="3797" y="768"/>
                  <a:pt x="3772" y="768"/>
                </a:cubicBezTo>
                <a:cubicBezTo>
                  <a:pt x="3717" y="768"/>
                  <a:pt x="3699" y="734"/>
                  <a:pt x="3699" y="673"/>
                </a:cubicBezTo>
                <a:lnTo>
                  <a:pt x="3699" y="346"/>
                </a:lnTo>
                <a:lnTo>
                  <a:pt x="3856" y="346"/>
                </a:lnTo>
                <a:cubicBezTo>
                  <a:pt x="3871" y="346"/>
                  <a:pt x="3877" y="340"/>
                  <a:pt x="3877" y="325"/>
                </a:cubicBezTo>
                <a:lnTo>
                  <a:pt x="3877" y="296"/>
                </a:lnTo>
                <a:cubicBezTo>
                  <a:pt x="3877" y="281"/>
                  <a:pt x="3871" y="275"/>
                  <a:pt x="3856" y="275"/>
                </a:cubicBezTo>
                <a:lnTo>
                  <a:pt x="3699" y="275"/>
                </a:lnTo>
                <a:lnTo>
                  <a:pt x="3699" y="146"/>
                </a:lnTo>
                <a:cubicBezTo>
                  <a:pt x="3699" y="131"/>
                  <a:pt x="3693" y="125"/>
                  <a:pt x="3678" y="125"/>
                </a:cubicBezTo>
                <a:lnTo>
                  <a:pt x="3629" y="125"/>
                </a:lnTo>
                <a:cubicBezTo>
                  <a:pt x="3614" y="125"/>
                  <a:pt x="3608" y="131"/>
                  <a:pt x="3608" y="146"/>
                </a:cubicBezTo>
                <a:lnTo>
                  <a:pt x="3608" y="275"/>
                </a:lnTo>
                <a:lnTo>
                  <a:pt x="3534" y="275"/>
                </a:lnTo>
                <a:cubicBezTo>
                  <a:pt x="3519" y="275"/>
                  <a:pt x="3513" y="281"/>
                  <a:pt x="3513" y="296"/>
                </a:cubicBezTo>
                <a:lnTo>
                  <a:pt x="3513" y="325"/>
                </a:lnTo>
                <a:cubicBezTo>
                  <a:pt x="3513" y="340"/>
                  <a:pt x="3519" y="346"/>
                  <a:pt x="3534" y="346"/>
                </a:cubicBezTo>
                <a:lnTo>
                  <a:pt x="3608" y="346"/>
                </a:lnTo>
                <a:close/>
                <a:moveTo>
                  <a:pt x="4030" y="832"/>
                </a:moveTo>
                <a:lnTo>
                  <a:pt x="4030" y="832"/>
                </a:lnTo>
                <a:cubicBezTo>
                  <a:pt x="4045" y="832"/>
                  <a:pt x="4051" y="826"/>
                  <a:pt x="4051" y="811"/>
                </a:cubicBezTo>
                <a:lnTo>
                  <a:pt x="4051" y="296"/>
                </a:lnTo>
                <a:cubicBezTo>
                  <a:pt x="4051" y="281"/>
                  <a:pt x="4045" y="275"/>
                  <a:pt x="4030" y="275"/>
                </a:cubicBezTo>
                <a:lnTo>
                  <a:pt x="3982" y="275"/>
                </a:lnTo>
                <a:cubicBezTo>
                  <a:pt x="3967" y="275"/>
                  <a:pt x="3961" y="281"/>
                  <a:pt x="3961" y="296"/>
                </a:cubicBezTo>
                <a:lnTo>
                  <a:pt x="3961" y="811"/>
                </a:lnTo>
                <a:cubicBezTo>
                  <a:pt x="3961" y="826"/>
                  <a:pt x="3967" y="832"/>
                  <a:pt x="3982" y="832"/>
                </a:cubicBezTo>
                <a:lnTo>
                  <a:pt x="4030" y="832"/>
                </a:lnTo>
                <a:close/>
                <a:moveTo>
                  <a:pt x="4068" y="74"/>
                </a:moveTo>
                <a:lnTo>
                  <a:pt x="4068" y="74"/>
                </a:lnTo>
                <a:cubicBezTo>
                  <a:pt x="4068" y="40"/>
                  <a:pt x="4044" y="12"/>
                  <a:pt x="4006" y="12"/>
                </a:cubicBezTo>
                <a:cubicBezTo>
                  <a:pt x="3968" y="12"/>
                  <a:pt x="3945" y="40"/>
                  <a:pt x="3945" y="74"/>
                </a:cubicBezTo>
                <a:cubicBezTo>
                  <a:pt x="3945" y="109"/>
                  <a:pt x="3968" y="137"/>
                  <a:pt x="4006" y="137"/>
                </a:cubicBezTo>
                <a:cubicBezTo>
                  <a:pt x="4044" y="137"/>
                  <a:pt x="4068" y="109"/>
                  <a:pt x="4068" y="74"/>
                </a:cubicBezTo>
                <a:close/>
                <a:moveTo>
                  <a:pt x="4248" y="554"/>
                </a:moveTo>
                <a:lnTo>
                  <a:pt x="4248" y="554"/>
                </a:lnTo>
                <a:cubicBezTo>
                  <a:pt x="4248" y="439"/>
                  <a:pt x="4295" y="335"/>
                  <a:pt x="4411" y="335"/>
                </a:cubicBezTo>
                <a:cubicBezTo>
                  <a:pt x="4527" y="335"/>
                  <a:pt x="4573" y="439"/>
                  <a:pt x="4573" y="554"/>
                </a:cubicBezTo>
                <a:cubicBezTo>
                  <a:pt x="4573" y="668"/>
                  <a:pt x="4527" y="772"/>
                  <a:pt x="4411" y="772"/>
                </a:cubicBezTo>
                <a:cubicBezTo>
                  <a:pt x="4295" y="772"/>
                  <a:pt x="4248" y="668"/>
                  <a:pt x="4248" y="554"/>
                </a:cubicBezTo>
                <a:close/>
                <a:moveTo>
                  <a:pt x="4667" y="554"/>
                </a:moveTo>
                <a:lnTo>
                  <a:pt x="4667" y="554"/>
                </a:lnTo>
                <a:cubicBezTo>
                  <a:pt x="4667" y="404"/>
                  <a:pt x="4593" y="264"/>
                  <a:pt x="4411" y="264"/>
                </a:cubicBezTo>
                <a:cubicBezTo>
                  <a:pt x="4232" y="264"/>
                  <a:pt x="4155" y="404"/>
                  <a:pt x="4155" y="554"/>
                </a:cubicBezTo>
                <a:cubicBezTo>
                  <a:pt x="4155" y="703"/>
                  <a:pt x="4229" y="844"/>
                  <a:pt x="4411" y="844"/>
                </a:cubicBezTo>
                <a:cubicBezTo>
                  <a:pt x="4590" y="844"/>
                  <a:pt x="4667" y="703"/>
                  <a:pt x="4667" y="554"/>
                </a:cubicBezTo>
                <a:close/>
                <a:moveTo>
                  <a:pt x="4844" y="832"/>
                </a:moveTo>
                <a:lnTo>
                  <a:pt x="4844" y="832"/>
                </a:lnTo>
                <a:cubicBezTo>
                  <a:pt x="4859" y="832"/>
                  <a:pt x="4864" y="826"/>
                  <a:pt x="4864" y="811"/>
                </a:cubicBezTo>
                <a:lnTo>
                  <a:pt x="4864" y="413"/>
                </a:lnTo>
                <a:cubicBezTo>
                  <a:pt x="4905" y="357"/>
                  <a:pt x="4963" y="339"/>
                  <a:pt x="5012" y="339"/>
                </a:cubicBezTo>
                <a:cubicBezTo>
                  <a:pt x="5110" y="339"/>
                  <a:pt x="5132" y="418"/>
                  <a:pt x="5132" y="483"/>
                </a:cubicBezTo>
                <a:lnTo>
                  <a:pt x="5132" y="811"/>
                </a:lnTo>
                <a:cubicBezTo>
                  <a:pt x="5132" y="826"/>
                  <a:pt x="5138" y="832"/>
                  <a:pt x="5153" y="832"/>
                </a:cubicBezTo>
                <a:lnTo>
                  <a:pt x="5202" y="832"/>
                </a:lnTo>
                <a:cubicBezTo>
                  <a:pt x="5217" y="832"/>
                  <a:pt x="5223" y="826"/>
                  <a:pt x="5223" y="811"/>
                </a:cubicBezTo>
                <a:lnTo>
                  <a:pt x="5223" y="475"/>
                </a:lnTo>
                <a:cubicBezTo>
                  <a:pt x="5223" y="361"/>
                  <a:pt x="5168" y="264"/>
                  <a:pt x="5030" y="264"/>
                </a:cubicBezTo>
                <a:cubicBezTo>
                  <a:pt x="4942" y="264"/>
                  <a:pt x="4890" y="303"/>
                  <a:pt x="4859" y="342"/>
                </a:cubicBezTo>
                <a:lnTo>
                  <a:pt x="4859" y="296"/>
                </a:lnTo>
                <a:cubicBezTo>
                  <a:pt x="4859" y="281"/>
                  <a:pt x="4853" y="275"/>
                  <a:pt x="4838" y="275"/>
                </a:cubicBezTo>
                <a:lnTo>
                  <a:pt x="4795" y="275"/>
                </a:lnTo>
                <a:cubicBezTo>
                  <a:pt x="4780" y="275"/>
                  <a:pt x="4774" y="281"/>
                  <a:pt x="4774" y="296"/>
                </a:cubicBezTo>
                <a:lnTo>
                  <a:pt x="4774" y="811"/>
                </a:lnTo>
                <a:cubicBezTo>
                  <a:pt x="4774" y="826"/>
                  <a:pt x="4780" y="832"/>
                  <a:pt x="4795" y="832"/>
                </a:cubicBezTo>
                <a:lnTo>
                  <a:pt x="4844" y="832"/>
                </a:lnTo>
                <a:close/>
                <a:moveTo>
                  <a:pt x="6024" y="832"/>
                </a:moveTo>
                <a:lnTo>
                  <a:pt x="6024" y="832"/>
                </a:lnTo>
                <a:cubicBezTo>
                  <a:pt x="6039" y="832"/>
                  <a:pt x="6045" y="826"/>
                  <a:pt x="6045" y="811"/>
                </a:cubicBezTo>
                <a:lnTo>
                  <a:pt x="6045" y="465"/>
                </a:lnTo>
                <a:cubicBezTo>
                  <a:pt x="6045" y="346"/>
                  <a:pt x="5983" y="264"/>
                  <a:pt x="5832" y="264"/>
                </a:cubicBezTo>
                <a:cubicBezTo>
                  <a:pt x="5754" y="264"/>
                  <a:pt x="5683" y="286"/>
                  <a:pt x="5636" y="325"/>
                </a:cubicBezTo>
                <a:cubicBezTo>
                  <a:pt x="5625" y="333"/>
                  <a:pt x="5624" y="344"/>
                  <a:pt x="5631" y="355"/>
                </a:cubicBezTo>
                <a:lnTo>
                  <a:pt x="5650" y="382"/>
                </a:lnTo>
                <a:cubicBezTo>
                  <a:pt x="5659" y="395"/>
                  <a:pt x="5666" y="396"/>
                  <a:pt x="5679" y="386"/>
                </a:cubicBezTo>
                <a:cubicBezTo>
                  <a:pt x="5718" y="355"/>
                  <a:pt x="5773" y="340"/>
                  <a:pt x="5824" y="340"/>
                </a:cubicBezTo>
                <a:cubicBezTo>
                  <a:pt x="5934" y="340"/>
                  <a:pt x="5955" y="411"/>
                  <a:pt x="5955" y="479"/>
                </a:cubicBezTo>
                <a:lnTo>
                  <a:pt x="5955" y="526"/>
                </a:lnTo>
                <a:cubicBezTo>
                  <a:pt x="5925" y="513"/>
                  <a:pt x="5878" y="504"/>
                  <a:pt x="5824" y="504"/>
                </a:cubicBezTo>
                <a:cubicBezTo>
                  <a:pt x="5671" y="504"/>
                  <a:pt x="5602" y="578"/>
                  <a:pt x="5602" y="675"/>
                </a:cubicBezTo>
                <a:cubicBezTo>
                  <a:pt x="5602" y="772"/>
                  <a:pt x="5667" y="844"/>
                  <a:pt x="5788" y="844"/>
                </a:cubicBezTo>
                <a:cubicBezTo>
                  <a:pt x="5881" y="844"/>
                  <a:pt x="5930" y="801"/>
                  <a:pt x="5961" y="761"/>
                </a:cubicBezTo>
                <a:lnTo>
                  <a:pt x="5961" y="811"/>
                </a:lnTo>
                <a:cubicBezTo>
                  <a:pt x="5961" y="826"/>
                  <a:pt x="5966" y="832"/>
                  <a:pt x="5981" y="832"/>
                </a:cubicBezTo>
                <a:lnTo>
                  <a:pt x="6024" y="832"/>
                </a:lnTo>
                <a:close/>
                <a:moveTo>
                  <a:pt x="5803" y="770"/>
                </a:moveTo>
                <a:lnTo>
                  <a:pt x="5803" y="770"/>
                </a:lnTo>
                <a:cubicBezTo>
                  <a:pt x="5717" y="770"/>
                  <a:pt x="5694" y="719"/>
                  <a:pt x="5694" y="673"/>
                </a:cubicBezTo>
                <a:cubicBezTo>
                  <a:pt x="5694" y="615"/>
                  <a:pt x="5731" y="573"/>
                  <a:pt x="5835" y="573"/>
                </a:cubicBezTo>
                <a:cubicBezTo>
                  <a:pt x="5870" y="573"/>
                  <a:pt x="5925" y="578"/>
                  <a:pt x="5955" y="592"/>
                </a:cubicBezTo>
                <a:lnTo>
                  <a:pt x="5955" y="690"/>
                </a:lnTo>
                <a:cubicBezTo>
                  <a:pt x="5915" y="747"/>
                  <a:pt x="5861" y="770"/>
                  <a:pt x="5803" y="770"/>
                </a:cubicBezTo>
                <a:close/>
                <a:moveTo>
                  <a:pt x="6204" y="346"/>
                </a:moveTo>
                <a:lnTo>
                  <a:pt x="6204" y="346"/>
                </a:lnTo>
                <a:lnTo>
                  <a:pt x="6204" y="676"/>
                </a:lnTo>
                <a:cubicBezTo>
                  <a:pt x="6204" y="799"/>
                  <a:pt x="6259" y="844"/>
                  <a:pt x="6356" y="844"/>
                </a:cubicBezTo>
                <a:cubicBezTo>
                  <a:pt x="6395" y="844"/>
                  <a:pt x="6431" y="837"/>
                  <a:pt x="6463" y="818"/>
                </a:cubicBezTo>
                <a:cubicBezTo>
                  <a:pt x="6475" y="811"/>
                  <a:pt x="6478" y="802"/>
                  <a:pt x="6472" y="788"/>
                </a:cubicBezTo>
                <a:lnTo>
                  <a:pt x="6460" y="758"/>
                </a:lnTo>
                <a:cubicBezTo>
                  <a:pt x="6454" y="745"/>
                  <a:pt x="6447" y="743"/>
                  <a:pt x="6434" y="750"/>
                </a:cubicBezTo>
                <a:cubicBezTo>
                  <a:pt x="6414" y="761"/>
                  <a:pt x="6393" y="768"/>
                  <a:pt x="6368" y="768"/>
                </a:cubicBezTo>
                <a:cubicBezTo>
                  <a:pt x="6313" y="768"/>
                  <a:pt x="6295" y="734"/>
                  <a:pt x="6295" y="673"/>
                </a:cubicBezTo>
                <a:lnTo>
                  <a:pt x="6295" y="346"/>
                </a:lnTo>
                <a:lnTo>
                  <a:pt x="6453" y="346"/>
                </a:lnTo>
                <a:cubicBezTo>
                  <a:pt x="6468" y="346"/>
                  <a:pt x="6473" y="340"/>
                  <a:pt x="6473" y="325"/>
                </a:cubicBezTo>
                <a:lnTo>
                  <a:pt x="6473" y="296"/>
                </a:lnTo>
                <a:cubicBezTo>
                  <a:pt x="6473" y="281"/>
                  <a:pt x="6468" y="275"/>
                  <a:pt x="6453" y="275"/>
                </a:cubicBezTo>
                <a:lnTo>
                  <a:pt x="6295" y="275"/>
                </a:lnTo>
                <a:lnTo>
                  <a:pt x="6295" y="146"/>
                </a:lnTo>
                <a:cubicBezTo>
                  <a:pt x="6295" y="131"/>
                  <a:pt x="6289" y="125"/>
                  <a:pt x="6274" y="125"/>
                </a:cubicBezTo>
                <a:lnTo>
                  <a:pt x="6225" y="125"/>
                </a:lnTo>
                <a:cubicBezTo>
                  <a:pt x="6210" y="125"/>
                  <a:pt x="6204" y="131"/>
                  <a:pt x="6204" y="146"/>
                </a:cubicBezTo>
                <a:lnTo>
                  <a:pt x="6204" y="275"/>
                </a:lnTo>
                <a:lnTo>
                  <a:pt x="6130" y="275"/>
                </a:lnTo>
                <a:cubicBezTo>
                  <a:pt x="6115" y="275"/>
                  <a:pt x="6109" y="281"/>
                  <a:pt x="6109" y="296"/>
                </a:cubicBezTo>
                <a:lnTo>
                  <a:pt x="6109" y="325"/>
                </a:lnTo>
                <a:cubicBezTo>
                  <a:pt x="6109" y="340"/>
                  <a:pt x="6115" y="346"/>
                  <a:pt x="6130" y="346"/>
                </a:cubicBezTo>
                <a:lnTo>
                  <a:pt x="6204" y="346"/>
                </a:lnTo>
                <a:close/>
                <a:moveTo>
                  <a:pt x="7502" y="275"/>
                </a:moveTo>
                <a:lnTo>
                  <a:pt x="7502" y="275"/>
                </a:lnTo>
                <a:cubicBezTo>
                  <a:pt x="7487" y="275"/>
                  <a:pt x="7480" y="281"/>
                  <a:pt x="7478" y="296"/>
                </a:cubicBezTo>
                <a:cubicBezTo>
                  <a:pt x="7451" y="447"/>
                  <a:pt x="7398" y="628"/>
                  <a:pt x="7350" y="741"/>
                </a:cubicBezTo>
                <a:cubicBezTo>
                  <a:pt x="7298" y="628"/>
                  <a:pt x="7241" y="447"/>
                  <a:pt x="7214" y="296"/>
                </a:cubicBezTo>
                <a:cubicBezTo>
                  <a:pt x="7211" y="281"/>
                  <a:pt x="7204" y="275"/>
                  <a:pt x="7189" y="275"/>
                </a:cubicBezTo>
                <a:lnTo>
                  <a:pt x="7150" y="275"/>
                </a:lnTo>
                <a:cubicBezTo>
                  <a:pt x="7135" y="275"/>
                  <a:pt x="7128" y="281"/>
                  <a:pt x="7125" y="296"/>
                </a:cubicBezTo>
                <a:cubicBezTo>
                  <a:pt x="7099" y="447"/>
                  <a:pt x="7042" y="628"/>
                  <a:pt x="6990" y="741"/>
                </a:cubicBezTo>
                <a:cubicBezTo>
                  <a:pt x="6942" y="628"/>
                  <a:pt x="6889" y="447"/>
                  <a:pt x="6862" y="296"/>
                </a:cubicBezTo>
                <a:cubicBezTo>
                  <a:pt x="6860" y="281"/>
                  <a:pt x="6853" y="275"/>
                  <a:pt x="6838" y="275"/>
                </a:cubicBezTo>
                <a:lnTo>
                  <a:pt x="6788" y="275"/>
                </a:lnTo>
                <a:cubicBezTo>
                  <a:pt x="6776" y="275"/>
                  <a:pt x="6770" y="281"/>
                  <a:pt x="6770" y="290"/>
                </a:cubicBezTo>
                <a:cubicBezTo>
                  <a:pt x="6770" y="295"/>
                  <a:pt x="6772" y="301"/>
                  <a:pt x="6773" y="306"/>
                </a:cubicBezTo>
                <a:cubicBezTo>
                  <a:pt x="6808" y="483"/>
                  <a:pt x="6877" y="688"/>
                  <a:pt x="6935" y="813"/>
                </a:cubicBezTo>
                <a:cubicBezTo>
                  <a:pt x="6941" y="826"/>
                  <a:pt x="6950" y="832"/>
                  <a:pt x="6965" y="832"/>
                </a:cubicBezTo>
                <a:lnTo>
                  <a:pt x="7011" y="832"/>
                </a:lnTo>
                <a:cubicBezTo>
                  <a:pt x="7026" y="832"/>
                  <a:pt x="7034" y="826"/>
                  <a:pt x="7040" y="812"/>
                </a:cubicBezTo>
                <a:cubicBezTo>
                  <a:pt x="7104" y="659"/>
                  <a:pt x="7147" y="533"/>
                  <a:pt x="7169" y="412"/>
                </a:cubicBezTo>
                <a:cubicBezTo>
                  <a:pt x="7193" y="533"/>
                  <a:pt x="7234" y="659"/>
                  <a:pt x="7301" y="813"/>
                </a:cubicBezTo>
                <a:cubicBezTo>
                  <a:pt x="7306" y="826"/>
                  <a:pt x="7314" y="832"/>
                  <a:pt x="7330" y="832"/>
                </a:cubicBezTo>
                <a:lnTo>
                  <a:pt x="7374" y="832"/>
                </a:lnTo>
                <a:cubicBezTo>
                  <a:pt x="7389" y="832"/>
                  <a:pt x="7398" y="825"/>
                  <a:pt x="7404" y="813"/>
                </a:cubicBezTo>
                <a:cubicBezTo>
                  <a:pt x="7465" y="690"/>
                  <a:pt x="7531" y="483"/>
                  <a:pt x="7566" y="306"/>
                </a:cubicBezTo>
                <a:cubicBezTo>
                  <a:pt x="7567" y="301"/>
                  <a:pt x="7568" y="295"/>
                  <a:pt x="7568" y="290"/>
                </a:cubicBezTo>
                <a:cubicBezTo>
                  <a:pt x="7568" y="281"/>
                  <a:pt x="7563" y="275"/>
                  <a:pt x="7551" y="275"/>
                </a:cubicBezTo>
                <a:lnTo>
                  <a:pt x="7502" y="275"/>
                </a:lnTo>
                <a:close/>
                <a:moveTo>
                  <a:pt x="7705" y="554"/>
                </a:moveTo>
                <a:lnTo>
                  <a:pt x="7705" y="554"/>
                </a:lnTo>
                <a:cubicBezTo>
                  <a:pt x="7705" y="439"/>
                  <a:pt x="7752" y="335"/>
                  <a:pt x="7868" y="335"/>
                </a:cubicBezTo>
                <a:cubicBezTo>
                  <a:pt x="7984" y="335"/>
                  <a:pt x="8030" y="439"/>
                  <a:pt x="8030" y="554"/>
                </a:cubicBezTo>
                <a:cubicBezTo>
                  <a:pt x="8030" y="668"/>
                  <a:pt x="7984" y="772"/>
                  <a:pt x="7868" y="772"/>
                </a:cubicBezTo>
                <a:cubicBezTo>
                  <a:pt x="7752" y="772"/>
                  <a:pt x="7705" y="668"/>
                  <a:pt x="7705" y="554"/>
                </a:cubicBezTo>
                <a:close/>
                <a:moveTo>
                  <a:pt x="8124" y="554"/>
                </a:moveTo>
                <a:lnTo>
                  <a:pt x="8124" y="554"/>
                </a:lnTo>
                <a:cubicBezTo>
                  <a:pt x="8124" y="404"/>
                  <a:pt x="8050" y="264"/>
                  <a:pt x="7868" y="264"/>
                </a:cubicBezTo>
                <a:cubicBezTo>
                  <a:pt x="7689" y="264"/>
                  <a:pt x="7611" y="404"/>
                  <a:pt x="7611" y="554"/>
                </a:cubicBezTo>
                <a:cubicBezTo>
                  <a:pt x="7611" y="703"/>
                  <a:pt x="7686" y="844"/>
                  <a:pt x="7868" y="844"/>
                </a:cubicBezTo>
                <a:cubicBezTo>
                  <a:pt x="8046" y="844"/>
                  <a:pt x="8124" y="703"/>
                  <a:pt x="8124" y="554"/>
                </a:cubicBezTo>
                <a:close/>
                <a:moveTo>
                  <a:pt x="8300" y="832"/>
                </a:moveTo>
                <a:lnTo>
                  <a:pt x="8300" y="832"/>
                </a:lnTo>
                <a:cubicBezTo>
                  <a:pt x="8315" y="832"/>
                  <a:pt x="8321" y="826"/>
                  <a:pt x="8321" y="811"/>
                </a:cubicBezTo>
                <a:lnTo>
                  <a:pt x="8321" y="413"/>
                </a:lnTo>
                <a:cubicBezTo>
                  <a:pt x="8357" y="363"/>
                  <a:pt x="8410" y="346"/>
                  <a:pt x="8455" y="346"/>
                </a:cubicBezTo>
                <a:cubicBezTo>
                  <a:pt x="8471" y="346"/>
                  <a:pt x="8487" y="348"/>
                  <a:pt x="8503" y="353"/>
                </a:cubicBezTo>
                <a:cubicBezTo>
                  <a:pt x="8518" y="356"/>
                  <a:pt x="8524" y="353"/>
                  <a:pt x="8528" y="338"/>
                </a:cubicBezTo>
                <a:lnTo>
                  <a:pt x="8537" y="295"/>
                </a:lnTo>
                <a:cubicBezTo>
                  <a:pt x="8540" y="282"/>
                  <a:pt x="8535" y="273"/>
                  <a:pt x="8522" y="269"/>
                </a:cubicBezTo>
                <a:cubicBezTo>
                  <a:pt x="8506" y="265"/>
                  <a:pt x="8488" y="264"/>
                  <a:pt x="8473" y="264"/>
                </a:cubicBezTo>
                <a:cubicBezTo>
                  <a:pt x="8392" y="264"/>
                  <a:pt x="8347" y="308"/>
                  <a:pt x="8315" y="348"/>
                </a:cubicBezTo>
                <a:lnTo>
                  <a:pt x="8315" y="296"/>
                </a:lnTo>
                <a:cubicBezTo>
                  <a:pt x="8315" y="281"/>
                  <a:pt x="8310" y="275"/>
                  <a:pt x="8294" y="275"/>
                </a:cubicBezTo>
                <a:lnTo>
                  <a:pt x="8252" y="275"/>
                </a:lnTo>
                <a:cubicBezTo>
                  <a:pt x="8236" y="275"/>
                  <a:pt x="8231" y="281"/>
                  <a:pt x="8231" y="296"/>
                </a:cubicBezTo>
                <a:lnTo>
                  <a:pt x="8231" y="811"/>
                </a:lnTo>
                <a:cubicBezTo>
                  <a:pt x="8231" y="826"/>
                  <a:pt x="8236" y="832"/>
                  <a:pt x="8252" y="832"/>
                </a:cubicBezTo>
                <a:lnTo>
                  <a:pt x="8300" y="832"/>
                </a:lnTo>
                <a:close/>
                <a:moveTo>
                  <a:pt x="9044" y="832"/>
                </a:moveTo>
                <a:lnTo>
                  <a:pt x="9044" y="832"/>
                </a:lnTo>
                <a:cubicBezTo>
                  <a:pt x="9058" y="832"/>
                  <a:pt x="9061" y="825"/>
                  <a:pt x="9056" y="813"/>
                </a:cubicBezTo>
                <a:cubicBezTo>
                  <a:pt x="9009" y="716"/>
                  <a:pt x="8919" y="595"/>
                  <a:pt x="8833" y="515"/>
                </a:cubicBezTo>
                <a:cubicBezTo>
                  <a:pt x="8909" y="447"/>
                  <a:pt x="8978" y="369"/>
                  <a:pt x="9028" y="293"/>
                </a:cubicBezTo>
                <a:cubicBezTo>
                  <a:pt x="9035" y="282"/>
                  <a:pt x="9031" y="275"/>
                  <a:pt x="9018" y="275"/>
                </a:cubicBezTo>
                <a:lnTo>
                  <a:pt x="8962" y="275"/>
                </a:lnTo>
                <a:cubicBezTo>
                  <a:pt x="8945" y="275"/>
                  <a:pt x="8937" y="280"/>
                  <a:pt x="8928" y="293"/>
                </a:cubicBezTo>
                <a:cubicBezTo>
                  <a:pt x="8878" y="367"/>
                  <a:pt x="8789" y="465"/>
                  <a:pt x="8704" y="526"/>
                </a:cubicBezTo>
                <a:lnTo>
                  <a:pt x="8704" y="20"/>
                </a:lnTo>
                <a:cubicBezTo>
                  <a:pt x="8704" y="5"/>
                  <a:pt x="8698" y="0"/>
                  <a:pt x="8683" y="0"/>
                </a:cubicBezTo>
                <a:lnTo>
                  <a:pt x="8634" y="0"/>
                </a:lnTo>
                <a:cubicBezTo>
                  <a:pt x="8619" y="0"/>
                  <a:pt x="8614" y="5"/>
                  <a:pt x="8614" y="20"/>
                </a:cubicBezTo>
                <a:lnTo>
                  <a:pt x="8614" y="811"/>
                </a:lnTo>
                <a:cubicBezTo>
                  <a:pt x="8614" y="826"/>
                  <a:pt x="8619" y="832"/>
                  <a:pt x="8634" y="832"/>
                </a:cubicBezTo>
                <a:lnTo>
                  <a:pt x="8683" y="832"/>
                </a:lnTo>
                <a:cubicBezTo>
                  <a:pt x="8698" y="832"/>
                  <a:pt x="8704" y="826"/>
                  <a:pt x="8704" y="811"/>
                </a:cubicBezTo>
                <a:lnTo>
                  <a:pt x="8704" y="613"/>
                </a:lnTo>
                <a:cubicBezTo>
                  <a:pt x="8727" y="598"/>
                  <a:pt x="8750" y="581"/>
                  <a:pt x="8773" y="564"/>
                </a:cubicBezTo>
                <a:cubicBezTo>
                  <a:pt x="8846" y="634"/>
                  <a:pt x="8914" y="732"/>
                  <a:pt x="8958" y="813"/>
                </a:cubicBezTo>
                <a:cubicBezTo>
                  <a:pt x="8965" y="827"/>
                  <a:pt x="8973" y="832"/>
                  <a:pt x="8988" y="832"/>
                </a:cubicBezTo>
                <a:lnTo>
                  <a:pt x="9044" y="83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Tree>
    <p:extLst>
      <p:ext uri="{BB962C8B-B14F-4D97-AF65-F5344CB8AC3E}">
        <p14:creationId xmlns:p14="http://schemas.microsoft.com/office/powerpoint/2010/main" val="17534125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Monogram 1">
    <p:bg>
      <p:bgPr>
        <a:solidFill>
          <a:schemeClr val="bg1"/>
        </a:solidFill>
        <a:effectLst/>
      </p:bgPr>
    </p:bg>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18888" y="2185416"/>
            <a:ext cx="2542032" cy="2542032"/>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3"/>
          <p:cNvSpPr>
            <a:spLocks noChangeAspect="1" noChangeArrowheads="1" noTextEdit="1"/>
          </p:cNvSpPr>
          <p:nvPr userDrawn="1"/>
        </p:nvSpPr>
        <p:spPr bwMode="auto">
          <a:xfrm>
            <a:off x="4819650" y="2185988"/>
            <a:ext cx="2543175" cy="254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Tree>
    <p:extLst>
      <p:ext uri="{BB962C8B-B14F-4D97-AF65-F5344CB8AC3E}">
        <p14:creationId xmlns:p14="http://schemas.microsoft.com/office/powerpoint/2010/main" val="19351951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Monogram 2">
    <p:bg>
      <p:bgPr>
        <a:solidFill>
          <a:schemeClr val="accent1"/>
        </a:solidFill>
        <a:effectLst/>
      </p:bgPr>
    </p:bg>
    <p:spTree>
      <p:nvGrpSpPr>
        <p:cNvPr id="1" name=""/>
        <p:cNvGrpSpPr/>
        <p:nvPr/>
      </p:nvGrpSpPr>
      <p:grpSpPr>
        <a:xfrm>
          <a:off x="0" y="0"/>
          <a:ext cx="0" cy="0"/>
          <a:chOff x="0" y="0"/>
          <a:chExt cx="0" cy="0"/>
        </a:xfrm>
      </p:grpSpPr>
      <p:pic>
        <p:nvPicPr>
          <p:cNvPr id="3" name="Picture 3" descr="I:\Dockets\1421 SmallStuff GE PPT\Graphics\GEWhite.emf"/>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818888" y="2185416"/>
            <a:ext cx="2542032" cy="2542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59981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222086"/>
            <a:ext cx="10091484" cy="914400"/>
          </a:xfrm>
        </p:spPr>
        <p:txBody>
          <a:bodyPr/>
          <a:lstStyle/>
          <a:p>
            <a:r>
              <a:rPr lang="en-US"/>
              <a:t>Click to edit Master title style</a:t>
            </a:r>
            <a:endParaRPr lang="en-US" dirty="0"/>
          </a:p>
        </p:txBody>
      </p:sp>
      <p:sp>
        <p:nvSpPr>
          <p:cNvPr id="3" name="Content Placeholder 2"/>
          <p:cNvSpPr>
            <a:spLocks noGrp="1"/>
          </p:cNvSpPr>
          <p:nvPr>
            <p:ph idx="1"/>
          </p:nvPr>
        </p:nvSpPr>
        <p:spPr>
          <a:xfrm>
            <a:off x="533400" y="1627634"/>
            <a:ext cx="10132616" cy="4346825"/>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457660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33400" y="222086"/>
            <a:ext cx="10091484" cy="914400"/>
          </a:xfrm>
        </p:spPr>
        <p:txBody>
          <a:bodyPr/>
          <a:lstStyle/>
          <a:p>
            <a:r>
              <a:rPr lang="en-US" dirty="0"/>
              <a:t>Click to insert headline</a:t>
            </a:r>
          </a:p>
        </p:txBody>
      </p:sp>
      <p:sp>
        <p:nvSpPr>
          <p:cNvPr id="7" name="Text Placeholder 6"/>
          <p:cNvSpPr>
            <a:spLocks noGrp="1"/>
          </p:cNvSpPr>
          <p:nvPr>
            <p:ph type="body" sz="quarter" idx="10" hasCustomPrompt="1"/>
          </p:nvPr>
        </p:nvSpPr>
        <p:spPr>
          <a:xfrm>
            <a:off x="548218" y="1545336"/>
            <a:ext cx="11082528" cy="3383280"/>
          </a:xfrm>
        </p:spPr>
        <p:txBody>
          <a:bodyPr/>
          <a:lstStyle/>
          <a:p>
            <a:pPr lvl="0"/>
            <a:r>
              <a:rPr lang="en-US" dirty="0"/>
              <a:t>Click to insert content</a:t>
            </a:r>
          </a:p>
          <a:p>
            <a:pPr lvl="1"/>
            <a:r>
              <a:rPr lang="en-US" dirty="0"/>
              <a:t>First level bullet </a:t>
            </a:r>
          </a:p>
          <a:p>
            <a:pPr lvl="2"/>
            <a:r>
              <a:rPr lang="en-US" dirty="0"/>
              <a:t>Second level bullet</a:t>
            </a:r>
          </a:p>
          <a:p>
            <a:pPr lvl="3"/>
            <a:r>
              <a:rPr lang="en-US" dirty="0"/>
              <a:t>Third level bullet</a:t>
            </a:r>
          </a:p>
        </p:txBody>
      </p:sp>
    </p:spTree>
    <p:extLst>
      <p:ext uri="{BB962C8B-B14F-4D97-AF65-F5344CB8AC3E}">
        <p14:creationId xmlns:p14="http://schemas.microsoft.com/office/powerpoint/2010/main" val="3057716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able">
    <p:spTree>
      <p:nvGrpSpPr>
        <p:cNvPr id="1" name=""/>
        <p:cNvGrpSpPr/>
        <p:nvPr/>
      </p:nvGrpSpPr>
      <p:grpSpPr>
        <a:xfrm>
          <a:off x="0" y="0"/>
          <a:ext cx="0" cy="0"/>
          <a:chOff x="0" y="0"/>
          <a:chExt cx="0" cy="0"/>
        </a:xfrm>
      </p:grpSpPr>
      <p:sp>
        <p:nvSpPr>
          <p:cNvPr id="4" name="Table Placeholder 3"/>
          <p:cNvSpPr>
            <a:spLocks noGrp="1"/>
          </p:cNvSpPr>
          <p:nvPr>
            <p:ph type="tbl" sz="quarter" idx="10"/>
          </p:nvPr>
        </p:nvSpPr>
        <p:spPr>
          <a:xfrm>
            <a:off x="548217" y="2112264"/>
            <a:ext cx="11082528" cy="3163824"/>
          </a:xfrm>
        </p:spPr>
        <p:txBody>
          <a:bodyPr/>
          <a:lstStyle/>
          <a:p>
            <a:r>
              <a:rPr lang="en-US"/>
              <a:t>Click icon to add table</a:t>
            </a:r>
          </a:p>
        </p:txBody>
      </p:sp>
      <p:sp>
        <p:nvSpPr>
          <p:cNvPr id="6" name="Text Placeholder 5"/>
          <p:cNvSpPr>
            <a:spLocks noGrp="1"/>
          </p:cNvSpPr>
          <p:nvPr>
            <p:ph type="body" sz="quarter" idx="11"/>
          </p:nvPr>
        </p:nvSpPr>
        <p:spPr>
          <a:xfrm>
            <a:off x="548217" y="5657850"/>
            <a:ext cx="4706112" cy="393192"/>
          </a:xfrm>
        </p:spPr>
        <p:txBody>
          <a:bodyPr>
            <a:noAutofit/>
          </a:bodyPr>
          <a:lstStyle>
            <a:lvl1pPr marL="0">
              <a:lnSpc>
                <a:spcPct val="100000"/>
              </a:lnSpc>
              <a:spcBef>
                <a:spcPts val="0"/>
              </a:spcBef>
              <a:defRPr sz="900">
                <a:solidFill>
                  <a:schemeClr val="tx1"/>
                </a:solidFill>
              </a:defRPr>
            </a:lvl1pPr>
          </a:lstStyle>
          <a:p>
            <a:pPr lvl="0"/>
            <a:r>
              <a:rPr lang="en-US"/>
              <a:t>Click to edit Master text styles</a:t>
            </a:r>
          </a:p>
        </p:txBody>
      </p:sp>
      <p:sp>
        <p:nvSpPr>
          <p:cNvPr id="3" name="Title 2"/>
          <p:cNvSpPr>
            <a:spLocks noGrp="1"/>
          </p:cNvSpPr>
          <p:nvPr>
            <p:ph type="title" hasCustomPrompt="1"/>
          </p:nvPr>
        </p:nvSpPr>
        <p:spPr/>
        <p:txBody>
          <a:bodyPr/>
          <a:lstStyle>
            <a:lvl1pPr>
              <a:defRPr baseline="0"/>
            </a:lvl1pPr>
          </a:lstStyle>
          <a:p>
            <a:r>
              <a:rPr lang="en-US" dirty="0"/>
              <a:t>Click to insert headline</a:t>
            </a:r>
          </a:p>
        </p:txBody>
      </p:sp>
    </p:spTree>
    <p:extLst>
      <p:ext uri="{BB962C8B-B14F-4D97-AF65-F5344CB8AC3E}">
        <p14:creationId xmlns:p14="http://schemas.microsoft.com/office/powerpoint/2010/main" val="34381306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4-Column Tabl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461"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hasCustomPrompt="1"/>
          </p:nvPr>
        </p:nvSpPr>
        <p:spPr>
          <a:xfrm>
            <a:off x="533400" y="219456"/>
            <a:ext cx="8900668" cy="914400"/>
          </a:xfrm>
        </p:spPr>
        <p:txBody>
          <a:bodyPr/>
          <a:lstStyle>
            <a:lvl1pPr>
              <a:defRPr/>
            </a:lvl1pPr>
          </a:lstStyle>
          <a:p>
            <a:r>
              <a:rPr lang="en-US" dirty="0"/>
              <a:t>4-Column Table Layout</a:t>
            </a:r>
            <a:endParaRPr lang="en-CA" dirty="0"/>
          </a:p>
        </p:txBody>
      </p:sp>
      <p:sp>
        <p:nvSpPr>
          <p:cNvPr id="9" name="Slide Number Placeholder 8"/>
          <p:cNvSpPr>
            <a:spLocks noGrp="1"/>
          </p:cNvSpPr>
          <p:nvPr>
            <p:ph type="sldNum" sz="quarter" idx="12"/>
          </p:nvPr>
        </p:nvSpPr>
        <p:spPr/>
        <p:txBody>
          <a:bodyPr/>
          <a:lstStyle>
            <a:lvl1pPr>
              <a:defRPr sz="1200"/>
            </a:lvl1pPr>
          </a:lstStyle>
          <a:p>
            <a:fld id="{00E6A5BD-C011-4A45-AA3A-201790FB7F2B}" type="slidenum">
              <a:rPr lang="en-CA" smtClean="0"/>
              <a:pPr/>
              <a:t>‹#›</a:t>
            </a:fld>
            <a:endParaRPr lang="en-CA" dirty="0"/>
          </a:p>
        </p:txBody>
      </p:sp>
      <p:sp>
        <p:nvSpPr>
          <p:cNvPr id="13" name="Table Placeholder 12"/>
          <p:cNvSpPr>
            <a:spLocks noGrp="1"/>
          </p:cNvSpPr>
          <p:nvPr>
            <p:ph type="tbl" sz="quarter" idx="13"/>
          </p:nvPr>
        </p:nvSpPr>
        <p:spPr>
          <a:xfrm>
            <a:off x="533400" y="1853076"/>
            <a:ext cx="11207950" cy="4342937"/>
          </a:xfrm>
          <a:prstGeom prst="rect">
            <a:avLst/>
          </a:prstGeom>
        </p:spPr>
        <p:txBody>
          <a:bodyPr/>
          <a:lstStyle/>
          <a:p>
            <a:r>
              <a:rPr lang="en-US"/>
              <a:t>Click icon to add table</a:t>
            </a:r>
            <a:endParaRPr lang="en-CA" dirty="0"/>
          </a:p>
        </p:txBody>
      </p:sp>
    </p:spTree>
    <p:extLst>
      <p:ext uri="{BB962C8B-B14F-4D97-AF65-F5344CB8AC3E}">
        <p14:creationId xmlns:p14="http://schemas.microsoft.com/office/powerpoint/2010/main" val="2234596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2">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41" y="-8587"/>
            <a:ext cx="12207234" cy="6874623"/>
          </a:xfrm>
          <a:prstGeom prst="rect">
            <a:avLst/>
          </a:prstGeom>
        </p:spPr>
      </p:pic>
      <p:sp>
        <p:nvSpPr>
          <p:cNvPr id="2" name="Title 1"/>
          <p:cNvSpPr>
            <a:spLocks noGrp="1"/>
          </p:cNvSpPr>
          <p:nvPr>
            <p:ph type="ctrTitle" hasCustomPrompt="1"/>
          </p:nvPr>
        </p:nvSpPr>
        <p:spPr>
          <a:xfrm>
            <a:off x="1624903" y="1649413"/>
            <a:ext cx="9000934" cy="1417468"/>
          </a:xfrm>
        </p:spPr>
        <p:txBody>
          <a:bodyPr anchor="t" anchorCtr="0">
            <a:noAutofit/>
          </a:bodyPr>
          <a:lstStyle>
            <a:lvl1pPr algn="l">
              <a:lnSpc>
                <a:spcPct val="90000"/>
              </a:lnSpc>
              <a:defRPr sz="4800">
                <a:solidFill>
                  <a:schemeClr val="accent2"/>
                </a:solidFill>
              </a:defRPr>
            </a:lvl1pPr>
          </a:lstStyle>
          <a:p>
            <a:r>
              <a:rPr lang="en-US" dirty="0"/>
              <a:t>Title Slide 2 Layout</a:t>
            </a:r>
            <a:endParaRPr lang="en-CA" dirty="0"/>
          </a:p>
        </p:txBody>
      </p:sp>
      <p:sp>
        <p:nvSpPr>
          <p:cNvPr id="4" name="Date Placeholder 3"/>
          <p:cNvSpPr>
            <a:spLocks noGrp="1"/>
          </p:cNvSpPr>
          <p:nvPr>
            <p:ph type="dt" sz="half" idx="10"/>
          </p:nvPr>
        </p:nvSpPr>
        <p:spPr>
          <a:xfrm>
            <a:off x="1627188" y="3072384"/>
            <a:ext cx="3979927" cy="254013"/>
          </a:xfrm>
          <a:prstGeom prst="rect">
            <a:avLst/>
          </a:prstGeom>
        </p:spPr>
        <p:txBody>
          <a:bodyPr/>
          <a:lstStyle>
            <a:lvl1pPr algn="l">
              <a:defRPr sz="1300" b="1">
                <a:solidFill>
                  <a:schemeClr val="accent2"/>
                </a:solidFill>
              </a:defRPr>
            </a:lvl1pPr>
          </a:lstStyle>
          <a:p>
            <a:endParaRPr lang="en-CA"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65760" y="365760"/>
            <a:ext cx="901153" cy="90115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629475" y="3383280"/>
            <a:ext cx="3977640" cy="1684307"/>
          </a:xfrm>
          <a:prstGeom prst="rect">
            <a:avLst/>
          </a:prstGeom>
          <a:noFill/>
        </p:spPr>
        <p:txBody>
          <a:bodyPr wrap="square" lIns="0" tIns="0" rIns="0" bIns="0" rtlCol="0">
            <a:spAutoFit/>
          </a:bodyPr>
          <a:lstStyle/>
          <a:p>
            <a:pPr>
              <a:lnSpc>
                <a:spcPct val="110000"/>
              </a:lnSpc>
            </a:pPr>
            <a:r>
              <a:rPr lang="en-CA" sz="800" b="1" dirty="0">
                <a:solidFill>
                  <a:schemeClr val="accent2"/>
                </a:solidFill>
              </a:rPr>
              <a:t>Confidential. Not to be copied, reproduced, or distributed without prior approval.</a:t>
            </a:r>
          </a:p>
          <a:p>
            <a:pPr>
              <a:lnSpc>
                <a:spcPct val="110000"/>
              </a:lnSpc>
            </a:pPr>
            <a:endParaRPr lang="en-CA" sz="800" b="1" dirty="0">
              <a:solidFill>
                <a:schemeClr val="accent2"/>
              </a:solidFill>
            </a:endParaRPr>
          </a:p>
          <a:p>
            <a:pPr>
              <a:lnSpc>
                <a:spcPct val="110000"/>
              </a:lnSpc>
            </a:pPr>
            <a:r>
              <a:rPr lang="en-CA" sz="800" b="1" dirty="0">
                <a:solidFill>
                  <a:schemeClr val="accent2"/>
                </a:solidFill>
              </a:rPr>
              <a:t>CAUTION CONCERNING FORWARD-LOOKING STATEMENTS:</a:t>
            </a:r>
          </a:p>
          <a:p>
            <a:pPr>
              <a:lnSpc>
                <a:spcPct val="110000"/>
              </a:lnSpc>
            </a:pPr>
            <a:r>
              <a:rPr lang="en-CA" sz="800" dirty="0">
                <a:solidFill>
                  <a:schemeClr val="accent2"/>
                </a:solidFill>
              </a:rPr>
              <a:t>This document contains "forward-looking statements" – that is, statements related to future events that by their nature address matters that are, to different degrees, uncertain. For details on the uncertainties that may cause our actual future results to be materially different than those expressed in our forward-looking statements, see </a:t>
            </a:r>
            <a:br>
              <a:rPr lang="en-CA" sz="800" dirty="0">
                <a:solidFill>
                  <a:schemeClr val="accent2"/>
                </a:solidFill>
              </a:rPr>
            </a:br>
            <a:r>
              <a:rPr lang="en-CA" sz="800" dirty="0">
                <a:solidFill>
                  <a:schemeClr val="accent2"/>
                </a:solidFill>
              </a:rPr>
              <a:t>http://www.ge.com/investor-relations/disclaimer-caution-concerning-forwardlooking-statements as well as our annual reports on Form 10-K and quarterly reports on Form 10-Q. We do not undertake to update our forward-looking statements. This document also includes certain forward-looking projected financial information that is based on current estimates and forecasts. Actual results could differ materially. to total risk-weighted assets.]</a:t>
            </a:r>
          </a:p>
        </p:txBody>
      </p:sp>
      <p:sp>
        <p:nvSpPr>
          <p:cNvPr id="7" name="TextBox 6"/>
          <p:cNvSpPr txBox="1"/>
          <p:nvPr/>
        </p:nvSpPr>
        <p:spPr>
          <a:xfrm>
            <a:off x="5820377" y="3383280"/>
            <a:ext cx="4800600" cy="3114122"/>
          </a:xfrm>
          <a:prstGeom prst="rect">
            <a:avLst/>
          </a:prstGeom>
          <a:noFill/>
        </p:spPr>
        <p:txBody>
          <a:bodyPr wrap="square" lIns="0" tIns="0" rIns="0" bIns="0" rtlCol="0">
            <a:spAutoFit/>
          </a:bodyPr>
          <a:lstStyle/>
          <a:p>
            <a:pPr>
              <a:lnSpc>
                <a:spcPct val="110000"/>
              </a:lnSpc>
            </a:pPr>
            <a:r>
              <a:rPr lang="en-CA" sz="800" b="1" dirty="0">
                <a:solidFill>
                  <a:schemeClr val="accent2"/>
                </a:solidFill>
              </a:rPr>
              <a:t>NON-GAAP FINANCIAL MEASURES:</a:t>
            </a:r>
          </a:p>
          <a:p>
            <a:pPr>
              <a:lnSpc>
                <a:spcPct val="110000"/>
              </a:lnSpc>
            </a:pPr>
            <a:r>
              <a:rPr lang="en-CA" sz="800" dirty="0">
                <a:solidFill>
                  <a:schemeClr val="accent2"/>
                </a:solidFill>
              </a:rPr>
              <a:t>In this document, we sometimes use information derived from consolidated financial data but not presented in our financial statements prepared in accordance with U.S. generally accepted accounting principles (GAAP). Certain of these data are considered “non-GAAP financial measures” under the U.S. Securities and Exchange Commission rules. These non-GAAP financial measures supplement our GAAP disclosures and should not be considered an alternative to the GAAP measure. The reasons we use these non-GAAP financial measures and the reconciliations to their most directly comparable GAAP financial measures are posted to the investor relations section of our website at www.ge.com. [We use non-GAAP financial measures including the following:</a:t>
            </a:r>
          </a:p>
          <a:p>
            <a:pPr>
              <a:lnSpc>
                <a:spcPct val="110000"/>
              </a:lnSpc>
            </a:pPr>
            <a:r>
              <a:rPr lang="en-CA" sz="800" dirty="0">
                <a:solidFill>
                  <a:schemeClr val="accent2"/>
                </a:solidFill>
              </a:rPr>
              <a:t>•  Operating earnings and EPS, which is earnings from continuing operations excluding non-service-related pension costs of our principal pension plans.</a:t>
            </a:r>
          </a:p>
          <a:p>
            <a:pPr>
              <a:lnSpc>
                <a:spcPct val="110000"/>
              </a:lnSpc>
            </a:pPr>
            <a:r>
              <a:rPr lang="en-CA" sz="800" dirty="0">
                <a:solidFill>
                  <a:schemeClr val="accent2"/>
                </a:solidFill>
              </a:rPr>
              <a:t>•  GE Industrial operating &amp; Verticals earnings and EPS, which is operating earnings of our industrial businesses and the GE Capital businesses that we expect to retain.</a:t>
            </a:r>
          </a:p>
          <a:p>
            <a:pPr>
              <a:lnSpc>
                <a:spcPct val="110000"/>
              </a:lnSpc>
            </a:pPr>
            <a:r>
              <a:rPr lang="en-CA" sz="800" dirty="0">
                <a:solidFill>
                  <a:schemeClr val="accent2"/>
                </a:solidFill>
              </a:rPr>
              <a:t>•  GE Industrial &amp; Verticals revenues, which is revenue of our industrial businesses and the GE Capital businesses that we expect to retain.</a:t>
            </a:r>
          </a:p>
          <a:p>
            <a:pPr>
              <a:lnSpc>
                <a:spcPct val="110000"/>
              </a:lnSpc>
            </a:pPr>
            <a:r>
              <a:rPr lang="en-CA" sz="800" dirty="0">
                <a:solidFill>
                  <a:schemeClr val="accent2"/>
                </a:solidFill>
              </a:rPr>
              <a:t>•  Industrial segment organic revenue, which is the sum of revenue from all of our industrial segments less the effects of acquisitions/dispositions and currency exchange.</a:t>
            </a:r>
          </a:p>
          <a:p>
            <a:pPr>
              <a:lnSpc>
                <a:spcPct val="110000"/>
              </a:lnSpc>
            </a:pPr>
            <a:r>
              <a:rPr lang="en-CA" sz="800" dirty="0">
                <a:solidFill>
                  <a:schemeClr val="accent2"/>
                </a:solidFill>
              </a:rPr>
              <a:t>•  Industrial segment organic operating profit, which is the sum of segment profit from all of our industrial segments less the effects of acquisitions/dispositions and currency exchange.</a:t>
            </a:r>
          </a:p>
          <a:p>
            <a:pPr>
              <a:lnSpc>
                <a:spcPct val="110000"/>
              </a:lnSpc>
            </a:pPr>
            <a:r>
              <a:rPr lang="en-CA" sz="800" dirty="0">
                <a:solidFill>
                  <a:schemeClr val="accent2"/>
                </a:solidFill>
              </a:rPr>
              <a:t>•  Industrial cash flows from operating activities (Industrial CFOA), which is GE’s cash flow from operating activities excluding dividends received from GE Capital.</a:t>
            </a:r>
          </a:p>
          <a:p>
            <a:pPr>
              <a:lnSpc>
                <a:spcPct val="110000"/>
              </a:lnSpc>
            </a:pPr>
            <a:r>
              <a:rPr lang="en-CA" sz="800" dirty="0">
                <a:solidFill>
                  <a:schemeClr val="accent2"/>
                </a:solidFill>
              </a:rPr>
              <a:t>•  Capital ending net investment (ENI), excluding liquidity, which is a measure we use to measure the size of our Capital segment.</a:t>
            </a:r>
          </a:p>
          <a:p>
            <a:pPr>
              <a:lnSpc>
                <a:spcPct val="110000"/>
              </a:lnSpc>
            </a:pPr>
            <a:r>
              <a:rPr lang="en-CA" sz="800" dirty="0">
                <a:solidFill>
                  <a:schemeClr val="accent2"/>
                </a:solidFill>
              </a:rPr>
              <a:t>•  GE Capital Tier 1 Common ratio estimate is a ratio of equity</a:t>
            </a:r>
          </a:p>
        </p:txBody>
      </p:sp>
      <p:sp>
        <p:nvSpPr>
          <p:cNvPr id="12" name="AutoShape 3"/>
          <p:cNvSpPr>
            <a:spLocks noChangeAspect="1" noChangeArrowheads="1" noTextEdit="1"/>
          </p:cNvSpPr>
          <p:nvPr userDrawn="1"/>
        </p:nvSpPr>
        <p:spPr bwMode="auto">
          <a:xfrm>
            <a:off x="365125" y="365125"/>
            <a:ext cx="901700" cy="90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spTree>
    <p:extLst>
      <p:ext uri="{BB962C8B-B14F-4D97-AF65-F5344CB8AC3E}">
        <p14:creationId xmlns:p14="http://schemas.microsoft.com/office/powerpoint/2010/main" val="302394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7188" y="1649413"/>
            <a:ext cx="9000934" cy="2852737"/>
          </a:xfrm>
        </p:spPr>
        <p:txBody>
          <a:bodyPr anchor="t" anchorCtr="0">
            <a:noAutofit/>
          </a:bodyPr>
          <a:lstStyle>
            <a:lvl1pPr>
              <a:lnSpc>
                <a:spcPct val="90000"/>
              </a:lnSpc>
              <a:defRPr sz="4800">
                <a:solidFill>
                  <a:schemeClr val="bg1"/>
                </a:solidFill>
              </a:defRPr>
            </a:lvl1pPr>
          </a:lstStyle>
          <a:p>
            <a:r>
              <a:rPr lang="en-US" dirty="0"/>
              <a:t>Section Divider</a:t>
            </a:r>
            <a:endParaRPr lang="en-CA"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00E6A5BD-C011-4A45-AA3A-201790FB7F2B}" type="slidenum">
              <a:rPr lang="en-CA" smtClean="0"/>
              <a:pPr/>
              <a:t>‹#›</a:t>
            </a:fld>
            <a:endParaRPr lang="en-CA"/>
          </a:p>
        </p:txBody>
      </p:sp>
      <p:cxnSp>
        <p:nvCxnSpPr>
          <p:cNvPr id="7" name="Straight Connector 6"/>
          <p:cNvCxnSpPr/>
          <p:nvPr userDrawn="1"/>
        </p:nvCxnSpPr>
        <p:spPr>
          <a:xfrm>
            <a:off x="1627188" y="6410996"/>
            <a:ext cx="10115740"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3" descr="I:\Dockets\1421 SmallStuff GE PPT\Graphics\GEWhite.emf"/>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12428" y="6345936"/>
            <a:ext cx="384048" cy="3840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5825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ection Divider Dark Image">
    <p:bg>
      <p:bgPr>
        <a:solidFill>
          <a:schemeClr val="bg2"/>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9144" y="-9144"/>
            <a:ext cx="12207240" cy="6876288"/>
          </a:xfrm>
        </p:spPr>
        <p:txBody>
          <a:bodyPr/>
          <a:lstStyle/>
          <a:p>
            <a:r>
              <a:rPr lang="en-US" dirty="0"/>
              <a:t>Click icon to add picture</a:t>
            </a:r>
            <a:endParaRPr lang="en-CA" dirty="0"/>
          </a:p>
        </p:txBody>
      </p:sp>
      <p:sp>
        <p:nvSpPr>
          <p:cNvPr id="2" name="Title 1"/>
          <p:cNvSpPr>
            <a:spLocks noGrp="1"/>
          </p:cNvSpPr>
          <p:nvPr>
            <p:ph type="title" hasCustomPrompt="1"/>
          </p:nvPr>
        </p:nvSpPr>
        <p:spPr>
          <a:xfrm>
            <a:off x="1627188" y="219456"/>
            <a:ext cx="9004300" cy="914400"/>
          </a:xfrm>
        </p:spPr>
        <p:txBody>
          <a:bodyPr anchor="ctr" anchorCtr="0">
            <a:noAutofit/>
          </a:bodyPr>
          <a:lstStyle>
            <a:lvl1pPr>
              <a:lnSpc>
                <a:spcPct val="90000"/>
              </a:lnSpc>
              <a:defRPr sz="3600">
                <a:solidFill>
                  <a:schemeClr val="bg1"/>
                </a:solidFill>
              </a:defRPr>
            </a:lvl1pPr>
          </a:lstStyle>
          <a:p>
            <a:r>
              <a:rPr lang="en-US" dirty="0"/>
              <a:t>Section Divider Dark Image Layout</a:t>
            </a:r>
            <a:endParaRPr lang="en-CA" dirty="0"/>
          </a:p>
        </p:txBody>
      </p:sp>
    </p:spTree>
    <p:extLst>
      <p:ext uri="{BB962C8B-B14F-4D97-AF65-F5344CB8AC3E}">
        <p14:creationId xmlns:p14="http://schemas.microsoft.com/office/powerpoint/2010/main" val="2187823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ction Divider Light Image">
    <p:bg>
      <p:bgPr>
        <a:solidFill>
          <a:schemeClr val="bg2"/>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9144" y="-9144"/>
            <a:ext cx="12207240" cy="6876288"/>
          </a:xfrm>
        </p:spPr>
        <p:txBody>
          <a:bodyPr/>
          <a:lstStyle/>
          <a:p>
            <a:r>
              <a:rPr lang="en-US"/>
              <a:t>Click icon to add picture</a:t>
            </a:r>
            <a:endParaRPr lang="en-CA"/>
          </a:p>
        </p:txBody>
      </p:sp>
      <p:sp>
        <p:nvSpPr>
          <p:cNvPr id="2" name="Title 1"/>
          <p:cNvSpPr>
            <a:spLocks noGrp="1"/>
          </p:cNvSpPr>
          <p:nvPr>
            <p:ph type="title" hasCustomPrompt="1"/>
          </p:nvPr>
        </p:nvSpPr>
        <p:spPr>
          <a:xfrm>
            <a:off x="1627188" y="219456"/>
            <a:ext cx="9004300" cy="914400"/>
          </a:xfrm>
        </p:spPr>
        <p:txBody>
          <a:bodyPr anchor="ctr" anchorCtr="0">
            <a:noAutofit/>
          </a:bodyPr>
          <a:lstStyle>
            <a:lvl1pPr>
              <a:lnSpc>
                <a:spcPct val="90000"/>
              </a:lnSpc>
              <a:defRPr sz="3600">
                <a:solidFill>
                  <a:schemeClr val="accent2"/>
                </a:solidFill>
              </a:defRPr>
            </a:lvl1pPr>
          </a:lstStyle>
          <a:p>
            <a:r>
              <a:rPr lang="en-US" dirty="0"/>
              <a:t>Section Divider Light Image Layout</a:t>
            </a:r>
            <a:endParaRPr lang="en-CA" dirty="0"/>
          </a:p>
        </p:txBody>
      </p:sp>
    </p:spTree>
    <p:extLst>
      <p:ext uri="{BB962C8B-B14F-4D97-AF65-F5344CB8AC3E}">
        <p14:creationId xmlns:p14="http://schemas.microsoft.com/office/powerpoint/2010/main" val="6012525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 No Ru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33400" y="219456"/>
            <a:ext cx="9193128" cy="914400"/>
          </a:xfrm>
        </p:spPr>
        <p:txBody>
          <a:bodyPr/>
          <a:lstStyle>
            <a:lvl1pPr>
              <a:defRPr/>
            </a:lvl1pPr>
          </a:lstStyle>
          <a:p>
            <a:r>
              <a:rPr lang="en-US" dirty="0"/>
              <a:t>Title and Content – No Rule Layout</a:t>
            </a:r>
            <a:endParaRPr lang="en-CA" dirty="0"/>
          </a:p>
        </p:txBody>
      </p:sp>
      <p:sp>
        <p:nvSpPr>
          <p:cNvPr id="6" name="Slide Number Placeholder 5"/>
          <p:cNvSpPr>
            <a:spLocks noGrp="1"/>
          </p:cNvSpPr>
          <p:nvPr>
            <p:ph type="sldNum" sz="quarter" idx="12"/>
          </p:nvPr>
        </p:nvSpPr>
        <p:spPr/>
        <p:txBody>
          <a:bodyPr/>
          <a:lstStyle/>
          <a:p>
            <a:fld id="{00E6A5BD-C011-4A45-AA3A-201790FB7F2B}" type="slidenum">
              <a:rPr lang="en-CA" smtClean="0"/>
              <a:t>‹#›</a:t>
            </a:fld>
            <a:endParaRPr lang="en-CA"/>
          </a:p>
        </p:txBody>
      </p:sp>
      <p:sp>
        <p:nvSpPr>
          <p:cNvPr id="9" name="Text Placeholder 8"/>
          <p:cNvSpPr>
            <a:spLocks noGrp="1"/>
          </p:cNvSpPr>
          <p:nvPr>
            <p:ph type="body" sz="quarter" idx="13" hasCustomPrompt="1"/>
          </p:nvPr>
        </p:nvSpPr>
        <p:spPr>
          <a:xfrm>
            <a:off x="533400" y="1133856"/>
            <a:ext cx="10098088" cy="338328"/>
          </a:xfrm>
        </p:spPr>
        <p:txBody>
          <a:bodyPr anchor="b" anchorCtr="0"/>
          <a:lstStyle>
            <a:lvl1pPr marL="0" indent="0">
              <a:lnSpc>
                <a:spcPct val="90000"/>
              </a:lnSpc>
              <a:spcBef>
                <a:spcPts val="0"/>
              </a:spcBef>
              <a:buFontTx/>
              <a:buNone/>
              <a:defRPr sz="1400" b="1"/>
            </a:lvl1pPr>
          </a:lstStyle>
          <a:p>
            <a:pPr lvl="0"/>
            <a:r>
              <a:rPr lang="en-US" dirty="0"/>
              <a:t>Subtitle</a:t>
            </a:r>
          </a:p>
        </p:txBody>
      </p:sp>
      <p:sp>
        <p:nvSpPr>
          <p:cNvPr id="12" name="Content Placeholder 11"/>
          <p:cNvSpPr>
            <a:spLocks noGrp="1"/>
          </p:cNvSpPr>
          <p:nvPr>
            <p:ph sz="quarter" idx="14"/>
          </p:nvPr>
        </p:nvSpPr>
        <p:spPr>
          <a:xfrm>
            <a:off x="533400" y="1847088"/>
            <a:ext cx="10098088" cy="43434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Tree>
    <p:extLst>
      <p:ext uri="{BB962C8B-B14F-4D97-AF65-F5344CB8AC3E}">
        <p14:creationId xmlns:p14="http://schemas.microsoft.com/office/powerpoint/2010/main" val="752874212"/>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34202" y="219456"/>
            <a:ext cx="10090682" cy="914400"/>
          </a:xfrm>
        </p:spPr>
        <p:txBody>
          <a:bodyPr/>
          <a:lstStyle>
            <a:lvl1pPr>
              <a:defRPr/>
            </a:lvl1pPr>
          </a:lstStyle>
          <a:p>
            <a:r>
              <a:rPr lang="en-US" dirty="0"/>
              <a:t>Title and Content Layout</a:t>
            </a:r>
            <a:endParaRPr lang="en-CA" dirty="0"/>
          </a:p>
        </p:txBody>
      </p:sp>
      <p:sp>
        <p:nvSpPr>
          <p:cNvPr id="6" name="Slide Number Placeholder 5"/>
          <p:cNvSpPr>
            <a:spLocks noGrp="1"/>
          </p:cNvSpPr>
          <p:nvPr>
            <p:ph type="sldNum" sz="quarter" idx="12"/>
          </p:nvPr>
        </p:nvSpPr>
        <p:spPr/>
        <p:txBody>
          <a:bodyPr/>
          <a:lstStyle/>
          <a:p>
            <a:fld id="{00E6A5BD-C011-4A45-AA3A-201790FB7F2B}" type="slidenum">
              <a:rPr lang="en-CA" smtClean="0"/>
              <a:t>‹#›</a:t>
            </a:fld>
            <a:endParaRPr lang="en-CA"/>
          </a:p>
        </p:txBody>
      </p:sp>
      <p:cxnSp>
        <p:nvCxnSpPr>
          <p:cNvPr id="8" name="Straight Connector 7"/>
          <p:cNvCxnSpPr/>
          <p:nvPr/>
        </p:nvCxnSpPr>
        <p:spPr>
          <a:xfrm>
            <a:off x="2751138" y="1647255"/>
            <a:ext cx="8996362"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9" name="Text Placeholder 8"/>
          <p:cNvSpPr>
            <a:spLocks noGrp="1"/>
          </p:cNvSpPr>
          <p:nvPr>
            <p:ph type="body" sz="quarter" idx="13" hasCustomPrompt="1"/>
          </p:nvPr>
        </p:nvSpPr>
        <p:spPr>
          <a:xfrm>
            <a:off x="533400" y="1133856"/>
            <a:ext cx="10098088" cy="338328"/>
          </a:xfrm>
        </p:spPr>
        <p:txBody>
          <a:bodyPr anchor="b" anchorCtr="0"/>
          <a:lstStyle>
            <a:lvl1pPr marL="0" indent="0">
              <a:lnSpc>
                <a:spcPct val="90000"/>
              </a:lnSpc>
              <a:spcBef>
                <a:spcPts val="0"/>
              </a:spcBef>
              <a:buFontTx/>
              <a:buNone/>
              <a:defRPr sz="1400" b="1"/>
            </a:lvl1pPr>
          </a:lstStyle>
          <a:p>
            <a:pPr lvl="0"/>
            <a:r>
              <a:rPr lang="en-US" dirty="0"/>
              <a:t>Subtitle</a:t>
            </a:r>
          </a:p>
        </p:txBody>
      </p:sp>
      <p:sp>
        <p:nvSpPr>
          <p:cNvPr id="12" name="Content Placeholder 11"/>
          <p:cNvSpPr>
            <a:spLocks noGrp="1"/>
          </p:cNvSpPr>
          <p:nvPr>
            <p:ph sz="quarter" idx="14"/>
          </p:nvPr>
        </p:nvSpPr>
        <p:spPr>
          <a:xfrm>
            <a:off x="533400" y="1847088"/>
            <a:ext cx="10098088"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cxnSp>
        <p:nvCxnSpPr>
          <p:cNvPr id="10" name="Straight Connector 9"/>
          <p:cNvCxnSpPr/>
          <p:nvPr userDrawn="1"/>
        </p:nvCxnSpPr>
        <p:spPr>
          <a:xfrm>
            <a:off x="1627188" y="1647255"/>
            <a:ext cx="10120312" cy="0"/>
          </a:xfrm>
          <a:prstGeom prst="line">
            <a:avLst/>
          </a:prstGeom>
          <a:ln w="19050">
            <a:gradFill>
              <a:gsLst>
                <a:gs pos="0">
                  <a:schemeClr val="bg1"/>
                </a:gs>
                <a:gs pos="25000">
                  <a:srgbClr val="B7E6FF"/>
                </a:gs>
                <a:gs pos="100000">
                  <a:schemeClr val="accent3"/>
                </a:gs>
              </a:gsLst>
              <a:lin ang="0" scaled="0"/>
            </a:gradFill>
          </a:ln>
        </p:spPr>
        <p:style>
          <a:lnRef idx="1">
            <a:schemeClr val="accent1"/>
          </a:lnRef>
          <a:fillRef idx="0">
            <a:schemeClr val="accent1"/>
          </a:fillRef>
          <a:effectRef idx="0">
            <a:schemeClr val="accent1"/>
          </a:effectRef>
          <a:fontRef idx="minor">
            <a:schemeClr val="tx1"/>
          </a:fontRef>
        </p:style>
      </p:cxnSp>
      <p:sp>
        <p:nvSpPr>
          <p:cNvPr id="3" name="TextBox 2"/>
          <p:cNvSpPr txBox="1"/>
          <p:nvPr userDrawn="1"/>
        </p:nvSpPr>
        <p:spPr>
          <a:xfrm>
            <a:off x="10798629" y="6475080"/>
            <a:ext cx="362857" cy="276999"/>
          </a:xfrm>
          <a:prstGeom prst="rect">
            <a:avLst/>
          </a:prstGeom>
          <a:noFill/>
        </p:spPr>
        <p:txBody>
          <a:bodyPr wrap="square" lIns="0" tIns="0" rIns="0" bIns="0" rtlCol="0">
            <a:spAutoFit/>
          </a:bodyPr>
          <a:lstStyle/>
          <a:p>
            <a:endParaRPr lang="en-US" dirty="0">
              <a:solidFill>
                <a:schemeClr val="accent2"/>
              </a:solidFill>
            </a:endParaRPr>
          </a:p>
        </p:txBody>
      </p:sp>
    </p:spTree>
    <p:extLst>
      <p:ext uri="{BB962C8B-B14F-4D97-AF65-F5344CB8AC3E}">
        <p14:creationId xmlns:p14="http://schemas.microsoft.com/office/powerpoint/2010/main" val="22066309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33400" y="219456"/>
            <a:ext cx="10086306" cy="914400"/>
          </a:xfrm>
        </p:spPr>
        <p:txBody>
          <a:bodyPr/>
          <a:lstStyle>
            <a:lvl1pPr>
              <a:defRPr/>
            </a:lvl1pPr>
          </a:lstStyle>
          <a:p>
            <a:r>
              <a:rPr lang="en-US" dirty="0"/>
              <a:t>Comparison Layout</a:t>
            </a:r>
            <a:endParaRPr lang="en-CA" dirty="0"/>
          </a:p>
        </p:txBody>
      </p:sp>
      <p:sp>
        <p:nvSpPr>
          <p:cNvPr id="3" name="Text Placeholder 2"/>
          <p:cNvSpPr>
            <a:spLocks noGrp="1"/>
          </p:cNvSpPr>
          <p:nvPr>
            <p:ph type="body" idx="1" hasCustomPrompt="1"/>
          </p:nvPr>
        </p:nvSpPr>
        <p:spPr>
          <a:xfrm>
            <a:off x="533400" y="1133856"/>
            <a:ext cx="6037263" cy="338328"/>
          </a:xfrm>
        </p:spPr>
        <p:txBody>
          <a:bodyPr anchor="b">
            <a:noAutofit/>
          </a:bodyPr>
          <a:lstStyle>
            <a:lvl1pPr marL="0" indent="0">
              <a:lnSpc>
                <a:spcPct val="90000"/>
              </a:lnSpc>
              <a:spcBef>
                <a:spcPts val="0"/>
              </a:spcBef>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5" name="Text Placeholder 4"/>
          <p:cNvSpPr>
            <a:spLocks noGrp="1"/>
          </p:cNvSpPr>
          <p:nvPr>
            <p:ph type="body" sz="quarter" idx="3" hasCustomPrompt="1"/>
          </p:nvPr>
        </p:nvSpPr>
        <p:spPr>
          <a:xfrm>
            <a:off x="6810374" y="1133856"/>
            <a:ext cx="4934487" cy="338328"/>
          </a:xfrm>
        </p:spPr>
        <p:txBody>
          <a:bodyPr anchor="b">
            <a:noAutofit/>
          </a:bodyPr>
          <a:lstStyle>
            <a:lvl1pPr marL="0" indent="0">
              <a:lnSpc>
                <a:spcPct val="90000"/>
              </a:lnSpc>
              <a:spcBef>
                <a:spcPts val="0"/>
              </a:spcBef>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9" name="Slide Number Placeholder 8"/>
          <p:cNvSpPr>
            <a:spLocks noGrp="1"/>
          </p:cNvSpPr>
          <p:nvPr>
            <p:ph type="sldNum" sz="quarter" idx="12"/>
          </p:nvPr>
        </p:nvSpPr>
        <p:spPr/>
        <p:txBody>
          <a:bodyPr/>
          <a:lstStyle/>
          <a:p>
            <a:fld id="{00E6A5BD-C011-4A45-AA3A-201790FB7F2B}" type="slidenum">
              <a:rPr lang="en-CA" smtClean="0"/>
              <a:t>‹#›</a:t>
            </a:fld>
            <a:endParaRPr lang="en-CA"/>
          </a:p>
        </p:txBody>
      </p:sp>
      <p:cxnSp>
        <p:nvCxnSpPr>
          <p:cNvPr id="11" name="Straight Connector 10"/>
          <p:cNvCxnSpPr/>
          <p:nvPr/>
        </p:nvCxnSpPr>
        <p:spPr>
          <a:xfrm>
            <a:off x="1626345" y="1649541"/>
            <a:ext cx="4944318"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810375" y="1649541"/>
            <a:ext cx="4934487" cy="0"/>
          </a:xfrm>
          <a:prstGeom prst="line">
            <a:avLst/>
          </a:prstGeom>
          <a:ln w="19050">
            <a:gradFill>
              <a:gsLst>
                <a:gs pos="0">
                  <a:schemeClr val="bg1"/>
                </a:gs>
                <a:gs pos="25000">
                  <a:schemeClr val="accent1">
                    <a:tint val="44500"/>
                    <a:satMod val="160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15" name="Content Placeholder 14"/>
          <p:cNvSpPr>
            <a:spLocks noGrp="1"/>
          </p:cNvSpPr>
          <p:nvPr>
            <p:ph sz="quarter" idx="13"/>
          </p:nvPr>
        </p:nvSpPr>
        <p:spPr>
          <a:xfrm>
            <a:off x="537660" y="1848930"/>
            <a:ext cx="6033003"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
        <p:nvSpPr>
          <p:cNvPr id="19" name="Content Placeholder 18"/>
          <p:cNvSpPr>
            <a:spLocks noGrp="1"/>
          </p:cNvSpPr>
          <p:nvPr>
            <p:ph sz="quarter" idx="14"/>
          </p:nvPr>
        </p:nvSpPr>
        <p:spPr>
          <a:xfrm>
            <a:off x="6810375" y="1848930"/>
            <a:ext cx="4937125"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cxnSp>
        <p:nvCxnSpPr>
          <p:cNvPr id="13" name="Straight Connector 12"/>
          <p:cNvCxnSpPr/>
          <p:nvPr userDrawn="1"/>
        </p:nvCxnSpPr>
        <p:spPr>
          <a:xfrm>
            <a:off x="914400" y="1649541"/>
            <a:ext cx="5656263" cy="0"/>
          </a:xfrm>
          <a:prstGeom prst="line">
            <a:avLst/>
          </a:prstGeom>
          <a:ln w="19050">
            <a:gradFill>
              <a:gsLst>
                <a:gs pos="0">
                  <a:schemeClr val="bg1"/>
                </a:gs>
                <a:gs pos="25000">
                  <a:srgbClr val="B7E6FF"/>
                </a:gs>
                <a:gs pos="100000">
                  <a:schemeClr val="accent3"/>
                </a:gs>
              </a:gsLst>
              <a:lin ang="10800000" scaled="0"/>
            </a:gra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6810375" y="1649541"/>
            <a:ext cx="4934487" cy="0"/>
          </a:xfrm>
          <a:prstGeom prst="line">
            <a:avLst/>
          </a:prstGeom>
          <a:ln w="19050">
            <a:gradFill>
              <a:gsLst>
                <a:gs pos="0">
                  <a:schemeClr val="bg1"/>
                </a:gs>
                <a:gs pos="25000">
                  <a:srgbClr val="B7E6FF"/>
                </a:gs>
                <a:gs pos="100000">
                  <a:schemeClr val="accent3"/>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04457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4-Column Tab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33400" y="219456"/>
            <a:ext cx="10088944" cy="914400"/>
          </a:xfrm>
        </p:spPr>
        <p:txBody>
          <a:bodyPr/>
          <a:lstStyle>
            <a:lvl1pPr>
              <a:defRPr baseline="0"/>
            </a:lvl1pPr>
          </a:lstStyle>
          <a:p>
            <a:r>
              <a:rPr lang="en-US" dirty="0"/>
              <a:t>4-Column Table Layout (needs reformatting)</a:t>
            </a:r>
            <a:endParaRPr lang="en-CA" dirty="0"/>
          </a:p>
        </p:txBody>
      </p:sp>
      <p:sp>
        <p:nvSpPr>
          <p:cNvPr id="3" name="Text Placeholder 2"/>
          <p:cNvSpPr>
            <a:spLocks noGrp="1"/>
          </p:cNvSpPr>
          <p:nvPr>
            <p:ph type="body" idx="1" hasCustomPrompt="1"/>
          </p:nvPr>
        </p:nvSpPr>
        <p:spPr>
          <a:xfrm>
            <a:off x="532311" y="1133856"/>
            <a:ext cx="2386584" cy="338328"/>
          </a:xfrm>
        </p:spPr>
        <p:txBody>
          <a:bodyPr anchor="b">
            <a:noAutofit/>
          </a:bodyPr>
          <a:lstStyle>
            <a:lvl1pPr marL="0" indent="0">
              <a:buNone/>
              <a:defRPr sz="1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9" name="Slide Number Placeholder 8"/>
          <p:cNvSpPr>
            <a:spLocks noGrp="1"/>
          </p:cNvSpPr>
          <p:nvPr>
            <p:ph type="sldNum" sz="quarter" idx="12"/>
          </p:nvPr>
        </p:nvSpPr>
        <p:spPr/>
        <p:txBody>
          <a:bodyPr/>
          <a:lstStyle/>
          <a:p>
            <a:fld id="{00E6A5BD-C011-4A45-AA3A-201790FB7F2B}" type="slidenum">
              <a:rPr lang="en-CA" smtClean="0"/>
              <a:t>‹#›</a:t>
            </a:fld>
            <a:endParaRPr lang="en-CA"/>
          </a:p>
        </p:txBody>
      </p:sp>
      <p:sp>
        <p:nvSpPr>
          <p:cNvPr id="13" name="Table Placeholder 12"/>
          <p:cNvSpPr>
            <a:spLocks noGrp="1"/>
          </p:cNvSpPr>
          <p:nvPr>
            <p:ph type="tbl" sz="quarter" idx="13"/>
          </p:nvPr>
        </p:nvSpPr>
        <p:spPr>
          <a:xfrm>
            <a:off x="533400" y="1853076"/>
            <a:ext cx="11207950" cy="4342937"/>
          </a:xfrm>
        </p:spPr>
        <p:txBody>
          <a:bodyPr/>
          <a:lstStyle/>
          <a:p>
            <a:r>
              <a:rPr lang="en-US"/>
              <a:t>Click icon to add table</a:t>
            </a:r>
            <a:endParaRPr lang="en-CA" dirty="0"/>
          </a:p>
        </p:txBody>
      </p:sp>
      <p:sp>
        <p:nvSpPr>
          <p:cNvPr id="6" name="Text Placeholder 5"/>
          <p:cNvSpPr>
            <a:spLocks noGrp="1"/>
          </p:cNvSpPr>
          <p:nvPr>
            <p:ph type="body" sz="quarter" idx="14" hasCustomPrompt="1"/>
          </p:nvPr>
        </p:nvSpPr>
        <p:spPr>
          <a:xfrm>
            <a:off x="3108929" y="1133856"/>
            <a:ext cx="2386584" cy="338328"/>
          </a:xfrm>
        </p:spPr>
        <p:txBody>
          <a:bodyPr anchor="b" anchorCtr="0">
            <a:noAutofit/>
          </a:bodyPr>
          <a:lstStyle>
            <a:lvl1pPr marL="0" indent="0">
              <a:lnSpc>
                <a:spcPct val="90000"/>
              </a:lnSpc>
              <a:spcBef>
                <a:spcPts val="0"/>
              </a:spcBef>
              <a:buFontTx/>
              <a:buNone/>
              <a:defRPr sz="1400" b="1"/>
            </a:lvl1pPr>
          </a:lstStyle>
          <a:p>
            <a:pPr lvl="0"/>
            <a:r>
              <a:rPr lang="en-US" dirty="0"/>
              <a:t>Subtitle</a:t>
            </a:r>
            <a:endParaRPr lang="en-CA" dirty="0"/>
          </a:p>
        </p:txBody>
      </p:sp>
      <p:sp>
        <p:nvSpPr>
          <p:cNvPr id="5" name="Text Placeholder 4"/>
          <p:cNvSpPr>
            <a:spLocks noGrp="1"/>
          </p:cNvSpPr>
          <p:nvPr>
            <p:ph type="body" sz="quarter" idx="15" hasCustomPrompt="1"/>
          </p:nvPr>
        </p:nvSpPr>
        <p:spPr>
          <a:xfrm>
            <a:off x="5685547" y="1133856"/>
            <a:ext cx="2386584" cy="338328"/>
          </a:xfrm>
        </p:spPr>
        <p:txBody>
          <a:bodyPr anchor="b" anchorCtr="0">
            <a:noAutofit/>
          </a:bodyPr>
          <a:lstStyle>
            <a:lvl1pPr marL="0" indent="0">
              <a:lnSpc>
                <a:spcPct val="90000"/>
              </a:lnSpc>
              <a:spcBef>
                <a:spcPts val="0"/>
              </a:spcBef>
              <a:buFontTx/>
              <a:buNone/>
              <a:defRPr sz="1400" b="1"/>
            </a:lvl1pPr>
          </a:lstStyle>
          <a:p>
            <a:pPr lvl="0"/>
            <a:r>
              <a:rPr lang="en-US" dirty="0"/>
              <a:t>Subtitle</a:t>
            </a:r>
            <a:endParaRPr lang="en-CA" dirty="0"/>
          </a:p>
        </p:txBody>
      </p:sp>
      <p:sp>
        <p:nvSpPr>
          <p:cNvPr id="12" name="Text Placeholder 11"/>
          <p:cNvSpPr>
            <a:spLocks noGrp="1"/>
          </p:cNvSpPr>
          <p:nvPr>
            <p:ph type="body" sz="quarter" idx="16" hasCustomPrompt="1"/>
          </p:nvPr>
        </p:nvSpPr>
        <p:spPr>
          <a:xfrm>
            <a:off x="8262166" y="1133856"/>
            <a:ext cx="2386584" cy="338328"/>
          </a:xfrm>
        </p:spPr>
        <p:txBody>
          <a:bodyPr anchor="b" anchorCtr="0">
            <a:noAutofit/>
          </a:bodyPr>
          <a:lstStyle>
            <a:lvl1pPr marL="0" indent="0">
              <a:lnSpc>
                <a:spcPct val="90000"/>
              </a:lnSpc>
              <a:spcBef>
                <a:spcPts val="0"/>
              </a:spcBef>
              <a:buFontTx/>
              <a:buNone/>
              <a:defRPr sz="1400" b="1"/>
            </a:lvl1pPr>
          </a:lstStyle>
          <a:p>
            <a:pPr lvl="0"/>
            <a:r>
              <a:rPr lang="en-US" dirty="0"/>
              <a:t>Subtitle</a:t>
            </a:r>
            <a:endParaRPr lang="en-CA" dirty="0"/>
          </a:p>
        </p:txBody>
      </p:sp>
    </p:spTree>
    <p:extLst>
      <p:ext uri="{BB962C8B-B14F-4D97-AF65-F5344CB8AC3E}">
        <p14:creationId xmlns:p14="http://schemas.microsoft.com/office/powerpoint/2010/main" val="315895145"/>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612648" y="6345936"/>
            <a:ext cx="384048" cy="384048"/>
          </a:xfrm>
          <a:prstGeom prst="rect">
            <a:avLst/>
          </a:prstGeom>
        </p:spPr>
      </p:pic>
      <p:sp>
        <p:nvSpPr>
          <p:cNvPr id="2" name="Title Placeholder 1"/>
          <p:cNvSpPr>
            <a:spLocks noGrp="1"/>
          </p:cNvSpPr>
          <p:nvPr>
            <p:ph type="title"/>
          </p:nvPr>
        </p:nvSpPr>
        <p:spPr>
          <a:xfrm>
            <a:off x="533400" y="222086"/>
            <a:ext cx="10091484" cy="914400"/>
          </a:xfrm>
          <a:prstGeom prst="rect">
            <a:avLst/>
          </a:prstGeom>
        </p:spPr>
        <p:txBody>
          <a:bodyPr vert="horz" lIns="0" tIns="0" rIns="0" bIns="0" rtlCol="0" anchor="ctr" anchorCtr="0">
            <a:noAutofit/>
          </a:bodyPr>
          <a:lstStyle/>
          <a:p>
            <a:r>
              <a:rPr lang="en-US"/>
              <a:t>Click to edit Master title style</a:t>
            </a:r>
            <a:endParaRPr lang="en-CA" dirty="0"/>
          </a:p>
        </p:txBody>
      </p:sp>
      <p:sp>
        <p:nvSpPr>
          <p:cNvPr id="3" name="Text Placeholder 2"/>
          <p:cNvSpPr>
            <a:spLocks noGrp="1"/>
          </p:cNvSpPr>
          <p:nvPr>
            <p:ph type="body" idx="1"/>
          </p:nvPr>
        </p:nvSpPr>
        <p:spPr>
          <a:xfrm>
            <a:off x="533400" y="1846398"/>
            <a:ext cx="10091485" cy="434340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6" name="Slide Number Placeholder 5"/>
          <p:cNvSpPr>
            <a:spLocks noGrp="1"/>
          </p:cNvSpPr>
          <p:nvPr>
            <p:ph type="sldNum" sz="quarter" idx="4"/>
          </p:nvPr>
        </p:nvSpPr>
        <p:spPr>
          <a:xfrm>
            <a:off x="11413998" y="6475080"/>
            <a:ext cx="329636" cy="182880"/>
          </a:xfrm>
          <a:prstGeom prst="rect">
            <a:avLst/>
          </a:prstGeom>
        </p:spPr>
        <p:txBody>
          <a:bodyPr vert="horz" lIns="0" tIns="0" rIns="0" bIns="0" rtlCol="0" anchor="t" anchorCtr="0">
            <a:noAutofit/>
          </a:bodyPr>
          <a:lstStyle>
            <a:lvl1pPr algn="r">
              <a:defRPr sz="1200">
                <a:solidFill>
                  <a:schemeClr val="accent2"/>
                </a:solidFill>
              </a:defRPr>
            </a:lvl1pPr>
          </a:lstStyle>
          <a:p>
            <a:fld id="{00E6A5BD-C011-4A45-AA3A-201790FB7F2B}" type="slidenum">
              <a:rPr lang="en-CA" smtClean="0"/>
              <a:pPr/>
              <a:t>‹#›</a:t>
            </a:fld>
            <a:endParaRPr lang="en-CA" dirty="0"/>
          </a:p>
        </p:txBody>
      </p:sp>
      <p:cxnSp>
        <p:nvCxnSpPr>
          <p:cNvPr id="11" name="Straight Connector 10"/>
          <p:cNvCxnSpPr/>
          <p:nvPr/>
        </p:nvCxnSpPr>
        <p:spPr>
          <a:xfrm>
            <a:off x="1627188" y="6410996"/>
            <a:ext cx="10115740" cy="0"/>
          </a:xfrm>
          <a:prstGeom prst="line">
            <a:avLst/>
          </a:prstGeom>
          <a:ln w="31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1627188" y="6410996"/>
            <a:ext cx="10115740" cy="0"/>
          </a:xfrm>
          <a:prstGeom prst="line">
            <a:avLst/>
          </a:prstGeom>
          <a:ln w="3175">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238052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92"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Lst>
  <p:hf hdr="0" ftr="0" dt="0"/>
  <p:txStyles>
    <p:titleStyle>
      <a:lvl1pPr algn="l" defTabSz="914400" rtl="0" eaLnBrk="1" latinLnBrk="0" hangingPunct="1">
        <a:lnSpc>
          <a:spcPct val="90000"/>
        </a:lnSpc>
        <a:spcBef>
          <a:spcPct val="0"/>
        </a:spcBef>
        <a:buNone/>
        <a:defRPr sz="3600" kern="1200">
          <a:solidFill>
            <a:schemeClr val="accent2"/>
          </a:solidFill>
          <a:latin typeface="+mj-lt"/>
          <a:ea typeface="+mj-ea"/>
          <a:cs typeface="+mj-cs"/>
        </a:defRPr>
      </a:lvl1pPr>
    </p:titleStyle>
    <p:bodyStyle>
      <a:lvl1pPr marL="192024" indent="-192024" algn="l" defTabSz="914400" rtl="0" eaLnBrk="1" latinLnBrk="0" hangingPunct="1">
        <a:lnSpc>
          <a:spcPct val="99000"/>
        </a:lnSpc>
        <a:spcBef>
          <a:spcPts val="1400"/>
        </a:spcBef>
        <a:spcAft>
          <a:spcPts val="0"/>
        </a:spcAft>
        <a:buFont typeface="Arial" panose="020B0604020202020204" pitchFamily="34" charset="0"/>
        <a:buChar char="•"/>
        <a:defRPr sz="2800" kern="1200">
          <a:solidFill>
            <a:schemeClr val="accent2"/>
          </a:solidFill>
          <a:latin typeface="+mn-lt"/>
          <a:ea typeface="+mn-ea"/>
          <a:cs typeface="+mn-cs"/>
        </a:defRPr>
      </a:lvl1pPr>
      <a:lvl2pPr marL="192024" indent="0" algn="l" defTabSz="914400" rtl="0" eaLnBrk="1" latinLnBrk="0" hangingPunct="1">
        <a:lnSpc>
          <a:spcPct val="99000"/>
        </a:lnSpc>
        <a:spcBef>
          <a:spcPts val="0"/>
        </a:spcBef>
        <a:buFontTx/>
        <a:buNone/>
        <a:defRPr sz="2800" kern="1200">
          <a:solidFill>
            <a:schemeClr val="accent2"/>
          </a:solidFill>
          <a:latin typeface="+mn-lt"/>
          <a:ea typeface="+mn-ea"/>
          <a:cs typeface="+mn-cs"/>
        </a:defRPr>
      </a:lvl2pPr>
      <a:lvl3pPr marL="192088" indent="-192088" algn="l" defTabSz="914400" rtl="0" eaLnBrk="1" latinLnBrk="0" hangingPunct="1">
        <a:lnSpc>
          <a:spcPct val="99000"/>
        </a:lnSpc>
        <a:spcBef>
          <a:spcPts val="1200"/>
        </a:spcBef>
        <a:buSzPct val="91000"/>
        <a:buFont typeface="Arial" panose="020B0604020202020204" pitchFamily="34" charset="0"/>
        <a:buChar char="•"/>
        <a:defRPr sz="2400" kern="1200">
          <a:solidFill>
            <a:schemeClr val="accent2"/>
          </a:solidFill>
          <a:latin typeface="+mn-lt"/>
          <a:ea typeface="+mn-ea"/>
          <a:cs typeface="+mn-cs"/>
        </a:defRPr>
      </a:lvl3pPr>
      <a:lvl4pPr marL="192024" indent="0" algn="l" defTabSz="914400" rtl="0" eaLnBrk="1" latinLnBrk="0" hangingPunct="1">
        <a:lnSpc>
          <a:spcPct val="99000"/>
        </a:lnSpc>
        <a:spcBef>
          <a:spcPts val="0"/>
        </a:spcBef>
        <a:buFontTx/>
        <a:buNone/>
        <a:defRPr sz="2400" kern="1200">
          <a:solidFill>
            <a:schemeClr val="accent2"/>
          </a:solidFill>
          <a:latin typeface="+mn-lt"/>
          <a:ea typeface="+mn-ea"/>
          <a:cs typeface="+mn-cs"/>
        </a:defRPr>
      </a:lvl4pPr>
      <a:lvl5pPr marL="192024" indent="-192024" algn="l" defTabSz="914400" rtl="0" eaLnBrk="1" latinLnBrk="0" hangingPunct="1">
        <a:lnSpc>
          <a:spcPct val="99000"/>
        </a:lnSpc>
        <a:spcBef>
          <a:spcPts val="900"/>
        </a:spcBef>
        <a:buSzPct val="91000"/>
        <a:buFont typeface="Arial" panose="020B0604020202020204" pitchFamily="34" charset="0"/>
        <a:buChar char="•"/>
        <a:defRPr sz="1800" kern="1200">
          <a:solidFill>
            <a:schemeClr val="accent2"/>
          </a:solidFill>
          <a:latin typeface="+mn-lt"/>
          <a:ea typeface="+mn-ea"/>
          <a:cs typeface="+mn-cs"/>
        </a:defRPr>
      </a:lvl5pPr>
      <a:lvl6pPr marL="192024" indent="0" algn="l" defTabSz="914400" rtl="0" eaLnBrk="1" latinLnBrk="0" hangingPunct="1">
        <a:lnSpc>
          <a:spcPct val="99000"/>
        </a:lnSpc>
        <a:spcBef>
          <a:spcPts val="0"/>
        </a:spcBef>
        <a:buSzPct val="91000"/>
        <a:buFontTx/>
        <a:buNone/>
        <a:defRPr sz="1800" kern="1200">
          <a:solidFill>
            <a:schemeClr val="accent2"/>
          </a:solidFill>
          <a:latin typeface="+mn-lt"/>
          <a:ea typeface="+mn-ea"/>
          <a:cs typeface="+mn-cs"/>
        </a:defRPr>
      </a:lvl6pPr>
      <a:lvl7pPr marL="0" indent="0" algn="l" defTabSz="914400" rtl="0" eaLnBrk="1" latinLnBrk="0" hangingPunct="1">
        <a:lnSpc>
          <a:spcPct val="99000"/>
        </a:lnSpc>
        <a:spcBef>
          <a:spcPts val="900"/>
        </a:spcBef>
        <a:buSzPct val="91000"/>
        <a:buFontTx/>
        <a:buNone/>
        <a:defRPr sz="1800" b="1" kern="1200">
          <a:solidFill>
            <a:schemeClr val="accent2"/>
          </a:solidFill>
          <a:latin typeface="+mn-lt"/>
          <a:ea typeface="+mn-ea"/>
          <a:cs typeface="+mn-cs"/>
        </a:defRPr>
      </a:lvl7pPr>
      <a:lvl8pPr marL="0" indent="0" algn="l" defTabSz="914400" rtl="0" eaLnBrk="1" latinLnBrk="0" hangingPunct="1">
        <a:lnSpc>
          <a:spcPct val="99000"/>
        </a:lnSpc>
        <a:spcBef>
          <a:spcPts val="0"/>
        </a:spcBef>
        <a:buSzPct val="91000"/>
        <a:buFontTx/>
        <a:buNone/>
        <a:defRPr sz="1800" kern="1200">
          <a:solidFill>
            <a:schemeClr val="accent2"/>
          </a:solidFill>
          <a:latin typeface="+mn-lt"/>
          <a:ea typeface="+mn-ea"/>
          <a:cs typeface="+mn-cs"/>
        </a:defRPr>
      </a:lvl8pPr>
      <a:lvl9pPr marL="0" indent="0" algn="l" defTabSz="914400" rtl="0" eaLnBrk="1" latinLnBrk="0" hangingPunct="1">
        <a:lnSpc>
          <a:spcPct val="99000"/>
        </a:lnSpc>
        <a:spcBef>
          <a:spcPts val="900"/>
        </a:spcBef>
        <a:buSzPct val="91000"/>
        <a:buFontTx/>
        <a:buNone/>
        <a:defRPr sz="1800" i="1" kern="1200">
          <a:solidFill>
            <a:schemeClr val="accent2"/>
          </a:solidFill>
          <a:latin typeface="+mn-lt"/>
          <a:ea typeface="+mn-ea"/>
          <a:cs typeface="+mn-cs"/>
        </a:defRPr>
      </a:lvl9pPr>
    </p:bodyStyle>
    <p:otherStyle>
      <a:defPPr>
        <a:defRPr lang="en-US"/>
      </a:defPPr>
      <a:lvl1pPr marL="0" algn="l" defTabSz="914400" rtl="0" eaLnBrk="1" latinLnBrk="0" hangingPunct="1">
        <a:lnSpc>
          <a:spcPct val="99000"/>
        </a:lnSpc>
        <a:defRPr sz="1400" kern="1200">
          <a:solidFill>
            <a:schemeClr val="accent2"/>
          </a:solidFill>
          <a:latin typeface="+mn-lt"/>
          <a:ea typeface="+mn-ea"/>
          <a:cs typeface="+mn-cs"/>
        </a:defRPr>
      </a:lvl1pPr>
      <a:lvl2pPr marL="0" algn="l" defTabSz="914400" rtl="0" eaLnBrk="1" latinLnBrk="0" hangingPunct="1">
        <a:lnSpc>
          <a:spcPct val="99000"/>
        </a:lnSpc>
        <a:spcBef>
          <a:spcPts val="900"/>
        </a:spcBef>
        <a:defRPr sz="1400" b="1" kern="1200">
          <a:solidFill>
            <a:schemeClr val="accent2"/>
          </a:solidFill>
          <a:latin typeface="+mn-lt"/>
          <a:ea typeface="+mn-ea"/>
          <a:cs typeface="+mn-cs"/>
        </a:defRPr>
      </a:lvl2pPr>
      <a:lvl3pPr marL="155448" indent="-155448" algn="l" defTabSz="914400" rtl="0" eaLnBrk="1" latinLnBrk="0" hangingPunct="1">
        <a:lnSpc>
          <a:spcPct val="99000"/>
        </a:lnSpc>
        <a:buSzPct val="91000"/>
        <a:buFont typeface="Arial" panose="020B0604020202020204" pitchFamily="34" charset="0"/>
        <a:buChar char="•"/>
        <a:defRPr sz="1400" kern="1200">
          <a:solidFill>
            <a:schemeClr val="accent2"/>
          </a:solidFill>
          <a:latin typeface="+mn-lt"/>
          <a:ea typeface="+mn-ea"/>
          <a:cs typeface="+mn-cs"/>
        </a:defRPr>
      </a:lvl3pPr>
      <a:lvl4pPr marL="155448" indent="-155448" algn="l" defTabSz="914400" rtl="0" eaLnBrk="1" latinLnBrk="0" hangingPunct="1">
        <a:lnSpc>
          <a:spcPct val="99000"/>
        </a:lnSpc>
        <a:spcBef>
          <a:spcPts val="900"/>
        </a:spcBef>
        <a:buSzPct val="91000"/>
        <a:buFont typeface="Arial" panose="020B0604020202020204" pitchFamily="34" charset="0"/>
        <a:buChar char="•"/>
        <a:defRPr sz="1400" b="1" kern="1200">
          <a:solidFill>
            <a:schemeClr val="accent2"/>
          </a:solidFill>
          <a:latin typeface="+mn-lt"/>
          <a:ea typeface="+mn-ea"/>
          <a:cs typeface="+mn-cs"/>
        </a:defRPr>
      </a:lvl4pPr>
      <a:lvl5pPr marL="155448" algn="l" defTabSz="914400" rtl="0" eaLnBrk="1" latinLnBrk="0" hangingPunct="1">
        <a:lnSpc>
          <a:spcPct val="99000"/>
        </a:lnSpc>
        <a:defRPr sz="1400" kern="1200">
          <a:solidFill>
            <a:schemeClr val="accent2"/>
          </a:solidFill>
          <a:latin typeface="+mn-lt"/>
          <a:ea typeface="+mn-ea"/>
          <a:cs typeface="+mn-cs"/>
        </a:defRPr>
      </a:lvl5pPr>
      <a:lvl6pPr marL="0" algn="l" defTabSz="914400" rtl="0" eaLnBrk="1" latinLnBrk="0" hangingPunct="1">
        <a:lnSpc>
          <a:spcPct val="99000"/>
        </a:lnSpc>
        <a:defRPr sz="1400" kern="1200">
          <a:solidFill>
            <a:schemeClr val="accent2"/>
          </a:solidFill>
          <a:latin typeface="+mn-lt"/>
          <a:ea typeface="+mn-ea"/>
          <a:cs typeface="+mn-cs"/>
        </a:defRPr>
      </a:lvl6pPr>
      <a:lvl7pPr marL="0" algn="l" defTabSz="914400" rtl="0" eaLnBrk="1" latinLnBrk="0" hangingPunct="1">
        <a:lnSpc>
          <a:spcPct val="99000"/>
        </a:lnSpc>
        <a:defRPr sz="1400" kern="1200">
          <a:solidFill>
            <a:schemeClr val="accent2"/>
          </a:solidFill>
          <a:latin typeface="+mn-lt"/>
          <a:ea typeface="+mn-ea"/>
          <a:cs typeface="+mn-cs"/>
        </a:defRPr>
      </a:lvl7pPr>
      <a:lvl8pPr marL="0" algn="l" defTabSz="914400" rtl="0" eaLnBrk="1" latinLnBrk="0" hangingPunct="1">
        <a:lnSpc>
          <a:spcPct val="99000"/>
        </a:lnSpc>
        <a:defRPr sz="1400" kern="1200">
          <a:solidFill>
            <a:schemeClr val="accent2"/>
          </a:solidFill>
          <a:latin typeface="+mn-lt"/>
          <a:ea typeface="+mn-ea"/>
          <a:cs typeface="+mn-cs"/>
        </a:defRPr>
      </a:lvl8pPr>
      <a:lvl9pPr marL="0" algn="l" defTabSz="914400" rtl="0" eaLnBrk="1" latinLnBrk="0" hangingPunct="1">
        <a:lnSpc>
          <a:spcPct val="99000"/>
        </a:lnSpc>
        <a:defRPr sz="1400" kern="1200">
          <a:solidFill>
            <a:schemeClr val="accent2"/>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36" userDrawn="1">
          <p15:clr>
            <a:srgbClr val="F26B43"/>
          </p15:clr>
        </p15:guide>
        <p15:guide id="3" pos="734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1.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chart" Target="../charts/char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9.tiff"/><Relationship Id="rId4" Type="http://schemas.openxmlformats.org/officeDocument/2006/relationships/image" Target="../media/image10.tiff"/><Relationship Id="rId5" Type="http://schemas.openxmlformats.org/officeDocument/2006/relationships/image" Target="../media/image11.tiff"/><Relationship Id="rId6" Type="http://schemas.openxmlformats.org/officeDocument/2006/relationships/image" Target="../media/image12.jpg"/><Relationship Id="rId7" Type="http://schemas.openxmlformats.org/officeDocument/2006/relationships/image" Target="../media/image13.png"/><Relationship Id="rId8" Type="http://schemas.openxmlformats.org/officeDocument/2006/relationships/image" Target="../media/image14.png"/><Relationship Id="rId9" Type="http://schemas.openxmlformats.org/officeDocument/2006/relationships/image" Target="../media/image15.jpg"/><Relationship Id="rId10" Type="http://schemas.openxmlformats.org/officeDocument/2006/relationships/image" Target="../media/image16.jpg"/><Relationship Id="rId11" Type="http://schemas.openxmlformats.org/officeDocument/2006/relationships/image" Target="../media/image17.jpg"/><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3.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current-vision.run.aws-usw02-pr.ice.predix.io/"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8.tiff"/></Relationships>
</file>

<file path=ppt/slides/_rels/slide8.xml.rels><?xml version="1.0" encoding="UTF-8" standalone="yes"?>
<Relationships xmlns="http://schemas.openxmlformats.org/package/2006/relationships"><Relationship Id="rId3" Type="http://schemas.openxmlformats.org/officeDocument/2006/relationships/image" Target="../media/image19.tiff"/><Relationship Id="rId4" Type="http://schemas.openxmlformats.org/officeDocument/2006/relationships/image" Target="../media/image20.tiff"/><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196788" y="1734669"/>
            <a:ext cx="9434700" cy="1519517"/>
          </a:xfrm>
        </p:spPr>
        <p:txBody>
          <a:bodyPr/>
          <a:lstStyle/>
          <a:p>
            <a:r>
              <a:rPr lang="en-US" dirty="0" smtClean="0"/>
              <a:t>		   		Current Vision</a:t>
            </a:r>
            <a:r>
              <a:rPr lang="en-US" dirty="0"/>
              <a:t/>
            </a:r>
            <a:br>
              <a:rPr lang="en-US" dirty="0"/>
            </a:br>
            <a:r>
              <a:rPr lang="en-US" dirty="0" smtClean="0"/>
              <a:t>		   		</a:t>
            </a:r>
            <a:r>
              <a:rPr lang="en-US" sz="3200" dirty="0" smtClean="0"/>
              <a:t>Venture Pitch</a:t>
            </a:r>
            <a:r>
              <a:rPr lang="en-US" dirty="0"/>
              <a:t/>
            </a:r>
            <a:br>
              <a:rPr lang="en-US" dirty="0"/>
            </a:br>
            <a:r>
              <a:rPr lang="en-US" sz="2000" dirty="0"/>
              <a:t/>
            </a:r>
            <a:br>
              <a:rPr lang="en-US" sz="2000" dirty="0"/>
            </a:br>
            <a:endParaRPr lang="en-US" sz="2000" dirty="0"/>
          </a:p>
        </p:txBody>
      </p:sp>
      <p:sp>
        <p:nvSpPr>
          <p:cNvPr id="3" name="Rectangle 6"/>
          <p:cNvSpPr>
            <a:spLocks noChangeArrowheads="1"/>
          </p:cNvSpPr>
          <p:nvPr/>
        </p:nvSpPr>
        <p:spPr bwMode="auto">
          <a:xfrm>
            <a:off x="1570249" y="6156109"/>
            <a:ext cx="6703596" cy="5078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1" hangingPunct="1">
              <a:buClr>
                <a:srgbClr val="004880"/>
              </a:buClr>
              <a:defRPr/>
            </a:pPr>
            <a:r>
              <a:rPr lang="en-US" sz="900" dirty="0">
                <a:solidFill>
                  <a:srgbClr val="454545"/>
                </a:solidFill>
                <a:cs typeface="Arial" pitchFamily="34" charset="0"/>
              </a:rPr>
              <a:t>This document is preliminary and is neither final nor complete. Rather, this is incomplete and possibly incorrect in some places, reflecting the fact that it is work in progress.  Accordingly, no inference or conclusion should be drawn from this draft document with respect to the quality or effectiveness of GE's internal control over financial reporting or disclosure controls and procedures.</a:t>
            </a:r>
          </a:p>
        </p:txBody>
      </p:sp>
      <p:sp>
        <p:nvSpPr>
          <p:cNvPr id="5" name="TextBox 4"/>
          <p:cNvSpPr txBox="1"/>
          <p:nvPr/>
        </p:nvSpPr>
        <p:spPr>
          <a:xfrm>
            <a:off x="8273845" y="3587261"/>
            <a:ext cx="3611562" cy="2060504"/>
          </a:xfrm>
          <a:prstGeom prst="rect">
            <a:avLst/>
          </a:prstGeom>
        </p:spPr>
        <p:txBody>
          <a:bodyPr vert="horz" lIns="0" tIns="0" rIns="0" bIns="0" rtlCol="0" anchor="t" anchorCtr="0">
            <a:noAutofit/>
          </a:bodyPr>
          <a:lstStyle>
            <a:defPPr>
              <a:defRPr lang="en-US"/>
            </a:defPPr>
            <a:lvl1pPr>
              <a:defRPr sz="1600" b="1">
                <a:solidFill>
                  <a:schemeClr val="accent2"/>
                </a:solidFill>
              </a:defRPr>
            </a:lvl1pPr>
          </a:lstStyle>
          <a:p>
            <a:r>
              <a:rPr lang="en-US" u="sng" dirty="0"/>
              <a:t>Agenda</a:t>
            </a:r>
          </a:p>
          <a:p>
            <a:pPr marL="285750" indent="-285750">
              <a:buFont typeface="Arial" panose="020B0604020202020204" pitchFamily="34" charset="0"/>
              <a:buChar char="•"/>
            </a:pPr>
            <a:r>
              <a:rPr lang="en-US" b="0" dirty="0"/>
              <a:t>Lean Canvas Summary</a:t>
            </a:r>
          </a:p>
          <a:p>
            <a:pPr marL="285750" indent="-285750">
              <a:buFont typeface="Arial" panose="020B0604020202020204" pitchFamily="34" charset="0"/>
              <a:buChar char="•"/>
            </a:pPr>
            <a:r>
              <a:rPr lang="en-US" b="0" dirty="0" smtClean="0"/>
              <a:t>Business Model</a:t>
            </a:r>
            <a:endParaRPr lang="en-US" b="0" dirty="0"/>
          </a:p>
          <a:p>
            <a:pPr marL="285750" indent="-285750">
              <a:buFont typeface="Arial" panose="020B0604020202020204" pitchFamily="34" charset="0"/>
              <a:buChar char="•"/>
            </a:pPr>
            <a:r>
              <a:rPr lang="en-US" b="0" dirty="0" smtClean="0"/>
              <a:t>Product Development</a:t>
            </a:r>
            <a:endParaRPr lang="en-US" b="0" dirty="0"/>
          </a:p>
          <a:p>
            <a:pPr marL="285750" indent="-285750">
              <a:buFont typeface="Arial" panose="020B0604020202020204" pitchFamily="34" charset="0"/>
              <a:buChar char="•"/>
            </a:pPr>
            <a:r>
              <a:rPr lang="en-US" b="0" dirty="0" smtClean="0"/>
              <a:t>Market Strategy</a:t>
            </a:r>
          </a:p>
          <a:p>
            <a:pPr marL="285750" indent="-285750">
              <a:buFont typeface="Arial" panose="020B0604020202020204" pitchFamily="34" charset="0"/>
              <a:buChar char="•"/>
            </a:pPr>
            <a:r>
              <a:rPr lang="en-US" b="0" dirty="0" smtClean="0"/>
              <a:t>Pricing and Revenue</a:t>
            </a:r>
          </a:p>
          <a:p>
            <a:pPr marL="285750" indent="-285750">
              <a:buFont typeface="Arial" panose="020B0604020202020204" pitchFamily="34" charset="0"/>
              <a:buChar char="•"/>
            </a:pPr>
            <a:r>
              <a:rPr lang="en-US" b="0" dirty="0" smtClean="0"/>
              <a:t>Financing</a:t>
            </a:r>
          </a:p>
          <a:p>
            <a:pPr marL="285750" indent="-285750">
              <a:buFont typeface="Arial" panose="020B0604020202020204" pitchFamily="34" charset="0"/>
              <a:buChar char="•"/>
            </a:pPr>
            <a:r>
              <a:rPr lang="en-US" b="0" dirty="0" smtClean="0"/>
              <a:t>Customer Impact</a:t>
            </a:r>
          </a:p>
        </p:txBody>
      </p:sp>
      <p:pic>
        <p:nvPicPr>
          <p:cNvPr id="2" name="Picture 1"/>
          <p:cNvPicPr>
            <a:picLocks noChangeAspect="1"/>
          </p:cNvPicPr>
          <p:nvPr/>
        </p:nvPicPr>
        <p:blipFill>
          <a:blip r:embed="rId3"/>
          <a:stretch>
            <a:fillRect/>
          </a:stretch>
        </p:blipFill>
        <p:spPr>
          <a:xfrm>
            <a:off x="1406235" y="1734669"/>
            <a:ext cx="3046458" cy="1410270"/>
          </a:xfrm>
          <a:prstGeom prst="rect">
            <a:avLst/>
          </a:prstGeom>
        </p:spPr>
      </p:pic>
    </p:spTree>
    <p:extLst>
      <p:ext uri="{BB962C8B-B14F-4D97-AF65-F5344CB8AC3E}">
        <p14:creationId xmlns:p14="http://schemas.microsoft.com/office/powerpoint/2010/main" val="41636127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11403950" y="6474576"/>
            <a:ext cx="329636" cy="182880"/>
          </a:xfrm>
        </p:spPr>
        <p:txBody>
          <a:bodyPr/>
          <a:lstStyle/>
          <a:p>
            <a:fld id="{00E6A5BD-C011-4A45-AA3A-201790FB7F2B}" type="slidenum">
              <a:rPr lang="en-CA" smtClean="0"/>
              <a:t>10</a:t>
            </a:fld>
            <a:endParaRPr lang="en-CA" dirty="0"/>
          </a:p>
        </p:txBody>
      </p:sp>
      <p:sp>
        <p:nvSpPr>
          <p:cNvPr id="146" name="TextBox 145"/>
          <p:cNvSpPr txBox="1"/>
          <p:nvPr/>
        </p:nvSpPr>
        <p:spPr bwMode="gray">
          <a:xfrm>
            <a:off x="633035" y="1178537"/>
            <a:ext cx="790281" cy="292388"/>
          </a:xfrm>
          <a:prstGeom prst="rect">
            <a:avLst/>
          </a:prstGeom>
          <a:noFill/>
          <a:ln>
            <a:noFill/>
          </a:ln>
          <a:effectLst/>
        </p:spPr>
        <p:txBody>
          <a:bodyPr wrap="none" lIns="0" tIns="0" rIns="0" anchor="ctr">
            <a:spAutoFit/>
          </a:bodyPr>
          <a:lstStyle>
            <a:defPPr>
              <a:defRPr lang="en-US"/>
            </a:defPPr>
            <a:lvl1pPr algn="ctr">
              <a:defRPr sz="1400" b="1">
                <a:solidFill>
                  <a:srgbClr val="1E4191"/>
                </a:solidFill>
              </a:defRPr>
            </a:lvl1pPr>
          </a:lstStyle>
          <a:p>
            <a:r>
              <a:rPr lang="en-US" sz="1600" dirty="0" smtClean="0">
                <a:solidFill>
                  <a:schemeClr val="tx1"/>
                </a:solidFill>
                <a:latin typeface="GE Inspira" charset="0"/>
                <a:ea typeface="GE Inspira" charset="0"/>
                <a:cs typeface="GE Inspira" charset="0"/>
              </a:rPr>
              <a:t>Features</a:t>
            </a:r>
            <a:endParaRPr lang="en-US" sz="1600" dirty="0">
              <a:solidFill>
                <a:schemeClr val="tx1"/>
              </a:solidFill>
              <a:latin typeface="GE Inspira" charset="0"/>
              <a:ea typeface="GE Inspira" charset="0"/>
              <a:cs typeface="GE Inspira" charset="0"/>
            </a:endParaRPr>
          </a:p>
        </p:txBody>
      </p:sp>
      <p:cxnSp>
        <p:nvCxnSpPr>
          <p:cNvPr id="147" name="Straight Connector 2"/>
          <p:cNvCxnSpPr>
            <a:cxnSpLocks noChangeShapeType="1"/>
          </p:cNvCxnSpPr>
          <p:nvPr/>
        </p:nvCxnSpPr>
        <p:spPr bwMode="gray">
          <a:xfrm>
            <a:off x="442576" y="1519745"/>
            <a:ext cx="1325880" cy="0"/>
          </a:xfrm>
          <a:prstGeom prst="line">
            <a:avLst/>
          </a:prstGeom>
          <a:noFill/>
          <a:ln w="19050" cap="flat" cmpd="sng" algn="ctr">
            <a:solidFill>
              <a:sysClr val="window" lastClr="FFFFFF">
                <a:lumMod val="75000"/>
              </a:sysClr>
            </a:solidFill>
            <a:prstDash val="solid"/>
            <a:headEnd type="none" w="med" len="med"/>
            <a:tailEnd type="none" w="med" len="med"/>
          </a:ln>
          <a:effectLst/>
          <a:extLst/>
        </p:spPr>
      </p:cxnSp>
      <p:sp>
        <p:nvSpPr>
          <p:cNvPr id="74" name="TextBox 73"/>
          <p:cNvSpPr txBox="1"/>
          <p:nvPr/>
        </p:nvSpPr>
        <p:spPr bwMode="gray">
          <a:xfrm>
            <a:off x="4493341" y="1178537"/>
            <a:ext cx="2236190" cy="292388"/>
          </a:xfrm>
          <a:prstGeom prst="rect">
            <a:avLst/>
          </a:prstGeom>
          <a:noFill/>
          <a:ln>
            <a:noFill/>
          </a:ln>
          <a:effectLst/>
        </p:spPr>
        <p:txBody>
          <a:bodyPr wrap="none" lIns="0" tIns="0" rIns="0" anchor="ctr">
            <a:spAutoFit/>
          </a:bodyPr>
          <a:lstStyle>
            <a:defPPr>
              <a:defRPr lang="en-US"/>
            </a:defPPr>
            <a:lvl1pPr algn="ctr">
              <a:defRPr sz="1400" b="1">
                <a:solidFill>
                  <a:srgbClr val="1E4191"/>
                </a:solidFill>
              </a:defRPr>
            </a:lvl1pPr>
          </a:lstStyle>
          <a:p>
            <a:r>
              <a:rPr lang="en-US" sz="1600" dirty="0" smtClean="0">
                <a:solidFill>
                  <a:schemeClr val="tx1"/>
                </a:solidFill>
                <a:latin typeface="GE Inspira" charset="0"/>
                <a:ea typeface="GE Inspira" charset="0"/>
                <a:cs typeface="GE Inspira" charset="0"/>
              </a:rPr>
              <a:t>Implementation Options</a:t>
            </a:r>
            <a:endParaRPr lang="en-US" sz="1600" dirty="0">
              <a:solidFill>
                <a:schemeClr val="tx1"/>
              </a:solidFill>
              <a:latin typeface="GE Inspira" charset="0"/>
              <a:ea typeface="GE Inspira" charset="0"/>
              <a:cs typeface="GE Inspira" charset="0"/>
            </a:endParaRPr>
          </a:p>
        </p:txBody>
      </p:sp>
      <p:cxnSp>
        <p:nvCxnSpPr>
          <p:cNvPr id="75" name="Straight Connector 2"/>
          <p:cNvCxnSpPr>
            <a:cxnSpLocks noChangeShapeType="1"/>
          </p:cNvCxnSpPr>
          <p:nvPr/>
        </p:nvCxnSpPr>
        <p:spPr bwMode="gray">
          <a:xfrm flipV="1">
            <a:off x="1990523" y="1504260"/>
            <a:ext cx="7955280" cy="15485"/>
          </a:xfrm>
          <a:prstGeom prst="line">
            <a:avLst/>
          </a:prstGeom>
          <a:noFill/>
          <a:ln w="19050" cap="flat" cmpd="sng" algn="ctr">
            <a:solidFill>
              <a:sysClr val="window" lastClr="FFFFFF">
                <a:lumMod val="75000"/>
              </a:sysClr>
            </a:solidFill>
            <a:prstDash val="solid"/>
            <a:headEnd type="none" w="med" len="med"/>
            <a:tailEnd type="none" w="med" len="med"/>
          </a:ln>
          <a:effectLst/>
          <a:extLst/>
        </p:spPr>
      </p:cxnSp>
      <p:sp>
        <p:nvSpPr>
          <p:cNvPr id="123" name="TextBox 122"/>
          <p:cNvSpPr txBox="1"/>
          <p:nvPr/>
        </p:nvSpPr>
        <p:spPr bwMode="gray">
          <a:xfrm>
            <a:off x="10276562" y="1178537"/>
            <a:ext cx="1721625" cy="292388"/>
          </a:xfrm>
          <a:prstGeom prst="rect">
            <a:avLst/>
          </a:prstGeom>
          <a:noFill/>
          <a:ln>
            <a:noFill/>
          </a:ln>
          <a:effectLst/>
        </p:spPr>
        <p:txBody>
          <a:bodyPr wrap="none" lIns="0" tIns="0" rIns="0" anchor="ctr">
            <a:spAutoFit/>
          </a:bodyPr>
          <a:lstStyle>
            <a:defPPr>
              <a:defRPr lang="en-US"/>
            </a:defPPr>
            <a:lvl1pPr algn="ctr">
              <a:defRPr sz="1400" b="1">
                <a:solidFill>
                  <a:srgbClr val="1E4191"/>
                </a:solidFill>
              </a:defRPr>
            </a:lvl1pPr>
          </a:lstStyle>
          <a:p>
            <a:r>
              <a:rPr lang="en-US" sz="1600" dirty="0">
                <a:solidFill>
                  <a:schemeClr val="tx1"/>
                </a:solidFill>
                <a:latin typeface="GE Inspira" charset="0"/>
                <a:ea typeface="GE Inspira" charset="0"/>
                <a:cs typeface="GE Inspira" charset="0"/>
              </a:rPr>
              <a:t>Level of confidence</a:t>
            </a:r>
          </a:p>
        </p:txBody>
      </p:sp>
      <p:cxnSp>
        <p:nvCxnSpPr>
          <p:cNvPr id="124" name="Straight Connector 2"/>
          <p:cNvCxnSpPr>
            <a:cxnSpLocks noChangeShapeType="1"/>
          </p:cNvCxnSpPr>
          <p:nvPr/>
        </p:nvCxnSpPr>
        <p:spPr bwMode="gray">
          <a:xfrm>
            <a:off x="10276562" y="1516345"/>
            <a:ext cx="1764747" cy="0"/>
          </a:xfrm>
          <a:prstGeom prst="line">
            <a:avLst/>
          </a:prstGeom>
          <a:noFill/>
          <a:ln w="19050" cap="flat" cmpd="sng" algn="ctr">
            <a:solidFill>
              <a:sysClr val="window" lastClr="FFFFFF">
                <a:lumMod val="75000"/>
              </a:sysClr>
            </a:solidFill>
            <a:prstDash val="solid"/>
            <a:headEnd type="none" w="med" len="med"/>
            <a:tailEnd type="none" w="med" len="med"/>
          </a:ln>
          <a:effectLst/>
          <a:extLst/>
        </p:spPr>
      </p:cxnSp>
      <p:grpSp>
        <p:nvGrpSpPr>
          <p:cNvPr id="61" name="Group 60"/>
          <p:cNvGrpSpPr/>
          <p:nvPr/>
        </p:nvGrpSpPr>
        <p:grpSpPr>
          <a:xfrm>
            <a:off x="439836" y="1815958"/>
            <a:ext cx="1303544" cy="632481"/>
            <a:chOff x="441809" y="2652226"/>
            <a:chExt cx="1303544" cy="632481"/>
          </a:xfrm>
        </p:grpSpPr>
        <p:sp>
          <p:nvSpPr>
            <p:cNvPr id="63" name="Freeform 9"/>
            <p:cNvSpPr>
              <a:spLocks/>
            </p:cNvSpPr>
            <p:nvPr/>
          </p:nvSpPr>
          <p:spPr bwMode="auto">
            <a:xfrm>
              <a:off x="478269" y="2664882"/>
              <a:ext cx="1258441" cy="469017"/>
            </a:xfrm>
            <a:custGeom>
              <a:avLst/>
              <a:gdLst/>
              <a:ahLst/>
              <a:cxnLst>
                <a:cxn ang="0">
                  <a:pos x="1429" y="301"/>
                </a:cxn>
                <a:cxn ang="0">
                  <a:pos x="1425" y="276"/>
                </a:cxn>
                <a:cxn ang="0">
                  <a:pos x="1375" y="255"/>
                </a:cxn>
                <a:cxn ang="0">
                  <a:pos x="1426" y="175"/>
                </a:cxn>
                <a:cxn ang="0">
                  <a:pos x="1426" y="124"/>
                </a:cxn>
                <a:cxn ang="0">
                  <a:pos x="1425" y="60"/>
                </a:cxn>
                <a:cxn ang="0">
                  <a:pos x="1380" y="39"/>
                </a:cxn>
                <a:cxn ang="0">
                  <a:pos x="1250" y="66"/>
                </a:cxn>
                <a:cxn ang="0">
                  <a:pos x="1258" y="9"/>
                </a:cxn>
                <a:cxn ang="0">
                  <a:pos x="1152" y="5"/>
                </a:cxn>
                <a:cxn ang="0">
                  <a:pos x="1046" y="34"/>
                </a:cxn>
                <a:cxn ang="0">
                  <a:pos x="1029" y="7"/>
                </a:cxn>
                <a:cxn ang="0">
                  <a:pos x="924" y="15"/>
                </a:cxn>
                <a:cxn ang="0">
                  <a:pos x="389" y="311"/>
                </a:cxn>
                <a:cxn ang="0">
                  <a:pos x="768" y="69"/>
                </a:cxn>
                <a:cxn ang="0">
                  <a:pos x="736" y="37"/>
                </a:cxn>
                <a:cxn ang="0">
                  <a:pos x="519" y="145"/>
                </a:cxn>
                <a:cxn ang="0">
                  <a:pos x="690" y="17"/>
                </a:cxn>
                <a:cxn ang="0">
                  <a:pos x="582" y="14"/>
                </a:cxn>
                <a:cxn ang="0">
                  <a:pos x="441" y="58"/>
                </a:cxn>
                <a:cxn ang="0">
                  <a:pos x="287" y="90"/>
                </a:cxn>
                <a:cxn ang="0">
                  <a:pos x="252" y="56"/>
                </a:cxn>
                <a:cxn ang="0">
                  <a:pos x="175" y="81"/>
                </a:cxn>
                <a:cxn ang="0">
                  <a:pos x="217" y="9"/>
                </a:cxn>
                <a:cxn ang="0">
                  <a:pos x="90" y="69"/>
                </a:cxn>
                <a:cxn ang="0">
                  <a:pos x="107" y="6"/>
                </a:cxn>
                <a:cxn ang="0">
                  <a:pos x="12" y="55"/>
                </a:cxn>
                <a:cxn ang="0">
                  <a:pos x="48" y="73"/>
                </a:cxn>
                <a:cxn ang="0">
                  <a:pos x="87" y="114"/>
                </a:cxn>
                <a:cxn ang="0">
                  <a:pos x="26" y="212"/>
                </a:cxn>
                <a:cxn ang="0">
                  <a:pos x="10" y="269"/>
                </a:cxn>
                <a:cxn ang="0">
                  <a:pos x="331" y="100"/>
                </a:cxn>
                <a:cxn ang="0">
                  <a:pos x="36" y="335"/>
                </a:cxn>
                <a:cxn ang="0">
                  <a:pos x="9" y="376"/>
                </a:cxn>
                <a:cxn ang="0">
                  <a:pos x="57" y="384"/>
                </a:cxn>
                <a:cxn ang="0">
                  <a:pos x="505" y="116"/>
                </a:cxn>
                <a:cxn ang="0">
                  <a:pos x="125" y="361"/>
                </a:cxn>
                <a:cxn ang="0">
                  <a:pos x="294" y="333"/>
                </a:cxn>
                <a:cxn ang="0">
                  <a:pos x="202" y="416"/>
                </a:cxn>
                <a:cxn ang="0">
                  <a:pos x="344" y="374"/>
                </a:cxn>
                <a:cxn ang="0">
                  <a:pos x="458" y="362"/>
                </a:cxn>
                <a:cxn ang="0">
                  <a:pos x="471" y="373"/>
                </a:cxn>
                <a:cxn ang="0">
                  <a:pos x="594" y="359"/>
                </a:cxn>
                <a:cxn ang="0">
                  <a:pos x="998" y="120"/>
                </a:cxn>
                <a:cxn ang="0">
                  <a:pos x="583" y="380"/>
                </a:cxn>
                <a:cxn ang="0">
                  <a:pos x="754" y="319"/>
                </a:cxn>
                <a:cxn ang="0">
                  <a:pos x="954" y="226"/>
                </a:cxn>
                <a:cxn ang="0">
                  <a:pos x="683" y="420"/>
                </a:cxn>
                <a:cxn ang="0">
                  <a:pos x="876" y="332"/>
                </a:cxn>
                <a:cxn ang="0">
                  <a:pos x="782" y="416"/>
                </a:cxn>
                <a:cxn ang="0">
                  <a:pos x="1256" y="150"/>
                </a:cxn>
                <a:cxn ang="0">
                  <a:pos x="910" y="410"/>
                </a:cxn>
                <a:cxn ang="0">
                  <a:pos x="1228" y="255"/>
                </a:cxn>
                <a:cxn ang="0">
                  <a:pos x="1038" y="386"/>
                </a:cxn>
                <a:cxn ang="0">
                  <a:pos x="1162" y="352"/>
                </a:cxn>
                <a:cxn ang="0">
                  <a:pos x="1189" y="350"/>
                </a:cxn>
                <a:cxn ang="0">
                  <a:pos x="1165" y="417"/>
                </a:cxn>
                <a:cxn ang="0">
                  <a:pos x="1246" y="417"/>
                </a:cxn>
                <a:cxn ang="0">
                  <a:pos x="1395" y="347"/>
                </a:cxn>
                <a:cxn ang="0">
                  <a:pos x="1379" y="424"/>
                </a:cxn>
                <a:cxn ang="0">
                  <a:pos x="1419" y="405"/>
                </a:cxn>
              </a:cxnLst>
              <a:rect l="0" t="0" r="r" b="b"/>
              <a:pathLst>
                <a:path w="1446" h="432">
                  <a:moveTo>
                    <a:pt x="1416" y="375"/>
                  </a:moveTo>
                  <a:cubicBezTo>
                    <a:pt x="1445" y="320"/>
                    <a:pt x="1444" y="317"/>
                    <a:pt x="1440" y="310"/>
                  </a:cubicBezTo>
                  <a:cubicBezTo>
                    <a:pt x="1438" y="305"/>
                    <a:pt x="1434" y="302"/>
                    <a:pt x="1429" y="301"/>
                  </a:cubicBezTo>
                  <a:cubicBezTo>
                    <a:pt x="1422" y="299"/>
                    <a:pt x="1413" y="301"/>
                    <a:pt x="1382" y="317"/>
                  </a:cubicBezTo>
                  <a:cubicBezTo>
                    <a:pt x="1392" y="308"/>
                    <a:pt x="1400" y="300"/>
                    <a:pt x="1407" y="294"/>
                  </a:cubicBezTo>
                  <a:cubicBezTo>
                    <a:pt x="1415" y="286"/>
                    <a:pt x="1421" y="280"/>
                    <a:pt x="1425" y="276"/>
                  </a:cubicBezTo>
                  <a:cubicBezTo>
                    <a:pt x="1433" y="268"/>
                    <a:pt x="1441" y="261"/>
                    <a:pt x="1435" y="250"/>
                  </a:cubicBezTo>
                  <a:cubicBezTo>
                    <a:pt x="1432" y="245"/>
                    <a:pt x="1428" y="242"/>
                    <a:pt x="1423" y="241"/>
                  </a:cubicBezTo>
                  <a:cubicBezTo>
                    <a:pt x="1417" y="239"/>
                    <a:pt x="1410" y="237"/>
                    <a:pt x="1375" y="255"/>
                  </a:cubicBezTo>
                  <a:cubicBezTo>
                    <a:pt x="1383" y="249"/>
                    <a:pt x="1390" y="243"/>
                    <a:pt x="1397" y="238"/>
                  </a:cubicBezTo>
                  <a:cubicBezTo>
                    <a:pt x="1432" y="211"/>
                    <a:pt x="1446" y="199"/>
                    <a:pt x="1438" y="184"/>
                  </a:cubicBezTo>
                  <a:cubicBezTo>
                    <a:pt x="1435" y="179"/>
                    <a:pt x="1431" y="176"/>
                    <a:pt x="1426" y="175"/>
                  </a:cubicBezTo>
                  <a:cubicBezTo>
                    <a:pt x="1417" y="173"/>
                    <a:pt x="1401" y="177"/>
                    <a:pt x="1366" y="195"/>
                  </a:cubicBezTo>
                  <a:cubicBezTo>
                    <a:pt x="1376" y="187"/>
                    <a:pt x="1385" y="181"/>
                    <a:pt x="1393" y="175"/>
                  </a:cubicBezTo>
                  <a:cubicBezTo>
                    <a:pt x="1422" y="151"/>
                    <a:pt x="1434" y="138"/>
                    <a:pt x="1426" y="124"/>
                  </a:cubicBezTo>
                  <a:cubicBezTo>
                    <a:pt x="1424" y="119"/>
                    <a:pt x="1420" y="116"/>
                    <a:pt x="1415" y="115"/>
                  </a:cubicBezTo>
                  <a:cubicBezTo>
                    <a:pt x="1409" y="114"/>
                    <a:pt x="1401" y="115"/>
                    <a:pt x="1386" y="122"/>
                  </a:cubicBezTo>
                  <a:cubicBezTo>
                    <a:pt x="1423" y="91"/>
                    <a:pt x="1433" y="74"/>
                    <a:pt x="1425" y="60"/>
                  </a:cubicBezTo>
                  <a:cubicBezTo>
                    <a:pt x="1422" y="54"/>
                    <a:pt x="1416" y="50"/>
                    <a:pt x="1410" y="49"/>
                  </a:cubicBezTo>
                  <a:cubicBezTo>
                    <a:pt x="1395" y="45"/>
                    <a:pt x="1366" y="55"/>
                    <a:pt x="1319" y="78"/>
                  </a:cubicBezTo>
                  <a:cubicBezTo>
                    <a:pt x="1340" y="65"/>
                    <a:pt x="1361" y="51"/>
                    <a:pt x="1380" y="39"/>
                  </a:cubicBezTo>
                  <a:cubicBezTo>
                    <a:pt x="1387" y="34"/>
                    <a:pt x="1390" y="25"/>
                    <a:pt x="1386" y="17"/>
                  </a:cubicBezTo>
                  <a:cubicBezTo>
                    <a:pt x="1383" y="13"/>
                    <a:pt x="1380" y="10"/>
                    <a:pt x="1375" y="9"/>
                  </a:cubicBezTo>
                  <a:cubicBezTo>
                    <a:pt x="1367" y="7"/>
                    <a:pt x="1360" y="5"/>
                    <a:pt x="1250" y="66"/>
                  </a:cubicBezTo>
                  <a:cubicBezTo>
                    <a:pt x="1250" y="66"/>
                    <a:pt x="1249" y="67"/>
                    <a:pt x="1248" y="67"/>
                  </a:cubicBezTo>
                  <a:cubicBezTo>
                    <a:pt x="1276" y="43"/>
                    <a:pt x="1279" y="31"/>
                    <a:pt x="1273" y="20"/>
                  </a:cubicBezTo>
                  <a:cubicBezTo>
                    <a:pt x="1270" y="14"/>
                    <a:pt x="1265" y="11"/>
                    <a:pt x="1258" y="9"/>
                  </a:cubicBezTo>
                  <a:cubicBezTo>
                    <a:pt x="1246" y="6"/>
                    <a:pt x="1224" y="9"/>
                    <a:pt x="1156" y="44"/>
                  </a:cubicBezTo>
                  <a:cubicBezTo>
                    <a:pt x="1166" y="33"/>
                    <a:pt x="1169" y="23"/>
                    <a:pt x="1163" y="14"/>
                  </a:cubicBezTo>
                  <a:cubicBezTo>
                    <a:pt x="1161" y="10"/>
                    <a:pt x="1157" y="7"/>
                    <a:pt x="1152" y="5"/>
                  </a:cubicBezTo>
                  <a:cubicBezTo>
                    <a:pt x="1133" y="0"/>
                    <a:pt x="1079" y="29"/>
                    <a:pt x="816" y="189"/>
                  </a:cubicBezTo>
                  <a:cubicBezTo>
                    <a:pt x="770" y="217"/>
                    <a:pt x="719" y="248"/>
                    <a:pt x="670" y="277"/>
                  </a:cubicBezTo>
                  <a:cubicBezTo>
                    <a:pt x="786" y="201"/>
                    <a:pt x="932" y="107"/>
                    <a:pt x="1046" y="34"/>
                  </a:cubicBezTo>
                  <a:cubicBezTo>
                    <a:pt x="1053" y="30"/>
                    <a:pt x="1055" y="20"/>
                    <a:pt x="1051" y="13"/>
                  </a:cubicBezTo>
                  <a:cubicBezTo>
                    <a:pt x="1047" y="5"/>
                    <a:pt x="1037" y="3"/>
                    <a:pt x="1029" y="7"/>
                  </a:cubicBezTo>
                  <a:cubicBezTo>
                    <a:pt x="1029" y="7"/>
                    <a:pt x="1029" y="7"/>
                    <a:pt x="1029" y="7"/>
                  </a:cubicBezTo>
                  <a:cubicBezTo>
                    <a:pt x="854" y="105"/>
                    <a:pt x="620" y="237"/>
                    <a:pt x="473" y="318"/>
                  </a:cubicBezTo>
                  <a:cubicBezTo>
                    <a:pt x="584" y="242"/>
                    <a:pt x="756" y="134"/>
                    <a:pt x="918" y="37"/>
                  </a:cubicBezTo>
                  <a:cubicBezTo>
                    <a:pt x="925" y="32"/>
                    <a:pt x="928" y="23"/>
                    <a:pt x="924" y="15"/>
                  </a:cubicBezTo>
                  <a:cubicBezTo>
                    <a:pt x="921" y="11"/>
                    <a:pt x="917" y="8"/>
                    <a:pt x="912" y="7"/>
                  </a:cubicBezTo>
                  <a:cubicBezTo>
                    <a:pt x="894" y="2"/>
                    <a:pt x="851" y="26"/>
                    <a:pt x="624" y="167"/>
                  </a:cubicBezTo>
                  <a:cubicBezTo>
                    <a:pt x="544" y="217"/>
                    <a:pt x="461" y="269"/>
                    <a:pt x="389" y="311"/>
                  </a:cubicBezTo>
                  <a:cubicBezTo>
                    <a:pt x="410" y="298"/>
                    <a:pt x="431" y="285"/>
                    <a:pt x="452" y="272"/>
                  </a:cubicBezTo>
                  <a:cubicBezTo>
                    <a:pt x="535" y="221"/>
                    <a:pt x="620" y="168"/>
                    <a:pt x="687" y="125"/>
                  </a:cubicBezTo>
                  <a:cubicBezTo>
                    <a:pt x="723" y="101"/>
                    <a:pt x="749" y="83"/>
                    <a:pt x="768" y="69"/>
                  </a:cubicBezTo>
                  <a:cubicBezTo>
                    <a:pt x="792" y="51"/>
                    <a:pt x="808" y="36"/>
                    <a:pt x="799" y="21"/>
                  </a:cubicBezTo>
                  <a:cubicBezTo>
                    <a:pt x="797" y="17"/>
                    <a:pt x="794" y="14"/>
                    <a:pt x="790" y="13"/>
                  </a:cubicBezTo>
                  <a:cubicBezTo>
                    <a:pt x="782" y="11"/>
                    <a:pt x="782" y="11"/>
                    <a:pt x="736" y="37"/>
                  </a:cubicBezTo>
                  <a:cubicBezTo>
                    <a:pt x="711" y="52"/>
                    <a:pt x="675" y="73"/>
                    <a:pt x="634" y="98"/>
                  </a:cubicBezTo>
                  <a:cubicBezTo>
                    <a:pt x="520" y="165"/>
                    <a:pt x="318" y="285"/>
                    <a:pt x="197" y="350"/>
                  </a:cubicBezTo>
                  <a:cubicBezTo>
                    <a:pt x="288" y="289"/>
                    <a:pt x="429" y="201"/>
                    <a:pt x="519" y="145"/>
                  </a:cubicBezTo>
                  <a:cubicBezTo>
                    <a:pt x="567" y="115"/>
                    <a:pt x="608" y="90"/>
                    <a:pt x="638" y="71"/>
                  </a:cubicBezTo>
                  <a:cubicBezTo>
                    <a:pt x="654" y="60"/>
                    <a:pt x="666" y="53"/>
                    <a:pt x="673" y="48"/>
                  </a:cubicBezTo>
                  <a:cubicBezTo>
                    <a:pt x="686" y="39"/>
                    <a:pt x="698" y="31"/>
                    <a:pt x="690" y="17"/>
                  </a:cubicBezTo>
                  <a:cubicBezTo>
                    <a:pt x="688" y="12"/>
                    <a:pt x="683" y="9"/>
                    <a:pt x="677" y="7"/>
                  </a:cubicBezTo>
                  <a:cubicBezTo>
                    <a:pt x="669" y="5"/>
                    <a:pt x="656" y="2"/>
                    <a:pt x="570" y="45"/>
                  </a:cubicBezTo>
                  <a:cubicBezTo>
                    <a:pt x="581" y="35"/>
                    <a:pt x="589" y="25"/>
                    <a:pt x="582" y="14"/>
                  </a:cubicBezTo>
                  <a:cubicBezTo>
                    <a:pt x="580" y="10"/>
                    <a:pt x="576" y="7"/>
                    <a:pt x="572" y="6"/>
                  </a:cubicBezTo>
                  <a:cubicBezTo>
                    <a:pt x="564" y="4"/>
                    <a:pt x="554" y="1"/>
                    <a:pt x="415" y="78"/>
                  </a:cubicBezTo>
                  <a:cubicBezTo>
                    <a:pt x="426" y="70"/>
                    <a:pt x="434" y="63"/>
                    <a:pt x="441" y="58"/>
                  </a:cubicBezTo>
                  <a:cubicBezTo>
                    <a:pt x="453" y="47"/>
                    <a:pt x="468" y="35"/>
                    <a:pt x="460" y="20"/>
                  </a:cubicBezTo>
                  <a:cubicBezTo>
                    <a:pt x="457" y="15"/>
                    <a:pt x="452" y="12"/>
                    <a:pt x="446" y="10"/>
                  </a:cubicBezTo>
                  <a:cubicBezTo>
                    <a:pt x="427" y="5"/>
                    <a:pt x="388" y="25"/>
                    <a:pt x="287" y="90"/>
                  </a:cubicBezTo>
                  <a:cubicBezTo>
                    <a:pt x="347" y="45"/>
                    <a:pt x="358" y="32"/>
                    <a:pt x="349" y="17"/>
                  </a:cubicBezTo>
                  <a:cubicBezTo>
                    <a:pt x="347" y="13"/>
                    <a:pt x="343" y="10"/>
                    <a:pt x="339" y="9"/>
                  </a:cubicBezTo>
                  <a:cubicBezTo>
                    <a:pt x="330" y="7"/>
                    <a:pt x="330" y="7"/>
                    <a:pt x="252" y="56"/>
                  </a:cubicBezTo>
                  <a:cubicBezTo>
                    <a:pt x="210" y="83"/>
                    <a:pt x="137" y="128"/>
                    <a:pt x="87" y="157"/>
                  </a:cubicBezTo>
                  <a:cubicBezTo>
                    <a:pt x="86" y="157"/>
                    <a:pt x="86" y="157"/>
                    <a:pt x="86" y="157"/>
                  </a:cubicBezTo>
                  <a:cubicBezTo>
                    <a:pt x="115" y="131"/>
                    <a:pt x="152" y="100"/>
                    <a:pt x="175" y="81"/>
                  </a:cubicBezTo>
                  <a:cubicBezTo>
                    <a:pt x="189" y="69"/>
                    <a:pt x="202" y="58"/>
                    <a:pt x="211" y="50"/>
                  </a:cubicBezTo>
                  <a:cubicBezTo>
                    <a:pt x="227" y="36"/>
                    <a:pt x="234" y="29"/>
                    <a:pt x="228" y="18"/>
                  </a:cubicBezTo>
                  <a:cubicBezTo>
                    <a:pt x="226" y="14"/>
                    <a:pt x="222" y="11"/>
                    <a:pt x="217" y="9"/>
                  </a:cubicBezTo>
                  <a:cubicBezTo>
                    <a:pt x="207" y="7"/>
                    <a:pt x="200" y="9"/>
                    <a:pt x="88" y="76"/>
                  </a:cubicBezTo>
                  <a:cubicBezTo>
                    <a:pt x="86" y="77"/>
                    <a:pt x="85" y="78"/>
                    <a:pt x="83" y="79"/>
                  </a:cubicBezTo>
                  <a:cubicBezTo>
                    <a:pt x="86" y="75"/>
                    <a:pt x="88" y="72"/>
                    <a:pt x="90" y="69"/>
                  </a:cubicBezTo>
                  <a:cubicBezTo>
                    <a:pt x="98" y="59"/>
                    <a:pt x="104" y="50"/>
                    <a:pt x="109" y="43"/>
                  </a:cubicBezTo>
                  <a:cubicBezTo>
                    <a:pt x="118" y="31"/>
                    <a:pt x="123" y="24"/>
                    <a:pt x="118" y="15"/>
                  </a:cubicBezTo>
                  <a:cubicBezTo>
                    <a:pt x="115" y="10"/>
                    <a:pt x="111" y="7"/>
                    <a:pt x="107" y="6"/>
                  </a:cubicBezTo>
                  <a:cubicBezTo>
                    <a:pt x="96" y="4"/>
                    <a:pt x="86" y="9"/>
                    <a:pt x="48" y="35"/>
                  </a:cubicBezTo>
                  <a:cubicBezTo>
                    <a:pt x="38" y="41"/>
                    <a:pt x="25" y="50"/>
                    <a:pt x="19" y="53"/>
                  </a:cubicBezTo>
                  <a:cubicBezTo>
                    <a:pt x="17" y="53"/>
                    <a:pt x="14" y="54"/>
                    <a:pt x="12" y="55"/>
                  </a:cubicBezTo>
                  <a:cubicBezTo>
                    <a:pt x="4" y="59"/>
                    <a:pt x="2" y="69"/>
                    <a:pt x="6" y="77"/>
                  </a:cubicBezTo>
                  <a:cubicBezTo>
                    <a:pt x="8" y="81"/>
                    <a:pt x="12" y="84"/>
                    <a:pt x="17" y="85"/>
                  </a:cubicBezTo>
                  <a:cubicBezTo>
                    <a:pt x="24" y="86"/>
                    <a:pt x="30" y="84"/>
                    <a:pt x="48" y="73"/>
                  </a:cubicBezTo>
                  <a:cubicBezTo>
                    <a:pt x="15" y="118"/>
                    <a:pt x="13" y="123"/>
                    <a:pt x="19" y="133"/>
                  </a:cubicBezTo>
                  <a:cubicBezTo>
                    <a:pt x="21" y="137"/>
                    <a:pt x="24" y="140"/>
                    <a:pt x="29" y="141"/>
                  </a:cubicBezTo>
                  <a:cubicBezTo>
                    <a:pt x="36" y="143"/>
                    <a:pt x="37" y="143"/>
                    <a:pt x="87" y="114"/>
                  </a:cubicBezTo>
                  <a:cubicBezTo>
                    <a:pt x="78" y="121"/>
                    <a:pt x="70" y="128"/>
                    <a:pt x="63" y="135"/>
                  </a:cubicBezTo>
                  <a:cubicBezTo>
                    <a:pt x="13" y="179"/>
                    <a:pt x="6" y="189"/>
                    <a:pt x="13" y="203"/>
                  </a:cubicBezTo>
                  <a:cubicBezTo>
                    <a:pt x="16" y="208"/>
                    <a:pt x="20" y="211"/>
                    <a:pt x="26" y="212"/>
                  </a:cubicBezTo>
                  <a:cubicBezTo>
                    <a:pt x="36" y="215"/>
                    <a:pt x="53" y="210"/>
                    <a:pt x="85" y="194"/>
                  </a:cubicBezTo>
                  <a:cubicBezTo>
                    <a:pt x="72" y="203"/>
                    <a:pt x="59" y="212"/>
                    <a:pt x="49" y="219"/>
                  </a:cubicBezTo>
                  <a:cubicBezTo>
                    <a:pt x="14" y="245"/>
                    <a:pt x="1" y="254"/>
                    <a:pt x="10" y="269"/>
                  </a:cubicBezTo>
                  <a:cubicBezTo>
                    <a:pt x="12" y="274"/>
                    <a:pt x="17" y="277"/>
                    <a:pt x="22" y="279"/>
                  </a:cubicBezTo>
                  <a:cubicBezTo>
                    <a:pt x="43" y="284"/>
                    <a:pt x="85" y="259"/>
                    <a:pt x="232" y="163"/>
                  </a:cubicBezTo>
                  <a:cubicBezTo>
                    <a:pt x="262" y="144"/>
                    <a:pt x="298" y="121"/>
                    <a:pt x="331" y="100"/>
                  </a:cubicBezTo>
                  <a:cubicBezTo>
                    <a:pt x="250" y="157"/>
                    <a:pt x="131" y="236"/>
                    <a:pt x="19" y="308"/>
                  </a:cubicBezTo>
                  <a:cubicBezTo>
                    <a:pt x="12" y="313"/>
                    <a:pt x="10" y="323"/>
                    <a:pt x="14" y="330"/>
                  </a:cubicBezTo>
                  <a:cubicBezTo>
                    <a:pt x="19" y="337"/>
                    <a:pt x="29" y="340"/>
                    <a:pt x="36" y="335"/>
                  </a:cubicBezTo>
                  <a:cubicBezTo>
                    <a:pt x="149" y="268"/>
                    <a:pt x="307" y="175"/>
                    <a:pt x="421" y="111"/>
                  </a:cubicBezTo>
                  <a:cubicBezTo>
                    <a:pt x="316" y="182"/>
                    <a:pt x="168" y="277"/>
                    <a:pt x="49" y="351"/>
                  </a:cubicBezTo>
                  <a:cubicBezTo>
                    <a:pt x="25" y="367"/>
                    <a:pt x="10" y="376"/>
                    <a:pt x="9" y="376"/>
                  </a:cubicBezTo>
                  <a:cubicBezTo>
                    <a:pt x="2" y="381"/>
                    <a:pt x="0" y="391"/>
                    <a:pt x="4" y="398"/>
                  </a:cubicBezTo>
                  <a:cubicBezTo>
                    <a:pt x="9" y="406"/>
                    <a:pt x="19" y="408"/>
                    <a:pt x="27" y="403"/>
                  </a:cubicBezTo>
                  <a:cubicBezTo>
                    <a:pt x="27" y="403"/>
                    <a:pt x="38" y="396"/>
                    <a:pt x="57" y="384"/>
                  </a:cubicBezTo>
                  <a:cubicBezTo>
                    <a:pt x="108" y="352"/>
                    <a:pt x="217" y="285"/>
                    <a:pt x="328" y="218"/>
                  </a:cubicBezTo>
                  <a:cubicBezTo>
                    <a:pt x="401" y="175"/>
                    <a:pt x="459" y="142"/>
                    <a:pt x="504" y="117"/>
                  </a:cubicBezTo>
                  <a:cubicBezTo>
                    <a:pt x="504" y="117"/>
                    <a:pt x="504" y="116"/>
                    <a:pt x="505" y="116"/>
                  </a:cubicBezTo>
                  <a:cubicBezTo>
                    <a:pt x="504" y="117"/>
                    <a:pt x="503" y="117"/>
                    <a:pt x="502" y="118"/>
                  </a:cubicBezTo>
                  <a:cubicBezTo>
                    <a:pt x="417" y="171"/>
                    <a:pt x="310" y="237"/>
                    <a:pt x="227" y="291"/>
                  </a:cubicBezTo>
                  <a:cubicBezTo>
                    <a:pt x="182" y="321"/>
                    <a:pt x="148" y="344"/>
                    <a:pt x="125" y="361"/>
                  </a:cubicBezTo>
                  <a:cubicBezTo>
                    <a:pt x="89" y="388"/>
                    <a:pt x="76" y="401"/>
                    <a:pt x="84" y="417"/>
                  </a:cubicBezTo>
                  <a:cubicBezTo>
                    <a:pt x="87" y="421"/>
                    <a:pt x="91" y="424"/>
                    <a:pt x="96" y="425"/>
                  </a:cubicBezTo>
                  <a:cubicBezTo>
                    <a:pt x="106" y="428"/>
                    <a:pt x="118" y="432"/>
                    <a:pt x="294" y="333"/>
                  </a:cubicBezTo>
                  <a:cubicBezTo>
                    <a:pt x="287" y="337"/>
                    <a:pt x="280" y="342"/>
                    <a:pt x="273" y="346"/>
                  </a:cubicBezTo>
                  <a:cubicBezTo>
                    <a:pt x="251" y="361"/>
                    <a:pt x="234" y="372"/>
                    <a:pt x="223" y="380"/>
                  </a:cubicBezTo>
                  <a:cubicBezTo>
                    <a:pt x="208" y="391"/>
                    <a:pt x="193" y="401"/>
                    <a:pt x="202" y="416"/>
                  </a:cubicBezTo>
                  <a:cubicBezTo>
                    <a:pt x="204" y="421"/>
                    <a:pt x="209" y="424"/>
                    <a:pt x="215" y="426"/>
                  </a:cubicBezTo>
                  <a:cubicBezTo>
                    <a:pt x="232" y="430"/>
                    <a:pt x="268" y="416"/>
                    <a:pt x="339" y="377"/>
                  </a:cubicBezTo>
                  <a:cubicBezTo>
                    <a:pt x="340" y="376"/>
                    <a:pt x="342" y="375"/>
                    <a:pt x="344" y="374"/>
                  </a:cubicBezTo>
                  <a:cubicBezTo>
                    <a:pt x="329" y="387"/>
                    <a:pt x="317" y="402"/>
                    <a:pt x="325" y="416"/>
                  </a:cubicBezTo>
                  <a:cubicBezTo>
                    <a:pt x="327" y="420"/>
                    <a:pt x="330" y="422"/>
                    <a:pt x="334" y="424"/>
                  </a:cubicBezTo>
                  <a:cubicBezTo>
                    <a:pt x="343" y="426"/>
                    <a:pt x="343" y="426"/>
                    <a:pt x="458" y="362"/>
                  </a:cubicBezTo>
                  <a:cubicBezTo>
                    <a:pt x="499" y="340"/>
                    <a:pt x="550" y="312"/>
                    <a:pt x="611" y="278"/>
                  </a:cubicBezTo>
                  <a:cubicBezTo>
                    <a:pt x="582" y="297"/>
                    <a:pt x="557" y="313"/>
                    <a:pt x="536" y="328"/>
                  </a:cubicBezTo>
                  <a:cubicBezTo>
                    <a:pt x="508" y="347"/>
                    <a:pt x="485" y="362"/>
                    <a:pt x="471" y="373"/>
                  </a:cubicBezTo>
                  <a:cubicBezTo>
                    <a:pt x="447" y="390"/>
                    <a:pt x="435" y="399"/>
                    <a:pt x="443" y="413"/>
                  </a:cubicBezTo>
                  <a:cubicBezTo>
                    <a:pt x="445" y="418"/>
                    <a:pt x="449" y="421"/>
                    <a:pt x="454" y="422"/>
                  </a:cubicBezTo>
                  <a:cubicBezTo>
                    <a:pt x="466" y="425"/>
                    <a:pt x="483" y="422"/>
                    <a:pt x="594" y="359"/>
                  </a:cubicBezTo>
                  <a:cubicBezTo>
                    <a:pt x="661" y="320"/>
                    <a:pt x="748" y="268"/>
                    <a:pt x="832" y="217"/>
                  </a:cubicBezTo>
                  <a:cubicBezTo>
                    <a:pt x="900" y="176"/>
                    <a:pt x="976" y="130"/>
                    <a:pt x="1037" y="94"/>
                  </a:cubicBezTo>
                  <a:cubicBezTo>
                    <a:pt x="1025" y="102"/>
                    <a:pt x="1012" y="110"/>
                    <a:pt x="998" y="120"/>
                  </a:cubicBezTo>
                  <a:cubicBezTo>
                    <a:pt x="922" y="169"/>
                    <a:pt x="830" y="226"/>
                    <a:pt x="749" y="276"/>
                  </a:cubicBezTo>
                  <a:cubicBezTo>
                    <a:pt x="698" y="307"/>
                    <a:pt x="653" y="334"/>
                    <a:pt x="621" y="355"/>
                  </a:cubicBezTo>
                  <a:cubicBezTo>
                    <a:pt x="604" y="366"/>
                    <a:pt x="592" y="374"/>
                    <a:pt x="583" y="380"/>
                  </a:cubicBezTo>
                  <a:cubicBezTo>
                    <a:pt x="571" y="388"/>
                    <a:pt x="558" y="398"/>
                    <a:pt x="566" y="412"/>
                  </a:cubicBezTo>
                  <a:cubicBezTo>
                    <a:pt x="568" y="415"/>
                    <a:pt x="572" y="418"/>
                    <a:pt x="576" y="419"/>
                  </a:cubicBezTo>
                  <a:cubicBezTo>
                    <a:pt x="586" y="422"/>
                    <a:pt x="587" y="422"/>
                    <a:pt x="754" y="319"/>
                  </a:cubicBezTo>
                  <a:cubicBezTo>
                    <a:pt x="846" y="262"/>
                    <a:pt x="961" y="190"/>
                    <a:pt x="1059" y="134"/>
                  </a:cubicBezTo>
                  <a:cubicBezTo>
                    <a:pt x="1145" y="84"/>
                    <a:pt x="1193" y="60"/>
                    <a:pt x="1219" y="49"/>
                  </a:cubicBezTo>
                  <a:cubicBezTo>
                    <a:pt x="1188" y="75"/>
                    <a:pt x="1116" y="126"/>
                    <a:pt x="954" y="226"/>
                  </a:cubicBezTo>
                  <a:cubicBezTo>
                    <a:pt x="816" y="311"/>
                    <a:pt x="680" y="390"/>
                    <a:pt x="679" y="391"/>
                  </a:cubicBezTo>
                  <a:cubicBezTo>
                    <a:pt x="671" y="395"/>
                    <a:pt x="668" y="405"/>
                    <a:pt x="673" y="413"/>
                  </a:cubicBezTo>
                  <a:cubicBezTo>
                    <a:pt x="675" y="416"/>
                    <a:pt x="679" y="419"/>
                    <a:pt x="683" y="420"/>
                  </a:cubicBezTo>
                  <a:cubicBezTo>
                    <a:pt x="694" y="423"/>
                    <a:pt x="695" y="424"/>
                    <a:pt x="961" y="269"/>
                  </a:cubicBezTo>
                  <a:cubicBezTo>
                    <a:pt x="987" y="254"/>
                    <a:pt x="1014" y="238"/>
                    <a:pt x="1042" y="222"/>
                  </a:cubicBezTo>
                  <a:cubicBezTo>
                    <a:pt x="973" y="267"/>
                    <a:pt x="917" y="304"/>
                    <a:pt x="876" y="332"/>
                  </a:cubicBezTo>
                  <a:cubicBezTo>
                    <a:pt x="848" y="351"/>
                    <a:pt x="826" y="366"/>
                    <a:pt x="811" y="377"/>
                  </a:cubicBezTo>
                  <a:cubicBezTo>
                    <a:pt x="803" y="382"/>
                    <a:pt x="797" y="387"/>
                    <a:pt x="793" y="390"/>
                  </a:cubicBezTo>
                  <a:cubicBezTo>
                    <a:pt x="787" y="394"/>
                    <a:pt x="775" y="403"/>
                    <a:pt x="782" y="416"/>
                  </a:cubicBezTo>
                  <a:cubicBezTo>
                    <a:pt x="785" y="420"/>
                    <a:pt x="789" y="423"/>
                    <a:pt x="793" y="424"/>
                  </a:cubicBezTo>
                  <a:cubicBezTo>
                    <a:pt x="807" y="427"/>
                    <a:pt x="826" y="418"/>
                    <a:pt x="1010" y="302"/>
                  </a:cubicBezTo>
                  <a:cubicBezTo>
                    <a:pt x="1090" y="251"/>
                    <a:pt x="1181" y="194"/>
                    <a:pt x="1256" y="150"/>
                  </a:cubicBezTo>
                  <a:cubicBezTo>
                    <a:pt x="1322" y="111"/>
                    <a:pt x="1359" y="94"/>
                    <a:pt x="1379" y="86"/>
                  </a:cubicBezTo>
                  <a:cubicBezTo>
                    <a:pt x="1320" y="139"/>
                    <a:pt x="1112" y="272"/>
                    <a:pt x="916" y="388"/>
                  </a:cubicBezTo>
                  <a:cubicBezTo>
                    <a:pt x="909" y="393"/>
                    <a:pt x="906" y="402"/>
                    <a:pt x="910" y="410"/>
                  </a:cubicBezTo>
                  <a:cubicBezTo>
                    <a:pt x="913" y="415"/>
                    <a:pt x="918" y="419"/>
                    <a:pt x="924" y="420"/>
                  </a:cubicBezTo>
                  <a:cubicBezTo>
                    <a:pt x="953" y="427"/>
                    <a:pt x="1028" y="383"/>
                    <a:pt x="1226" y="256"/>
                  </a:cubicBezTo>
                  <a:cubicBezTo>
                    <a:pt x="1227" y="256"/>
                    <a:pt x="1227" y="256"/>
                    <a:pt x="1228" y="255"/>
                  </a:cubicBezTo>
                  <a:cubicBezTo>
                    <a:pt x="1177" y="291"/>
                    <a:pt x="1127" y="325"/>
                    <a:pt x="1097" y="346"/>
                  </a:cubicBezTo>
                  <a:cubicBezTo>
                    <a:pt x="1078" y="358"/>
                    <a:pt x="1062" y="369"/>
                    <a:pt x="1051" y="377"/>
                  </a:cubicBezTo>
                  <a:cubicBezTo>
                    <a:pt x="1046" y="381"/>
                    <a:pt x="1041" y="384"/>
                    <a:pt x="1038" y="386"/>
                  </a:cubicBezTo>
                  <a:cubicBezTo>
                    <a:pt x="1034" y="389"/>
                    <a:pt x="1022" y="398"/>
                    <a:pt x="1029" y="410"/>
                  </a:cubicBezTo>
                  <a:cubicBezTo>
                    <a:pt x="1031" y="414"/>
                    <a:pt x="1035" y="417"/>
                    <a:pt x="1039" y="418"/>
                  </a:cubicBezTo>
                  <a:cubicBezTo>
                    <a:pt x="1049" y="421"/>
                    <a:pt x="1049" y="421"/>
                    <a:pt x="1162" y="352"/>
                  </a:cubicBezTo>
                  <a:cubicBezTo>
                    <a:pt x="1200" y="329"/>
                    <a:pt x="1254" y="296"/>
                    <a:pt x="1302" y="268"/>
                  </a:cubicBezTo>
                  <a:cubicBezTo>
                    <a:pt x="1298" y="271"/>
                    <a:pt x="1294" y="273"/>
                    <a:pt x="1290" y="276"/>
                  </a:cubicBezTo>
                  <a:cubicBezTo>
                    <a:pt x="1254" y="302"/>
                    <a:pt x="1217" y="329"/>
                    <a:pt x="1189" y="350"/>
                  </a:cubicBezTo>
                  <a:cubicBezTo>
                    <a:pt x="1145" y="384"/>
                    <a:pt x="1134" y="397"/>
                    <a:pt x="1142" y="412"/>
                  </a:cubicBezTo>
                  <a:cubicBezTo>
                    <a:pt x="1144" y="416"/>
                    <a:pt x="1148" y="418"/>
                    <a:pt x="1152" y="420"/>
                  </a:cubicBezTo>
                  <a:cubicBezTo>
                    <a:pt x="1157" y="421"/>
                    <a:pt x="1161" y="420"/>
                    <a:pt x="1165" y="417"/>
                  </a:cubicBezTo>
                  <a:cubicBezTo>
                    <a:pt x="1229" y="376"/>
                    <a:pt x="1299" y="333"/>
                    <a:pt x="1349" y="304"/>
                  </a:cubicBezTo>
                  <a:cubicBezTo>
                    <a:pt x="1317" y="334"/>
                    <a:pt x="1278" y="371"/>
                    <a:pt x="1249" y="398"/>
                  </a:cubicBezTo>
                  <a:cubicBezTo>
                    <a:pt x="1244" y="403"/>
                    <a:pt x="1242" y="411"/>
                    <a:pt x="1246" y="417"/>
                  </a:cubicBezTo>
                  <a:cubicBezTo>
                    <a:pt x="1248" y="421"/>
                    <a:pt x="1252" y="424"/>
                    <a:pt x="1256" y="425"/>
                  </a:cubicBezTo>
                  <a:cubicBezTo>
                    <a:pt x="1263" y="427"/>
                    <a:pt x="1263" y="427"/>
                    <a:pt x="1298" y="405"/>
                  </a:cubicBezTo>
                  <a:cubicBezTo>
                    <a:pt x="1319" y="392"/>
                    <a:pt x="1364" y="364"/>
                    <a:pt x="1395" y="347"/>
                  </a:cubicBezTo>
                  <a:cubicBezTo>
                    <a:pt x="1387" y="362"/>
                    <a:pt x="1377" y="382"/>
                    <a:pt x="1367" y="400"/>
                  </a:cubicBezTo>
                  <a:cubicBezTo>
                    <a:pt x="1365" y="405"/>
                    <a:pt x="1365" y="411"/>
                    <a:pt x="1367" y="415"/>
                  </a:cubicBezTo>
                  <a:cubicBezTo>
                    <a:pt x="1370" y="420"/>
                    <a:pt x="1374" y="423"/>
                    <a:pt x="1379" y="424"/>
                  </a:cubicBezTo>
                  <a:cubicBezTo>
                    <a:pt x="1385" y="425"/>
                    <a:pt x="1391" y="424"/>
                    <a:pt x="1397" y="420"/>
                  </a:cubicBezTo>
                  <a:cubicBezTo>
                    <a:pt x="1403" y="417"/>
                    <a:pt x="1409" y="413"/>
                    <a:pt x="1416" y="407"/>
                  </a:cubicBezTo>
                  <a:cubicBezTo>
                    <a:pt x="1417" y="406"/>
                    <a:pt x="1418" y="406"/>
                    <a:pt x="1419" y="405"/>
                  </a:cubicBezTo>
                  <a:cubicBezTo>
                    <a:pt x="1427" y="401"/>
                    <a:pt x="1430" y="391"/>
                    <a:pt x="1426" y="383"/>
                  </a:cubicBezTo>
                  <a:cubicBezTo>
                    <a:pt x="1424" y="379"/>
                    <a:pt x="1420" y="377"/>
                    <a:pt x="1416" y="375"/>
                  </a:cubicBezTo>
                  <a:close/>
                </a:path>
              </a:pathLst>
            </a:custGeom>
            <a:solidFill>
              <a:schemeClr val="bg2"/>
            </a:solidFill>
            <a:ln w="9525">
              <a:noFill/>
              <a:round/>
              <a:headEnd/>
              <a:tailEnd/>
            </a:ln>
          </p:spPr>
          <p:txBody>
            <a:bodyPr vert="horz" wrap="square" lIns="91440" tIns="45720" rIns="91440" bIns="45720" numCol="1" anchor="ctr" anchorCtr="0" compatLnSpc="1">
              <a:prstTxWarp prst="textNoShape">
                <a:avLst/>
              </a:prstTxWarp>
            </a:bodyPr>
            <a:lstStyle/>
            <a:p>
              <a:pPr algn="ctr"/>
              <a:r>
                <a:rPr lang="de-DE" sz="1200" dirty="0" smtClean="0">
                  <a:solidFill>
                    <a:schemeClr val="tx1">
                      <a:lumMod val="50000"/>
                    </a:schemeClr>
                  </a:solidFill>
                  <a:latin typeface="GE Inspira" charset="0"/>
                  <a:ea typeface="GE Inspira" charset="0"/>
                  <a:cs typeface="GE Inspira" charset="0"/>
                </a:rPr>
                <a:t>Map View</a:t>
              </a:r>
              <a:endParaRPr lang="de-DE" sz="1200" dirty="0">
                <a:solidFill>
                  <a:schemeClr val="tx1">
                    <a:lumMod val="50000"/>
                  </a:schemeClr>
                </a:solidFill>
                <a:latin typeface="GE Inspira" charset="0"/>
                <a:ea typeface="GE Inspira" charset="0"/>
                <a:cs typeface="GE Inspira" charset="0"/>
              </a:endParaRPr>
            </a:p>
          </p:txBody>
        </p:sp>
        <p:sp>
          <p:nvSpPr>
            <p:cNvPr id="66" name="Freeform 5"/>
            <p:cNvSpPr>
              <a:spLocks/>
            </p:cNvSpPr>
            <p:nvPr/>
          </p:nvSpPr>
          <p:spPr bwMode="auto">
            <a:xfrm>
              <a:off x="441809" y="2652226"/>
              <a:ext cx="1303544" cy="632481"/>
            </a:xfrm>
            <a:custGeom>
              <a:avLst/>
              <a:gdLst/>
              <a:ahLst/>
              <a:cxnLst>
                <a:cxn ang="0">
                  <a:pos x="1477" y="3"/>
                </a:cxn>
                <a:cxn ang="0">
                  <a:pos x="1475" y="3"/>
                </a:cxn>
                <a:cxn ang="0">
                  <a:pos x="1473" y="3"/>
                </a:cxn>
                <a:cxn ang="0">
                  <a:pos x="1450" y="3"/>
                </a:cxn>
                <a:cxn ang="0">
                  <a:pos x="1354" y="3"/>
                </a:cxn>
                <a:cxn ang="0">
                  <a:pos x="1127" y="3"/>
                </a:cxn>
                <a:cxn ang="0">
                  <a:pos x="571" y="4"/>
                </a:cxn>
                <a:cxn ang="0">
                  <a:pos x="262" y="5"/>
                </a:cxn>
                <a:cxn ang="0">
                  <a:pos x="104" y="5"/>
                </a:cxn>
                <a:cxn ang="0">
                  <a:pos x="25" y="5"/>
                </a:cxn>
                <a:cxn ang="0">
                  <a:pos x="22" y="5"/>
                </a:cxn>
                <a:cxn ang="0">
                  <a:pos x="21" y="5"/>
                </a:cxn>
                <a:cxn ang="0">
                  <a:pos x="10" y="17"/>
                </a:cxn>
                <a:cxn ang="0">
                  <a:pos x="10" y="22"/>
                </a:cxn>
                <a:cxn ang="0">
                  <a:pos x="10" y="32"/>
                </a:cxn>
                <a:cxn ang="0">
                  <a:pos x="10" y="52"/>
                </a:cxn>
                <a:cxn ang="0">
                  <a:pos x="11" y="92"/>
                </a:cxn>
                <a:cxn ang="0">
                  <a:pos x="11" y="407"/>
                </a:cxn>
                <a:cxn ang="0">
                  <a:pos x="12" y="427"/>
                </a:cxn>
                <a:cxn ang="0">
                  <a:pos x="12" y="432"/>
                </a:cxn>
                <a:cxn ang="0">
                  <a:pos x="22" y="441"/>
                </a:cxn>
                <a:cxn ang="0">
                  <a:pos x="23" y="441"/>
                </a:cxn>
                <a:cxn ang="0">
                  <a:pos x="25" y="441"/>
                </a:cxn>
                <a:cxn ang="0">
                  <a:pos x="35" y="441"/>
                </a:cxn>
                <a:cxn ang="0">
                  <a:pos x="74" y="441"/>
                </a:cxn>
                <a:cxn ang="0">
                  <a:pos x="151" y="441"/>
                </a:cxn>
                <a:cxn ang="0">
                  <a:pos x="301" y="441"/>
                </a:cxn>
                <a:cxn ang="0">
                  <a:pos x="839" y="439"/>
                </a:cxn>
                <a:cxn ang="0">
                  <a:pos x="1361" y="437"/>
                </a:cxn>
                <a:cxn ang="0">
                  <a:pos x="1361" y="426"/>
                </a:cxn>
                <a:cxn ang="0">
                  <a:pos x="822" y="422"/>
                </a:cxn>
                <a:cxn ang="0">
                  <a:pos x="303" y="421"/>
                </a:cxn>
                <a:cxn ang="0">
                  <a:pos x="159" y="421"/>
                </a:cxn>
                <a:cxn ang="0">
                  <a:pos x="85" y="420"/>
                </a:cxn>
                <a:cxn ang="0">
                  <a:pos x="48" y="420"/>
                </a:cxn>
                <a:cxn ang="0">
                  <a:pos x="33" y="420"/>
                </a:cxn>
                <a:cxn ang="0">
                  <a:pos x="33" y="119"/>
                </a:cxn>
                <a:cxn ang="0">
                  <a:pos x="33" y="43"/>
                </a:cxn>
                <a:cxn ang="0">
                  <a:pos x="33" y="28"/>
                </a:cxn>
                <a:cxn ang="0">
                  <a:pos x="71" y="28"/>
                </a:cxn>
                <a:cxn ang="0">
                  <a:pos x="223" y="28"/>
                </a:cxn>
                <a:cxn ang="0">
                  <a:pos x="522" y="29"/>
                </a:cxn>
                <a:cxn ang="0">
                  <a:pos x="1068" y="29"/>
                </a:cxn>
                <a:cxn ang="0">
                  <a:pos x="1298" y="29"/>
                </a:cxn>
                <a:cxn ang="0">
                  <a:pos x="1399" y="29"/>
                </a:cxn>
                <a:cxn ang="0">
                  <a:pos x="1446" y="29"/>
                </a:cxn>
                <a:cxn ang="0">
                  <a:pos x="1464" y="29"/>
                </a:cxn>
                <a:cxn ang="0">
                  <a:pos x="1465" y="257"/>
                </a:cxn>
                <a:cxn ang="0">
                  <a:pos x="1488" y="257"/>
                </a:cxn>
                <a:cxn ang="0">
                  <a:pos x="1490" y="73"/>
                </a:cxn>
                <a:cxn ang="0">
                  <a:pos x="1490" y="33"/>
                </a:cxn>
                <a:cxn ang="0">
                  <a:pos x="1490" y="22"/>
                </a:cxn>
                <a:cxn ang="0">
                  <a:pos x="1490" y="17"/>
                </a:cxn>
                <a:cxn ang="0">
                  <a:pos x="1490" y="16"/>
                </a:cxn>
                <a:cxn ang="0">
                  <a:pos x="1477" y="3"/>
                </a:cxn>
              </a:cxnLst>
              <a:rect l="0" t="0" r="r" b="b"/>
              <a:pathLst>
                <a:path w="1533" h="551">
                  <a:moveTo>
                    <a:pt x="1477" y="3"/>
                  </a:moveTo>
                  <a:cubicBezTo>
                    <a:pt x="1475" y="3"/>
                    <a:pt x="1475" y="3"/>
                    <a:pt x="1475" y="3"/>
                  </a:cubicBezTo>
                  <a:cubicBezTo>
                    <a:pt x="1473" y="3"/>
                    <a:pt x="1473" y="3"/>
                    <a:pt x="1473" y="3"/>
                  </a:cubicBezTo>
                  <a:cubicBezTo>
                    <a:pt x="1450" y="3"/>
                    <a:pt x="1450" y="3"/>
                    <a:pt x="1450" y="3"/>
                  </a:cubicBezTo>
                  <a:cubicBezTo>
                    <a:pt x="1420" y="3"/>
                    <a:pt x="1388" y="3"/>
                    <a:pt x="1354" y="3"/>
                  </a:cubicBezTo>
                  <a:cubicBezTo>
                    <a:pt x="1285" y="3"/>
                    <a:pt x="1209" y="3"/>
                    <a:pt x="1127" y="3"/>
                  </a:cubicBezTo>
                  <a:cubicBezTo>
                    <a:pt x="962" y="3"/>
                    <a:pt x="773" y="4"/>
                    <a:pt x="571" y="4"/>
                  </a:cubicBezTo>
                  <a:cubicBezTo>
                    <a:pt x="471" y="4"/>
                    <a:pt x="367" y="4"/>
                    <a:pt x="262" y="5"/>
                  </a:cubicBezTo>
                  <a:cubicBezTo>
                    <a:pt x="210" y="5"/>
                    <a:pt x="157" y="5"/>
                    <a:pt x="104" y="5"/>
                  </a:cubicBezTo>
                  <a:cubicBezTo>
                    <a:pt x="25" y="5"/>
                    <a:pt x="25" y="5"/>
                    <a:pt x="25" y="5"/>
                  </a:cubicBezTo>
                  <a:cubicBezTo>
                    <a:pt x="22" y="5"/>
                    <a:pt x="22" y="5"/>
                    <a:pt x="22" y="5"/>
                  </a:cubicBezTo>
                  <a:cubicBezTo>
                    <a:pt x="21" y="5"/>
                    <a:pt x="21" y="5"/>
                    <a:pt x="21" y="5"/>
                  </a:cubicBezTo>
                  <a:cubicBezTo>
                    <a:pt x="0" y="27"/>
                    <a:pt x="15" y="12"/>
                    <a:pt x="10" y="17"/>
                  </a:cubicBezTo>
                  <a:cubicBezTo>
                    <a:pt x="10" y="22"/>
                    <a:pt x="10" y="22"/>
                    <a:pt x="10" y="22"/>
                  </a:cubicBezTo>
                  <a:cubicBezTo>
                    <a:pt x="10" y="32"/>
                    <a:pt x="10" y="32"/>
                    <a:pt x="10" y="32"/>
                  </a:cubicBezTo>
                  <a:cubicBezTo>
                    <a:pt x="10" y="52"/>
                    <a:pt x="10" y="52"/>
                    <a:pt x="10" y="52"/>
                  </a:cubicBezTo>
                  <a:cubicBezTo>
                    <a:pt x="11" y="92"/>
                    <a:pt x="11" y="92"/>
                    <a:pt x="11" y="92"/>
                  </a:cubicBezTo>
                  <a:cubicBezTo>
                    <a:pt x="11" y="198"/>
                    <a:pt x="11" y="303"/>
                    <a:pt x="11" y="407"/>
                  </a:cubicBezTo>
                  <a:cubicBezTo>
                    <a:pt x="12" y="427"/>
                    <a:pt x="12" y="427"/>
                    <a:pt x="12" y="427"/>
                  </a:cubicBezTo>
                  <a:cubicBezTo>
                    <a:pt x="12" y="432"/>
                    <a:pt x="12" y="432"/>
                    <a:pt x="12" y="432"/>
                  </a:cubicBezTo>
                  <a:cubicBezTo>
                    <a:pt x="9" y="430"/>
                    <a:pt x="30" y="450"/>
                    <a:pt x="22" y="441"/>
                  </a:cubicBezTo>
                  <a:cubicBezTo>
                    <a:pt x="23" y="441"/>
                    <a:pt x="23" y="441"/>
                    <a:pt x="23" y="441"/>
                  </a:cubicBezTo>
                  <a:cubicBezTo>
                    <a:pt x="25" y="441"/>
                    <a:pt x="25" y="441"/>
                    <a:pt x="25" y="441"/>
                  </a:cubicBezTo>
                  <a:cubicBezTo>
                    <a:pt x="35" y="441"/>
                    <a:pt x="35" y="441"/>
                    <a:pt x="35" y="441"/>
                  </a:cubicBezTo>
                  <a:cubicBezTo>
                    <a:pt x="74" y="441"/>
                    <a:pt x="74" y="441"/>
                    <a:pt x="74" y="441"/>
                  </a:cubicBezTo>
                  <a:cubicBezTo>
                    <a:pt x="100" y="441"/>
                    <a:pt x="125" y="441"/>
                    <a:pt x="151" y="441"/>
                  </a:cubicBezTo>
                  <a:cubicBezTo>
                    <a:pt x="201" y="441"/>
                    <a:pt x="252" y="441"/>
                    <a:pt x="301" y="441"/>
                  </a:cubicBezTo>
                  <a:cubicBezTo>
                    <a:pt x="498" y="440"/>
                    <a:pt x="682" y="439"/>
                    <a:pt x="839" y="439"/>
                  </a:cubicBezTo>
                  <a:cubicBezTo>
                    <a:pt x="1153" y="438"/>
                    <a:pt x="1361" y="437"/>
                    <a:pt x="1361" y="437"/>
                  </a:cubicBezTo>
                  <a:cubicBezTo>
                    <a:pt x="1533" y="437"/>
                    <a:pt x="1459" y="432"/>
                    <a:pt x="1361" y="426"/>
                  </a:cubicBezTo>
                  <a:cubicBezTo>
                    <a:pt x="1337" y="424"/>
                    <a:pt x="1127" y="423"/>
                    <a:pt x="822" y="422"/>
                  </a:cubicBezTo>
                  <a:cubicBezTo>
                    <a:pt x="669" y="422"/>
                    <a:pt x="492" y="421"/>
                    <a:pt x="303" y="421"/>
                  </a:cubicBezTo>
                  <a:cubicBezTo>
                    <a:pt x="256" y="421"/>
                    <a:pt x="208" y="421"/>
                    <a:pt x="159" y="421"/>
                  </a:cubicBezTo>
                  <a:cubicBezTo>
                    <a:pt x="85" y="420"/>
                    <a:pt x="85" y="420"/>
                    <a:pt x="85" y="420"/>
                  </a:cubicBezTo>
                  <a:cubicBezTo>
                    <a:pt x="48" y="420"/>
                    <a:pt x="48" y="420"/>
                    <a:pt x="48" y="420"/>
                  </a:cubicBezTo>
                  <a:cubicBezTo>
                    <a:pt x="33" y="420"/>
                    <a:pt x="33" y="420"/>
                    <a:pt x="33" y="420"/>
                  </a:cubicBezTo>
                  <a:cubicBezTo>
                    <a:pt x="33" y="321"/>
                    <a:pt x="33" y="220"/>
                    <a:pt x="33" y="119"/>
                  </a:cubicBezTo>
                  <a:cubicBezTo>
                    <a:pt x="33" y="43"/>
                    <a:pt x="33" y="43"/>
                    <a:pt x="33" y="43"/>
                  </a:cubicBezTo>
                  <a:cubicBezTo>
                    <a:pt x="33" y="28"/>
                    <a:pt x="33" y="28"/>
                    <a:pt x="33" y="28"/>
                  </a:cubicBezTo>
                  <a:cubicBezTo>
                    <a:pt x="71" y="28"/>
                    <a:pt x="71" y="28"/>
                    <a:pt x="71" y="28"/>
                  </a:cubicBezTo>
                  <a:cubicBezTo>
                    <a:pt x="122" y="28"/>
                    <a:pt x="172" y="28"/>
                    <a:pt x="223" y="28"/>
                  </a:cubicBezTo>
                  <a:cubicBezTo>
                    <a:pt x="324" y="29"/>
                    <a:pt x="424" y="29"/>
                    <a:pt x="522" y="29"/>
                  </a:cubicBezTo>
                  <a:cubicBezTo>
                    <a:pt x="717" y="29"/>
                    <a:pt x="903" y="29"/>
                    <a:pt x="1068" y="29"/>
                  </a:cubicBezTo>
                  <a:cubicBezTo>
                    <a:pt x="1151" y="29"/>
                    <a:pt x="1228" y="29"/>
                    <a:pt x="1298" y="29"/>
                  </a:cubicBezTo>
                  <a:cubicBezTo>
                    <a:pt x="1334" y="29"/>
                    <a:pt x="1367" y="29"/>
                    <a:pt x="1399" y="29"/>
                  </a:cubicBezTo>
                  <a:cubicBezTo>
                    <a:pt x="1415" y="29"/>
                    <a:pt x="1431" y="29"/>
                    <a:pt x="1446" y="29"/>
                  </a:cubicBezTo>
                  <a:cubicBezTo>
                    <a:pt x="1464" y="29"/>
                    <a:pt x="1464" y="29"/>
                    <a:pt x="1464" y="29"/>
                  </a:cubicBezTo>
                  <a:cubicBezTo>
                    <a:pt x="1464" y="140"/>
                    <a:pt x="1465" y="220"/>
                    <a:pt x="1465" y="257"/>
                  </a:cubicBezTo>
                  <a:cubicBezTo>
                    <a:pt x="1467" y="551"/>
                    <a:pt x="1481" y="379"/>
                    <a:pt x="1488" y="257"/>
                  </a:cubicBezTo>
                  <a:cubicBezTo>
                    <a:pt x="1489" y="242"/>
                    <a:pt x="1489" y="176"/>
                    <a:pt x="1490" y="73"/>
                  </a:cubicBezTo>
                  <a:cubicBezTo>
                    <a:pt x="1490" y="60"/>
                    <a:pt x="1490" y="47"/>
                    <a:pt x="1490" y="33"/>
                  </a:cubicBezTo>
                  <a:cubicBezTo>
                    <a:pt x="1490" y="22"/>
                    <a:pt x="1490" y="22"/>
                    <a:pt x="1490" y="22"/>
                  </a:cubicBezTo>
                  <a:cubicBezTo>
                    <a:pt x="1490" y="17"/>
                    <a:pt x="1490" y="17"/>
                    <a:pt x="1490" y="17"/>
                  </a:cubicBezTo>
                  <a:cubicBezTo>
                    <a:pt x="1490" y="16"/>
                    <a:pt x="1490" y="16"/>
                    <a:pt x="1490" y="16"/>
                  </a:cubicBezTo>
                  <a:cubicBezTo>
                    <a:pt x="1501" y="28"/>
                    <a:pt x="1474" y="0"/>
                    <a:pt x="1477" y="3"/>
                  </a:cubicBezTo>
                  <a:close/>
                </a:path>
              </a:pathLst>
            </a:custGeom>
            <a:solidFill>
              <a:schemeClr val="bg1">
                <a:lumMod val="85000"/>
              </a:schemeClr>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de-DE" sz="1100">
                <a:solidFill>
                  <a:srgbClr val="454545"/>
                </a:solidFill>
                <a:latin typeface="GE Inspira" charset="0"/>
                <a:ea typeface="GE Inspira" charset="0"/>
                <a:cs typeface="GE Inspira" charset="0"/>
              </a:endParaRPr>
            </a:p>
          </p:txBody>
        </p:sp>
      </p:grpSp>
      <p:sp>
        <p:nvSpPr>
          <p:cNvPr id="125" name="TextBox 124"/>
          <p:cNvSpPr txBox="1"/>
          <p:nvPr/>
        </p:nvSpPr>
        <p:spPr>
          <a:xfrm>
            <a:off x="2107172" y="1927468"/>
            <a:ext cx="7723005" cy="184666"/>
          </a:xfrm>
          <a:prstGeom prst="rect">
            <a:avLst/>
          </a:prstGeom>
          <a:noFill/>
        </p:spPr>
        <p:txBody>
          <a:bodyPr wrap="square" lIns="0" tIns="0" rIns="0" bIns="0" rtlCol="0" anchor="ctr">
            <a:spAutoFit/>
          </a:bodyPr>
          <a:lstStyle/>
          <a:p>
            <a:pPr>
              <a:spcAft>
                <a:spcPts val="600"/>
              </a:spcAft>
            </a:pPr>
            <a:r>
              <a:rPr lang="en-US" sz="1200" dirty="0">
                <a:solidFill>
                  <a:schemeClr val="tx1">
                    <a:lumMod val="50000"/>
                  </a:schemeClr>
                </a:solidFill>
              </a:rPr>
              <a:t>Allow users to view the flow of pedestrians and vehicles in real-time by using Google Maps API</a:t>
            </a:r>
            <a:endParaRPr lang="en-GB" sz="1200" dirty="0">
              <a:solidFill>
                <a:schemeClr val="tx1">
                  <a:lumMod val="50000"/>
                </a:schemeClr>
              </a:solidFill>
              <a:latin typeface="GE Inspira" charset="0"/>
              <a:ea typeface="GE Inspira" charset="0"/>
              <a:cs typeface="GE Inspira" charset="0"/>
            </a:endParaRPr>
          </a:p>
        </p:txBody>
      </p:sp>
      <p:grpSp>
        <p:nvGrpSpPr>
          <p:cNvPr id="87" name="Group 86"/>
          <p:cNvGrpSpPr/>
          <p:nvPr/>
        </p:nvGrpSpPr>
        <p:grpSpPr>
          <a:xfrm>
            <a:off x="439836" y="2389221"/>
            <a:ext cx="1303544" cy="632481"/>
            <a:chOff x="441809" y="2626826"/>
            <a:chExt cx="1303544" cy="632481"/>
          </a:xfrm>
        </p:grpSpPr>
        <p:sp>
          <p:nvSpPr>
            <p:cNvPr id="91" name="Freeform 9"/>
            <p:cNvSpPr>
              <a:spLocks/>
            </p:cNvSpPr>
            <p:nvPr/>
          </p:nvSpPr>
          <p:spPr bwMode="auto">
            <a:xfrm>
              <a:off x="478269" y="2664882"/>
              <a:ext cx="1258441" cy="469017"/>
            </a:xfrm>
            <a:custGeom>
              <a:avLst/>
              <a:gdLst/>
              <a:ahLst/>
              <a:cxnLst>
                <a:cxn ang="0">
                  <a:pos x="1429" y="301"/>
                </a:cxn>
                <a:cxn ang="0">
                  <a:pos x="1425" y="276"/>
                </a:cxn>
                <a:cxn ang="0">
                  <a:pos x="1375" y="255"/>
                </a:cxn>
                <a:cxn ang="0">
                  <a:pos x="1426" y="175"/>
                </a:cxn>
                <a:cxn ang="0">
                  <a:pos x="1426" y="124"/>
                </a:cxn>
                <a:cxn ang="0">
                  <a:pos x="1425" y="60"/>
                </a:cxn>
                <a:cxn ang="0">
                  <a:pos x="1380" y="39"/>
                </a:cxn>
                <a:cxn ang="0">
                  <a:pos x="1250" y="66"/>
                </a:cxn>
                <a:cxn ang="0">
                  <a:pos x="1258" y="9"/>
                </a:cxn>
                <a:cxn ang="0">
                  <a:pos x="1152" y="5"/>
                </a:cxn>
                <a:cxn ang="0">
                  <a:pos x="1046" y="34"/>
                </a:cxn>
                <a:cxn ang="0">
                  <a:pos x="1029" y="7"/>
                </a:cxn>
                <a:cxn ang="0">
                  <a:pos x="924" y="15"/>
                </a:cxn>
                <a:cxn ang="0">
                  <a:pos x="389" y="311"/>
                </a:cxn>
                <a:cxn ang="0">
                  <a:pos x="768" y="69"/>
                </a:cxn>
                <a:cxn ang="0">
                  <a:pos x="736" y="37"/>
                </a:cxn>
                <a:cxn ang="0">
                  <a:pos x="519" y="145"/>
                </a:cxn>
                <a:cxn ang="0">
                  <a:pos x="690" y="17"/>
                </a:cxn>
                <a:cxn ang="0">
                  <a:pos x="582" y="14"/>
                </a:cxn>
                <a:cxn ang="0">
                  <a:pos x="441" y="58"/>
                </a:cxn>
                <a:cxn ang="0">
                  <a:pos x="287" y="90"/>
                </a:cxn>
                <a:cxn ang="0">
                  <a:pos x="252" y="56"/>
                </a:cxn>
                <a:cxn ang="0">
                  <a:pos x="175" y="81"/>
                </a:cxn>
                <a:cxn ang="0">
                  <a:pos x="217" y="9"/>
                </a:cxn>
                <a:cxn ang="0">
                  <a:pos x="90" y="69"/>
                </a:cxn>
                <a:cxn ang="0">
                  <a:pos x="107" y="6"/>
                </a:cxn>
                <a:cxn ang="0">
                  <a:pos x="12" y="55"/>
                </a:cxn>
                <a:cxn ang="0">
                  <a:pos x="48" y="73"/>
                </a:cxn>
                <a:cxn ang="0">
                  <a:pos x="87" y="114"/>
                </a:cxn>
                <a:cxn ang="0">
                  <a:pos x="26" y="212"/>
                </a:cxn>
                <a:cxn ang="0">
                  <a:pos x="10" y="269"/>
                </a:cxn>
                <a:cxn ang="0">
                  <a:pos x="331" y="100"/>
                </a:cxn>
                <a:cxn ang="0">
                  <a:pos x="36" y="335"/>
                </a:cxn>
                <a:cxn ang="0">
                  <a:pos x="9" y="376"/>
                </a:cxn>
                <a:cxn ang="0">
                  <a:pos x="57" y="384"/>
                </a:cxn>
                <a:cxn ang="0">
                  <a:pos x="505" y="116"/>
                </a:cxn>
                <a:cxn ang="0">
                  <a:pos x="125" y="361"/>
                </a:cxn>
                <a:cxn ang="0">
                  <a:pos x="294" y="333"/>
                </a:cxn>
                <a:cxn ang="0">
                  <a:pos x="202" y="416"/>
                </a:cxn>
                <a:cxn ang="0">
                  <a:pos x="344" y="374"/>
                </a:cxn>
                <a:cxn ang="0">
                  <a:pos x="458" y="362"/>
                </a:cxn>
                <a:cxn ang="0">
                  <a:pos x="471" y="373"/>
                </a:cxn>
                <a:cxn ang="0">
                  <a:pos x="594" y="359"/>
                </a:cxn>
                <a:cxn ang="0">
                  <a:pos x="998" y="120"/>
                </a:cxn>
                <a:cxn ang="0">
                  <a:pos x="583" y="380"/>
                </a:cxn>
                <a:cxn ang="0">
                  <a:pos x="754" y="319"/>
                </a:cxn>
                <a:cxn ang="0">
                  <a:pos x="954" y="226"/>
                </a:cxn>
                <a:cxn ang="0">
                  <a:pos x="683" y="420"/>
                </a:cxn>
                <a:cxn ang="0">
                  <a:pos x="876" y="332"/>
                </a:cxn>
                <a:cxn ang="0">
                  <a:pos x="782" y="416"/>
                </a:cxn>
                <a:cxn ang="0">
                  <a:pos x="1256" y="150"/>
                </a:cxn>
                <a:cxn ang="0">
                  <a:pos x="910" y="410"/>
                </a:cxn>
                <a:cxn ang="0">
                  <a:pos x="1228" y="255"/>
                </a:cxn>
                <a:cxn ang="0">
                  <a:pos x="1038" y="386"/>
                </a:cxn>
                <a:cxn ang="0">
                  <a:pos x="1162" y="352"/>
                </a:cxn>
                <a:cxn ang="0">
                  <a:pos x="1189" y="350"/>
                </a:cxn>
                <a:cxn ang="0">
                  <a:pos x="1165" y="417"/>
                </a:cxn>
                <a:cxn ang="0">
                  <a:pos x="1246" y="417"/>
                </a:cxn>
                <a:cxn ang="0">
                  <a:pos x="1395" y="347"/>
                </a:cxn>
                <a:cxn ang="0">
                  <a:pos x="1379" y="424"/>
                </a:cxn>
                <a:cxn ang="0">
                  <a:pos x="1419" y="405"/>
                </a:cxn>
              </a:cxnLst>
              <a:rect l="0" t="0" r="r" b="b"/>
              <a:pathLst>
                <a:path w="1446" h="432">
                  <a:moveTo>
                    <a:pt x="1416" y="375"/>
                  </a:moveTo>
                  <a:cubicBezTo>
                    <a:pt x="1445" y="320"/>
                    <a:pt x="1444" y="317"/>
                    <a:pt x="1440" y="310"/>
                  </a:cubicBezTo>
                  <a:cubicBezTo>
                    <a:pt x="1438" y="305"/>
                    <a:pt x="1434" y="302"/>
                    <a:pt x="1429" y="301"/>
                  </a:cubicBezTo>
                  <a:cubicBezTo>
                    <a:pt x="1422" y="299"/>
                    <a:pt x="1413" y="301"/>
                    <a:pt x="1382" y="317"/>
                  </a:cubicBezTo>
                  <a:cubicBezTo>
                    <a:pt x="1392" y="308"/>
                    <a:pt x="1400" y="300"/>
                    <a:pt x="1407" y="294"/>
                  </a:cubicBezTo>
                  <a:cubicBezTo>
                    <a:pt x="1415" y="286"/>
                    <a:pt x="1421" y="280"/>
                    <a:pt x="1425" y="276"/>
                  </a:cubicBezTo>
                  <a:cubicBezTo>
                    <a:pt x="1433" y="268"/>
                    <a:pt x="1441" y="261"/>
                    <a:pt x="1435" y="250"/>
                  </a:cubicBezTo>
                  <a:cubicBezTo>
                    <a:pt x="1432" y="245"/>
                    <a:pt x="1428" y="242"/>
                    <a:pt x="1423" y="241"/>
                  </a:cubicBezTo>
                  <a:cubicBezTo>
                    <a:pt x="1417" y="239"/>
                    <a:pt x="1410" y="237"/>
                    <a:pt x="1375" y="255"/>
                  </a:cubicBezTo>
                  <a:cubicBezTo>
                    <a:pt x="1383" y="249"/>
                    <a:pt x="1390" y="243"/>
                    <a:pt x="1397" y="238"/>
                  </a:cubicBezTo>
                  <a:cubicBezTo>
                    <a:pt x="1432" y="211"/>
                    <a:pt x="1446" y="199"/>
                    <a:pt x="1438" y="184"/>
                  </a:cubicBezTo>
                  <a:cubicBezTo>
                    <a:pt x="1435" y="179"/>
                    <a:pt x="1431" y="176"/>
                    <a:pt x="1426" y="175"/>
                  </a:cubicBezTo>
                  <a:cubicBezTo>
                    <a:pt x="1417" y="173"/>
                    <a:pt x="1401" y="177"/>
                    <a:pt x="1366" y="195"/>
                  </a:cubicBezTo>
                  <a:cubicBezTo>
                    <a:pt x="1376" y="187"/>
                    <a:pt x="1385" y="181"/>
                    <a:pt x="1393" y="175"/>
                  </a:cubicBezTo>
                  <a:cubicBezTo>
                    <a:pt x="1422" y="151"/>
                    <a:pt x="1434" y="138"/>
                    <a:pt x="1426" y="124"/>
                  </a:cubicBezTo>
                  <a:cubicBezTo>
                    <a:pt x="1424" y="119"/>
                    <a:pt x="1420" y="116"/>
                    <a:pt x="1415" y="115"/>
                  </a:cubicBezTo>
                  <a:cubicBezTo>
                    <a:pt x="1409" y="114"/>
                    <a:pt x="1401" y="115"/>
                    <a:pt x="1386" y="122"/>
                  </a:cubicBezTo>
                  <a:cubicBezTo>
                    <a:pt x="1423" y="91"/>
                    <a:pt x="1433" y="74"/>
                    <a:pt x="1425" y="60"/>
                  </a:cubicBezTo>
                  <a:cubicBezTo>
                    <a:pt x="1422" y="54"/>
                    <a:pt x="1416" y="50"/>
                    <a:pt x="1410" y="49"/>
                  </a:cubicBezTo>
                  <a:cubicBezTo>
                    <a:pt x="1395" y="45"/>
                    <a:pt x="1366" y="55"/>
                    <a:pt x="1319" y="78"/>
                  </a:cubicBezTo>
                  <a:cubicBezTo>
                    <a:pt x="1340" y="65"/>
                    <a:pt x="1361" y="51"/>
                    <a:pt x="1380" y="39"/>
                  </a:cubicBezTo>
                  <a:cubicBezTo>
                    <a:pt x="1387" y="34"/>
                    <a:pt x="1390" y="25"/>
                    <a:pt x="1386" y="17"/>
                  </a:cubicBezTo>
                  <a:cubicBezTo>
                    <a:pt x="1383" y="13"/>
                    <a:pt x="1380" y="10"/>
                    <a:pt x="1375" y="9"/>
                  </a:cubicBezTo>
                  <a:cubicBezTo>
                    <a:pt x="1367" y="7"/>
                    <a:pt x="1360" y="5"/>
                    <a:pt x="1250" y="66"/>
                  </a:cubicBezTo>
                  <a:cubicBezTo>
                    <a:pt x="1250" y="66"/>
                    <a:pt x="1249" y="67"/>
                    <a:pt x="1248" y="67"/>
                  </a:cubicBezTo>
                  <a:cubicBezTo>
                    <a:pt x="1276" y="43"/>
                    <a:pt x="1279" y="31"/>
                    <a:pt x="1273" y="20"/>
                  </a:cubicBezTo>
                  <a:cubicBezTo>
                    <a:pt x="1270" y="14"/>
                    <a:pt x="1265" y="11"/>
                    <a:pt x="1258" y="9"/>
                  </a:cubicBezTo>
                  <a:cubicBezTo>
                    <a:pt x="1246" y="6"/>
                    <a:pt x="1224" y="9"/>
                    <a:pt x="1156" y="44"/>
                  </a:cubicBezTo>
                  <a:cubicBezTo>
                    <a:pt x="1166" y="33"/>
                    <a:pt x="1169" y="23"/>
                    <a:pt x="1163" y="14"/>
                  </a:cubicBezTo>
                  <a:cubicBezTo>
                    <a:pt x="1161" y="10"/>
                    <a:pt x="1157" y="7"/>
                    <a:pt x="1152" y="5"/>
                  </a:cubicBezTo>
                  <a:cubicBezTo>
                    <a:pt x="1133" y="0"/>
                    <a:pt x="1079" y="29"/>
                    <a:pt x="816" y="189"/>
                  </a:cubicBezTo>
                  <a:cubicBezTo>
                    <a:pt x="770" y="217"/>
                    <a:pt x="719" y="248"/>
                    <a:pt x="670" y="277"/>
                  </a:cubicBezTo>
                  <a:cubicBezTo>
                    <a:pt x="786" y="201"/>
                    <a:pt x="932" y="107"/>
                    <a:pt x="1046" y="34"/>
                  </a:cubicBezTo>
                  <a:cubicBezTo>
                    <a:pt x="1053" y="30"/>
                    <a:pt x="1055" y="20"/>
                    <a:pt x="1051" y="13"/>
                  </a:cubicBezTo>
                  <a:cubicBezTo>
                    <a:pt x="1047" y="5"/>
                    <a:pt x="1037" y="3"/>
                    <a:pt x="1029" y="7"/>
                  </a:cubicBezTo>
                  <a:cubicBezTo>
                    <a:pt x="1029" y="7"/>
                    <a:pt x="1029" y="7"/>
                    <a:pt x="1029" y="7"/>
                  </a:cubicBezTo>
                  <a:cubicBezTo>
                    <a:pt x="854" y="105"/>
                    <a:pt x="620" y="237"/>
                    <a:pt x="473" y="318"/>
                  </a:cubicBezTo>
                  <a:cubicBezTo>
                    <a:pt x="584" y="242"/>
                    <a:pt x="756" y="134"/>
                    <a:pt x="918" y="37"/>
                  </a:cubicBezTo>
                  <a:cubicBezTo>
                    <a:pt x="925" y="32"/>
                    <a:pt x="928" y="23"/>
                    <a:pt x="924" y="15"/>
                  </a:cubicBezTo>
                  <a:cubicBezTo>
                    <a:pt x="921" y="11"/>
                    <a:pt x="917" y="8"/>
                    <a:pt x="912" y="7"/>
                  </a:cubicBezTo>
                  <a:cubicBezTo>
                    <a:pt x="894" y="2"/>
                    <a:pt x="851" y="26"/>
                    <a:pt x="624" y="167"/>
                  </a:cubicBezTo>
                  <a:cubicBezTo>
                    <a:pt x="544" y="217"/>
                    <a:pt x="461" y="269"/>
                    <a:pt x="389" y="311"/>
                  </a:cubicBezTo>
                  <a:cubicBezTo>
                    <a:pt x="410" y="298"/>
                    <a:pt x="431" y="285"/>
                    <a:pt x="452" y="272"/>
                  </a:cubicBezTo>
                  <a:cubicBezTo>
                    <a:pt x="535" y="221"/>
                    <a:pt x="620" y="168"/>
                    <a:pt x="687" y="125"/>
                  </a:cubicBezTo>
                  <a:cubicBezTo>
                    <a:pt x="723" y="101"/>
                    <a:pt x="749" y="83"/>
                    <a:pt x="768" y="69"/>
                  </a:cubicBezTo>
                  <a:cubicBezTo>
                    <a:pt x="792" y="51"/>
                    <a:pt x="808" y="36"/>
                    <a:pt x="799" y="21"/>
                  </a:cubicBezTo>
                  <a:cubicBezTo>
                    <a:pt x="797" y="17"/>
                    <a:pt x="794" y="14"/>
                    <a:pt x="790" y="13"/>
                  </a:cubicBezTo>
                  <a:cubicBezTo>
                    <a:pt x="782" y="11"/>
                    <a:pt x="782" y="11"/>
                    <a:pt x="736" y="37"/>
                  </a:cubicBezTo>
                  <a:cubicBezTo>
                    <a:pt x="711" y="52"/>
                    <a:pt x="675" y="73"/>
                    <a:pt x="634" y="98"/>
                  </a:cubicBezTo>
                  <a:cubicBezTo>
                    <a:pt x="520" y="165"/>
                    <a:pt x="318" y="285"/>
                    <a:pt x="197" y="350"/>
                  </a:cubicBezTo>
                  <a:cubicBezTo>
                    <a:pt x="288" y="289"/>
                    <a:pt x="429" y="201"/>
                    <a:pt x="519" y="145"/>
                  </a:cubicBezTo>
                  <a:cubicBezTo>
                    <a:pt x="567" y="115"/>
                    <a:pt x="608" y="90"/>
                    <a:pt x="638" y="71"/>
                  </a:cubicBezTo>
                  <a:cubicBezTo>
                    <a:pt x="654" y="60"/>
                    <a:pt x="666" y="53"/>
                    <a:pt x="673" y="48"/>
                  </a:cubicBezTo>
                  <a:cubicBezTo>
                    <a:pt x="686" y="39"/>
                    <a:pt x="698" y="31"/>
                    <a:pt x="690" y="17"/>
                  </a:cubicBezTo>
                  <a:cubicBezTo>
                    <a:pt x="688" y="12"/>
                    <a:pt x="683" y="9"/>
                    <a:pt x="677" y="7"/>
                  </a:cubicBezTo>
                  <a:cubicBezTo>
                    <a:pt x="669" y="5"/>
                    <a:pt x="656" y="2"/>
                    <a:pt x="570" y="45"/>
                  </a:cubicBezTo>
                  <a:cubicBezTo>
                    <a:pt x="581" y="35"/>
                    <a:pt x="589" y="25"/>
                    <a:pt x="582" y="14"/>
                  </a:cubicBezTo>
                  <a:cubicBezTo>
                    <a:pt x="580" y="10"/>
                    <a:pt x="576" y="7"/>
                    <a:pt x="572" y="6"/>
                  </a:cubicBezTo>
                  <a:cubicBezTo>
                    <a:pt x="564" y="4"/>
                    <a:pt x="554" y="1"/>
                    <a:pt x="415" y="78"/>
                  </a:cubicBezTo>
                  <a:cubicBezTo>
                    <a:pt x="426" y="70"/>
                    <a:pt x="434" y="63"/>
                    <a:pt x="441" y="58"/>
                  </a:cubicBezTo>
                  <a:cubicBezTo>
                    <a:pt x="453" y="47"/>
                    <a:pt x="468" y="35"/>
                    <a:pt x="460" y="20"/>
                  </a:cubicBezTo>
                  <a:cubicBezTo>
                    <a:pt x="457" y="15"/>
                    <a:pt x="452" y="12"/>
                    <a:pt x="446" y="10"/>
                  </a:cubicBezTo>
                  <a:cubicBezTo>
                    <a:pt x="427" y="5"/>
                    <a:pt x="388" y="25"/>
                    <a:pt x="287" y="90"/>
                  </a:cubicBezTo>
                  <a:cubicBezTo>
                    <a:pt x="347" y="45"/>
                    <a:pt x="358" y="32"/>
                    <a:pt x="349" y="17"/>
                  </a:cubicBezTo>
                  <a:cubicBezTo>
                    <a:pt x="347" y="13"/>
                    <a:pt x="343" y="10"/>
                    <a:pt x="339" y="9"/>
                  </a:cubicBezTo>
                  <a:cubicBezTo>
                    <a:pt x="330" y="7"/>
                    <a:pt x="330" y="7"/>
                    <a:pt x="252" y="56"/>
                  </a:cubicBezTo>
                  <a:cubicBezTo>
                    <a:pt x="210" y="83"/>
                    <a:pt x="137" y="128"/>
                    <a:pt x="87" y="157"/>
                  </a:cubicBezTo>
                  <a:cubicBezTo>
                    <a:pt x="86" y="157"/>
                    <a:pt x="86" y="157"/>
                    <a:pt x="86" y="157"/>
                  </a:cubicBezTo>
                  <a:cubicBezTo>
                    <a:pt x="115" y="131"/>
                    <a:pt x="152" y="100"/>
                    <a:pt x="175" y="81"/>
                  </a:cubicBezTo>
                  <a:cubicBezTo>
                    <a:pt x="189" y="69"/>
                    <a:pt x="202" y="58"/>
                    <a:pt x="211" y="50"/>
                  </a:cubicBezTo>
                  <a:cubicBezTo>
                    <a:pt x="227" y="36"/>
                    <a:pt x="234" y="29"/>
                    <a:pt x="228" y="18"/>
                  </a:cubicBezTo>
                  <a:cubicBezTo>
                    <a:pt x="226" y="14"/>
                    <a:pt x="222" y="11"/>
                    <a:pt x="217" y="9"/>
                  </a:cubicBezTo>
                  <a:cubicBezTo>
                    <a:pt x="207" y="7"/>
                    <a:pt x="200" y="9"/>
                    <a:pt x="88" y="76"/>
                  </a:cubicBezTo>
                  <a:cubicBezTo>
                    <a:pt x="86" y="77"/>
                    <a:pt x="85" y="78"/>
                    <a:pt x="83" y="79"/>
                  </a:cubicBezTo>
                  <a:cubicBezTo>
                    <a:pt x="86" y="75"/>
                    <a:pt x="88" y="72"/>
                    <a:pt x="90" y="69"/>
                  </a:cubicBezTo>
                  <a:cubicBezTo>
                    <a:pt x="98" y="59"/>
                    <a:pt x="104" y="50"/>
                    <a:pt x="109" y="43"/>
                  </a:cubicBezTo>
                  <a:cubicBezTo>
                    <a:pt x="118" y="31"/>
                    <a:pt x="123" y="24"/>
                    <a:pt x="118" y="15"/>
                  </a:cubicBezTo>
                  <a:cubicBezTo>
                    <a:pt x="115" y="10"/>
                    <a:pt x="111" y="7"/>
                    <a:pt x="107" y="6"/>
                  </a:cubicBezTo>
                  <a:cubicBezTo>
                    <a:pt x="96" y="4"/>
                    <a:pt x="86" y="9"/>
                    <a:pt x="48" y="35"/>
                  </a:cubicBezTo>
                  <a:cubicBezTo>
                    <a:pt x="38" y="41"/>
                    <a:pt x="25" y="50"/>
                    <a:pt x="19" y="53"/>
                  </a:cubicBezTo>
                  <a:cubicBezTo>
                    <a:pt x="17" y="53"/>
                    <a:pt x="14" y="54"/>
                    <a:pt x="12" y="55"/>
                  </a:cubicBezTo>
                  <a:cubicBezTo>
                    <a:pt x="4" y="59"/>
                    <a:pt x="2" y="69"/>
                    <a:pt x="6" y="77"/>
                  </a:cubicBezTo>
                  <a:cubicBezTo>
                    <a:pt x="8" y="81"/>
                    <a:pt x="12" y="84"/>
                    <a:pt x="17" y="85"/>
                  </a:cubicBezTo>
                  <a:cubicBezTo>
                    <a:pt x="24" y="86"/>
                    <a:pt x="30" y="84"/>
                    <a:pt x="48" y="73"/>
                  </a:cubicBezTo>
                  <a:cubicBezTo>
                    <a:pt x="15" y="118"/>
                    <a:pt x="13" y="123"/>
                    <a:pt x="19" y="133"/>
                  </a:cubicBezTo>
                  <a:cubicBezTo>
                    <a:pt x="21" y="137"/>
                    <a:pt x="24" y="140"/>
                    <a:pt x="29" y="141"/>
                  </a:cubicBezTo>
                  <a:cubicBezTo>
                    <a:pt x="36" y="143"/>
                    <a:pt x="37" y="143"/>
                    <a:pt x="87" y="114"/>
                  </a:cubicBezTo>
                  <a:cubicBezTo>
                    <a:pt x="78" y="121"/>
                    <a:pt x="70" y="128"/>
                    <a:pt x="63" y="135"/>
                  </a:cubicBezTo>
                  <a:cubicBezTo>
                    <a:pt x="13" y="179"/>
                    <a:pt x="6" y="189"/>
                    <a:pt x="13" y="203"/>
                  </a:cubicBezTo>
                  <a:cubicBezTo>
                    <a:pt x="16" y="208"/>
                    <a:pt x="20" y="211"/>
                    <a:pt x="26" y="212"/>
                  </a:cubicBezTo>
                  <a:cubicBezTo>
                    <a:pt x="36" y="215"/>
                    <a:pt x="53" y="210"/>
                    <a:pt x="85" y="194"/>
                  </a:cubicBezTo>
                  <a:cubicBezTo>
                    <a:pt x="72" y="203"/>
                    <a:pt x="59" y="212"/>
                    <a:pt x="49" y="219"/>
                  </a:cubicBezTo>
                  <a:cubicBezTo>
                    <a:pt x="14" y="245"/>
                    <a:pt x="1" y="254"/>
                    <a:pt x="10" y="269"/>
                  </a:cubicBezTo>
                  <a:cubicBezTo>
                    <a:pt x="12" y="274"/>
                    <a:pt x="17" y="277"/>
                    <a:pt x="22" y="279"/>
                  </a:cubicBezTo>
                  <a:cubicBezTo>
                    <a:pt x="43" y="284"/>
                    <a:pt x="85" y="259"/>
                    <a:pt x="232" y="163"/>
                  </a:cubicBezTo>
                  <a:cubicBezTo>
                    <a:pt x="262" y="144"/>
                    <a:pt x="298" y="121"/>
                    <a:pt x="331" y="100"/>
                  </a:cubicBezTo>
                  <a:cubicBezTo>
                    <a:pt x="250" y="157"/>
                    <a:pt x="131" y="236"/>
                    <a:pt x="19" y="308"/>
                  </a:cubicBezTo>
                  <a:cubicBezTo>
                    <a:pt x="12" y="313"/>
                    <a:pt x="10" y="323"/>
                    <a:pt x="14" y="330"/>
                  </a:cubicBezTo>
                  <a:cubicBezTo>
                    <a:pt x="19" y="337"/>
                    <a:pt x="29" y="340"/>
                    <a:pt x="36" y="335"/>
                  </a:cubicBezTo>
                  <a:cubicBezTo>
                    <a:pt x="149" y="268"/>
                    <a:pt x="307" y="175"/>
                    <a:pt x="421" y="111"/>
                  </a:cubicBezTo>
                  <a:cubicBezTo>
                    <a:pt x="316" y="182"/>
                    <a:pt x="168" y="277"/>
                    <a:pt x="49" y="351"/>
                  </a:cubicBezTo>
                  <a:cubicBezTo>
                    <a:pt x="25" y="367"/>
                    <a:pt x="10" y="376"/>
                    <a:pt x="9" y="376"/>
                  </a:cubicBezTo>
                  <a:cubicBezTo>
                    <a:pt x="2" y="381"/>
                    <a:pt x="0" y="391"/>
                    <a:pt x="4" y="398"/>
                  </a:cubicBezTo>
                  <a:cubicBezTo>
                    <a:pt x="9" y="406"/>
                    <a:pt x="19" y="408"/>
                    <a:pt x="27" y="403"/>
                  </a:cubicBezTo>
                  <a:cubicBezTo>
                    <a:pt x="27" y="403"/>
                    <a:pt x="38" y="396"/>
                    <a:pt x="57" y="384"/>
                  </a:cubicBezTo>
                  <a:cubicBezTo>
                    <a:pt x="108" y="352"/>
                    <a:pt x="217" y="285"/>
                    <a:pt x="328" y="218"/>
                  </a:cubicBezTo>
                  <a:cubicBezTo>
                    <a:pt x="401" y="175"/>
                    <a:pt x="459" y="142"/>
                    <a:pt x="504" y="117"/>
                  </a:cubicBezTo>
                  <a:cubicBezTo>
                    <a:pt x="504" y="117"/>
                    <a:pt x="504" y="116"/>
                    <a:pt x="505" y="116"/>
                  </a:cubicBezTo>
                  <a:cubicBezTo>
                    <a:pt x="504" y="117"/>
                    <a:pt x="503" y="117"/>
                    <a:pt x="502" y="118"/>
                  </a:cubicBezTo>
                  <a:cubicBezTo>
                    <a:pt x="417" y="171"/>
                    <a:pt x="310" y="237"/>
                    <a:pt x="227" y="291"/>
                  </a:cubicBezTo>
                  <a:cubicBezTo>
                    <a:pt x="182" y="321"/>
                    <a:pt x="148" y="344"/>
                    <a:pt x="125" y="361"/>
                  </a:cubicBezTo>
                  <a:cubicBezTo>
                    <a:pt x="89" y="388"/>
                    <a:pt x="76" y="401"/>
                    <a:pt x="84" y="417"/>
                  </a:cubicBezTo>
                  <a:cubicBezTo>
                    <a:pt x="87" y="421"/>
                    <a:pt x="91" y="424"/>
                    <a:pt x="96" y="425"/>
                  </a:cubicBezTo>
                  <a:cubicBezTo>
                    <a:pt x="106" y="428"/>
                    <a:pt x="118" y="432"/>
                    <a:pt x="294" y="333"/>
                  </a:cubicBezTo>
                  <a:cubicBezTo>
                    <a:pt x="287" y="337"/>
                    <a:pt x="280" y="342"/>
                    <a:pt x="273" y="346"/>
                  </a:cubicBezTo>
                  <a:cubicBezTo>
                    <a:pt x="251" y="361"/>
                    <a:pt x="234" y="372"/>
                    <a:pt x="223" y="380"/>
                  </a:cubicBezTo>
                  <a:cubicBezTo>
                    <a:pt x="208" y="391"/>
                    <a:pt x="193" y="401"/>
                    <a:pt x="202" y="416"/>
                  </a:cubicBezTo>
                  <a:cubicBezTo>
                    <a:pt x="204" y="421"/>
                    <a:pt x="209" y="424"/>
                    <a:pt x="215" y="426"/>
                  </a:cubicBezTo>
                  <a:cubicBezTo>
                    <a:pt x="232" y="430"/>
                    <a:pt x="268" y="416"/>
                    <a:pt x="339" y="377"/>
                  </a:cubicBezTo>
                  <a:cubicBezTo>
                    <a:pt x="340" y="376"/>
                    <a:pt x="342" y="375"/>
                    <a:pt x="344" y="374"/>
                  </a:cubicBezTo>
                  <a:cubicBezTo>
                    <a:pt x="329" y="387"/>
                    <a:pt x="317" y="402"/>
                    <a:pt x="325" y="416"/>
                  </a:cubicBezTo>
                  <a:cubicBezTo>
                    <a:pt x="327" y="420"/>
                    <a:pt x="330" y="422"/>
                    <a:pt x="334" y="424"/>
                  </a:cubicBezTo>
                  <a:cubicBezTo>
                    <a:pt x="343" y="426"/>
                    <a:pt x="343" y="426"/>
                    <a:pt x="458" y="362"/>
                  </a:cubicBezTo>
                  <a:cubicBezTo>
                    <a:pt x="499" y="340"/>
                    <a:pt x="550" y="312"/>
                    <a:pt x="611" y="278"/>
                  </a:cubicBezTo>
                  <a:cubicBezTo>
                    <a:pt x="582" y="297"/>
                    <a:pt x="557" y="313"/>
                    <a:pt x="536" y="328"/>
                  </a:cubicBezTo>
                  <a:cubicBezTo>
                    <a:pt x="508" y="347"/>
                    <a:pt x="485" y="362"/>
                    <a:pt x="471" y="373"/>
                  </a:cubicBezTo>
                  <a:cubicBezTo>
                    <a:pt x="447" y="390"/>
                    <a:pt x="435" y="399"/>
                    <a:pt x="443" y="413"/>
                  </a:cubicBezTo>
                  <a:cubicBezTo>
                    <a:pt x="445" y="418"/>
                    <a:pt x="449" y="421"/>
                    <a:pt x="454" y="422"/>
                  </a:cubicBezTo>
                  <a:cubicBezTo>
                    <a:pt x="466" y="425"/>
                    <a:pt x="483" y="422"/>
                    <a:pt x="594" y="359"/>
                  </a:cubicBezTo>
                  <a:cubicBezTo>
                    <a:pt x="661" y="320"/>
                    <a:pt x="748" y="268"/>
                    <a:pt x="832" y="217"/>
                  </a:cubicBezTo>
                  <a:cubicBezTo>
                    <a:pt x="900" y="176"/>
                    <a:pt x="976" y="130"/>
                    <a:pt x="1037" y="94"/>
                  </a:cubicBezTo>
                  <a:cubicBezTo>
                    <a:pt x="1025" y="102"/>
                    <a:pt x="1012" y="110"/>
                    <a:pt x="998" y="120"/>
                  </a:cubicBezTo>
                  <a:cubicBezTo>
                    <a:pt x="922" y="169"/>
                    <a:pt x="830" y="226"/>
                    <a:pt x="749" y="276"/>
                  </a:cubicBezTo>
                  <a:cubicBezTo>
                    <a:pt x="698" y="307"/>
                    <a:pt x="653" y="334"/>
                    <a:pt x="621" y="355"/>
                  </a:cubicBezTo>
                  <a:cubicBezTo>
                    <a:pt x="604" y="366"/>
                    <a:pt x="592" y="374"/>
                    <a:pt x="583" y="380"/>
                  </a:cubicBezTo>
                  <a:cubicBezTo>
                    <a:pt x="571" y="388"/>
                    <a:pt x="558" y="398"/>
                    <a:pt x="566" y="412"/>
                  </a:cubicBezTo>
                  <a:cubicBezTo>
                    <a:pt x="568" y="415"/>
                    <a:pt x="572" y="418"/>
                    <a:pt x="576" y="419"/>
                  </a:cubicBezTo>
                  <a:cubicBezTo>
                    <a:pt x="586" y="422"/>
                    <a:pt x="587" y="422"/>
                    <a:pt x="754" y="319"/>
                  </a:cubicBezTo>
                  <a:cubicBezTo>
                    <a:pt x="846" y="262"/>
                    <a:pt x="961" y="190"/>
                    <a:pt x="1059" y="134"/>
                  </a:cubicBezTo>
                  <a:cubicBezTo>
                    <a:pt x="1145" y="84"/>
                    <a:pt x="1193" y="60"/>
                    <a:pt x="1219" y="49"/>
                  </a:cubicBezTo>
                  <a:cubicBezTo>
                    <a:pt x="1188" y="75"/>
                    <a:pt x="1116" y="126"/>
                    <a:pt x="954" y="226"/>
                  </a:cubicBezTo>
                  <a:cubicBezTo>
                    <a:pt x="816" y="311"/>
                    <a:pt x="680" y="390"/>
                    <a:pt x="679" y="391"/>
                  </a:cubicBezTo>
                  <a:cubicBezTo>
                    <a:pt x="671" y="395"/>
                    <a:pt x="668" y="405"/>
                    <a:pt x="673" y="413"/>
                  </a:cubicBezTo>
                  <a:cubicBezTo>
                    <a:pt x="675" y="416"/>
                    <a:pt x="679" y="419"/>
                    <a:pt x="683" y="420"/>
                  </a:cubicBezTo>
                  <a:cubicBezTo>
                    <a:pt x="694" y="423"/>
                    <a:pt x="695" y="424"/>
                    <a:pt x="961" y="269"/>
                  </a:cubicBezTo>
                  <a:cubicBezTo>
                    <a:pt x="987" y="254"/>
                    <a:pt x="1014" y="238"/>
                    <a:pt x="1042" y="222"/>
                  </a:cubicBezTo>
                  <a:cubicBezTo>
                    <a:pt x="973" y="267"/>
                    <a:pt x="917" y="304"/>
                    <a:pt x="876" y="332"/>
                  </a:cubicBezTo>
                  <a:cubicBezTo>
                    <a:pt x="848" y="351"/>
                    <a:pt x="826" y="366"/>
                    <a:pt x="811" y="377"/>
                  </a:cubicBezTo>
                  <a:cubicBezTo>
                    <a:pt x="803" y="382"/>
                    <a:pt x="797" y="387"/>
                    <a:pt x="793" y="390"/>
                  </a:cubicBezTo>
                  <a:cubicBezTo>
                    <a:pt x="787" y="394"/>
                    <a:pt x="775" y="403"/>
                    <a:pt x="782" y="416"/>
                  </a:cubicBezTo>
                  <a:cubicBezTo>
                    <a:pt x="785" y="420"/>
                    <a:pt x="789" y="423"/>
                    <a:pt x="793" y="424"/>
                  </a:cubicBezTo>
                  <a:cubicBezTo>
                    <a:pt x="807" y="427"/>
                    <a:pt x="826" y="418"/>
                    <a:pt x="1010" y="302"/>
                  </a:cubicBezTo>
                  <a:cubicBezTo>
                    <a:pt x="1090" y="251"/>
                    <a:pt x="1181" y="194"/>
                    <a:pt x="1256" y="150"/>
                  </a:cubicBezTo>
                  <a:cubicBezTo>
                    <a:pt x="1322" y="111"/>
                    <a:pt x="1359" y="94"/>
                    <a:pt x="1379" y="86"/>
                  </a:cubicBezTo>
                  <a:cubicBezTo>
                    <a:pt x="1320" y="139"/>
                    <a:pt x="1112" y="272"/>
                    <a:pt x="916" y="388"/>
                  </a:cubicBezTo>
                  <a:cubicBezTo>
                    <a:pt x="909" y="393"/>
                    <a:pt x="906" y="402"/>
                    <a:pt x="910" y="410"/>
                  </a:cubicBezTo>
                  <a:cubicBezTo>
                    <a:pt x="913" y="415"/>
                    <a:pt x="918" y="419"/>
                    <a:pt x="924" y="420"/>
                  </a:cubicBezTo>
                  <a:cubicBezTo>
                    <a:pt x="953" y="427"/>
                    <a:pt x="1028" y="383"/>
                    <a:pt x="1226" y="256"/>
                  </a:cubicBezTo>
                  <a:cubicBezTo>
                    <a:pt x="1227" y="256"/>
                    <a:pt x="1227" y="256"/>
                    <a:pt x="1228" y="255"/>
                  </a:cubicBezTo>
                  <a:cubicBezTo>
                    <a:pt x="1177" y="291"/>
                    <a:pt x="1127" y="325"/>
                    <a:pt x="1097" y="346"/>
                  </a:cubicBezTo>
                  <a:cubicBezTo>
                    <a:pt x="1078" y="358"/>
                    <a:pt x="1062" y="369"/>
                    <a:pt x="1051" y="377"/>
                  </a:cubicBezTo>
                  <a:cubicBezTo>
                    <a:pt x="1046" y="381"/>
                    <a:pt x="1041" y="384"/>
                    <a:pt x="1038" y="386"/>
                  </a:cubicBezTo>
                  <a:cubicBezTo>
                    <a:pt x="1034" y="389"/>
                    <a:pt x="1022" y="398"/>
                    <a:pt x="1029" y="410"/>
                  </a:cubicBezTo>
                  <a:cubicBezTo>
                    <a:pt x="1031" y="414"/>
                    <a:pt x="1035" y="417"/>
                    <a:pt x="1039" y="418"/>
                  </a:cubicBezTo>
                  <a:cubicBezTo>
                    <a:pt x="1049" y="421"/>
                    <a:pt x="1049" y="421"/>
                    <a:pt x="1162" y="352"/>
                  </a:cubicBezTo>
                  <a:cubicBezTo>
                    <a:pt x="1200" y="329"/>
                    <a:pt x="1254" y="296"/>
                    <a:pt x="1302" y="268"/>
                  </a:cubicBezTo>
                  <a:cubicBezTo>
                    <a:pt x="1298" y="271"/>
                    <a:pt x="1294" y="273"/>
                    <a:pt x="1290" y="276"/>
                  </a:cubicBezTo>
                  <a:cubicBezTo>
                    <a:pt x="1254" y="302"/>
                    <a:pt x="1217" y="329"/>
                    <a:pt x="1189" y="350"/>
                  </a:cubicBezTo>
                  <a:cubicBezTo>
                    <a:pt x="1145" y="384"/>
                    <a:pt x="1134" y="397"/>
                    <a:pt x="1142" y="412"/>
                  </a:cubicBezTo>
                  <a:cubicBezTo>
                    <a:pt x="1144" y="416"/>
                    <a:pt x="1148" y="418"/>
                    <a:pt x="1152" y="420"/>
                  </a:cubicBezTo>
                  <a:cubicBezTo>
                    <a:pt x="1157" y="421"/>
                    <a:pt x="1161" y="420"/>
                    <a:pt x="1165" y="417"/>
                  </a:cubicBezTo>
                  <a:cubicBezTo>
                    <a:pt x="1229" y="376"/>
                    <a:pt x="1299" y="333"/>
                    <a:pt x="1349" y="304"/>
                  </a:cubicBezTo>
                  <a:cubicBezTo>
                    <a:pt x="1317" y="334"/>
                    <a:pt x="1278" y="371"/>
                    <a:pt x="1249" y="398"/>
                  </a:cubicBezTo>
                  <a:cubicBezTo>
                    <a:pt x="1244" y="403"/>
                    <a:pt x="1242" y="411"/>
                    <a:pt x="1246" y="417"/>
                  </a:cubicBezTo>
                  <a:cubicBezTo>
                    <a:pt x="1248" y="421"/>
                    <a:pt x="1252" y="424"/>
                    <a:pt x="1256" y="425"/>
                  </a:cubicBezTo>
                  <a:cubicBezTo>
                    <a:pt x="1263" y="427"/>
                    <a:pt x="1263" y="427"/>
                    <a:pt x="1298" y="405"/>
                  </a:cubicBezTo>
                  <a:cubicBezTo>
                    <a:pt x="1319" y="392"/>
                    <a:pt x="1364" y="364"/>
                    <a:pt x="1395" y="347"/>
                  </a:cubicBezTo>
                  <a:cubicBezTo>
                    <a:pt x="1387" y="362"/>
                    <a:pt x="1377" y="382"/>
                    <a:pt x="1367" y="400"/>
                  </a:cubicBezTo>
                  <a:cubicBezTo>
                    <a:pt x="1365" y="405"/>
                    <a:pt x="1365" y="411"/>
                    <a:pt x="1367" y="415"/>
                  </a:cubicBezTo>
                  <a:cubicBezTo>
                    <a:pt x="1370" y="420"/>
                    <a:pt x="1374" y="423"/>
                    <a:pt x="1379" y="424"/>
                  </a:cubicBezTo>
                  <a:cubicBezTo>
                    <a:pt x="1385" y="425"/>
                    <a:pt x="1391" y="424"/>
                    <a:pt x="1397" y="420"/>
                  </a:cubicBezTo>
                  <a:cubicBezTo>
                    <a:pt x="1403" y="417"/>
                    <a:pt x="1409" y="413"/>
                    <a:pt x="1416" y="407"/>
                  </a:cubicBezTo>
                  <a:cubicBezTo>
                    <a:pt x="1417" y="406"/>
                    <a:pt x="1418" y="406"/>
                    <a:pt x="1419" y="405"/>
                  </a:cubicBezTo>
                  <a:cubicBezTo>
                    <a:pt x="1427" y="401"/>
                    <a:pt x="1430" y="391"/>
                    <a:pt x="1426" y="383"/>
                  </a:cubicBezTo>
                  <a:cubicBezTo>
                    <a:pt x="1424" y="379"/>
                    <a:pt x="1420" y="377"/>
                    <a:pt x="1416" y="375"/>
                  </a:cubicBezTo>
                  <a:close/>
                </a:path>
              </a:pathLst>
            </a:custGeom>
            <a:solidFill>
              <a:schemeClr val="bg2"/>
            </a:solidFill>
            <a:ln w="9525">
              <a:noFill/>
              <a:round/>
              <a:headEnd/>
              <a:tailEnd/>
            </a:ln>
          </p:spPr>
          <p:txBody>
            <a:bodyPr vert="horz" wrap="square" lIns="91440" tIns="45720" rIns="91440" bIns="45720" numCol="1" anchor="ctr" anchorCtr="0" compatLnSpc="1">
              <a:prstTxWarp prst="textNoShape">
                <a:avLst/>
              </a:prstTxWarp>
            </a:bodyPr>
            <a:lstStyle/>
            <a:p>
              <a:pPr algn="ctr"/>
              <a:r>
                <a:rPr lang="de-DE" sz="1200" dirty="0" smtClean="0">
                  <a:solidFill>
                    <a:schemeClr val="tx1">
                      <a:lumMod val="50000"/>
                    </a:schemeClr>
                  </a:solidFill>
                  <a:latin typeface="GE Inspira" charset="0"/>
                  <a:ea typeface="GE Inspira" charset="0"/>
                  <a:cs typeface="GE Inspira" charset="0"/>
                </a:rPr>
                <a:t>GE Current APIs</a:t>
              </a:r>
              <a:endParaRPr lang="de-DE" sz="1200" dirty="0">
                <a:solidFill>
                  <a:schemeClr val="tx1">
                    <a:lumMod val="50000"/>
                  </a:schemeClr>
                </a:solidFill>
                <a:latin typeface="GE Inspira" charset="0"/>
                <a:ea typeface="GE Inspira" charset="0"/>
                <a:cs typeface="GE Inspira" charset="0"/>
              </a:endParaRPr>
            </a:p>
          </p:txBody>
        </p:sp>
        <p:sp>
          <p:nvSpPr>
            <p:cNvPr id="97" name="Freeform 5"/>
            <p:cNvSpPr>
              <a:spLocks/>
            </p:cNvSpPr>
            <p:nvPr/>
          </p:nvSpPr>
          <p:spPr bwMode="auto">
            <a:xfrm>
              <a:off x="441809" y="2626826"/>
              <a:ext cx="1303544" cy="632481"/>
            </a:xfrm>
            <a:custGeom>
              <a:avLst/>
              <a:gdLst/>
              <a:ahLst/>
              <a:cxnLst>
                <a:cxn ang="0">
                  <a:pos x="1477" y="3"/>
                </a:cxn>
                <a:cxn ang="0">
                  <a:pos x="1475" y="3"/>
                </a:cxn>
                <a:cxn ang="0">
                  <a:pos x="1473" y="3"/>
                </a:cxn>
                <a:cxn ang="0">
                  <a:pos x="1450" y="3"/>
                </a:cxn>
                <a:cxn ang="0">
                  <a:pos x="1354" y="3"/>
                </a:cxn>
                <a:cxn ang="0">
                  <a:pos x="1127" y="3"/>
                </a:cxn>
                <a:cxn ang="0">
                  <a:pos x="571" y="4"/>
                </a:cxn>
                <a:cxn ang="0">
                  <a:pos x="262" y="5"/>
                </a:cxn>
                <a:cxn ang="0">
                  <a:pos x="104" y="5"/>
                </a:cxn>
                <a:cxn ang="0">
                  <a:pos x="25" y="5"/>
                </a:cxn>
                <a:cxn ang="0">
                  <a:pos x="22" y="5"/>
                </a:cxn>
                <a:cxn ang="0">
                  <a:pos x="21" y="5"/>
                </a:cxn>
                <a:cxn ang="0">
                  <a:pos x="10" y="17"/>
                </a:cxn>
                <a:cxn ang="0">
                  <a:pos x="10" y="22"/>
                </a:cxn>
                <a:cxn ang="0">
                  <a:pos x="10" y="32"/>
                </a:cxn>
                <a:cxn ang="0">
                  <a:pos x="10" y="52"/>
                </a:cxn>
                <a:cxn ang="0">
                  <a:pos x="11" y="92"/>
                </a:cxn>
                <a:cxn ang="0">
                  <a:pos x="11" y="407"/>
                </a:cxn>
                <a:cxn ang="0">
                  <a:pos x="12" y="427"/>
                </a:cxn>
                <a:cxn ang="0">
                  <a:pos x="12" y="432"/>
                </a:cxn>
                <a:cxn ang="0">
                  <a:pos x="22" y="441"/>
                </a:cxn>
                <a:cxn ang="0">
                  <a:pos x="23" y="441"/>
                </a:cxn>
                <a:cxn ang="0">
                  <a:pos x="25" y="441"/>
                </a:cxn>
                <a:cxn ang="0">
                  <a:pos x="35" y="441"/>
                </a:cxn>
                <a:cxn ang="0">
                  <a:pos x="74" y="441"/>
                </a:cxn>
                <a:cxn ang="0">
                  <a:pos x="151" y="441"/>
                </a:cxn>
                <a:cxn ang="0">
                  <a:pos x="301" y="441"/>
                </a:cxn>
                <a:cxn ang="0">
                  <a:pos x="839" y="439"/>
                </a:cxn>
                <a:cxn ang="0">
                  <a:pos x="1361" y="437"/>
                </a:cxn>
                <a:cxn ang="0">
                  <a:pos x="1361" y="426"/>
                </a:cxn>
                <a:cxn ang="0">
                  <a:pos x="822" y="422"/>
                </a:cxn>
                <a:cxn ang="0">
                  <a:pos x="303" y="421"/>
                </a:cxn>
                <a:cxn ang="0">
                  <a:pos x="159" y="421"/>
                </a:cxn>
                <a:cxn ang="0">
                  <a:pos x="85" y="420"/>
                </a:cxn>
                <a:cxn ang="0">
                  <a:pos x="48" y="420"/>
                </a:cxn>
                <a:cxn ang="0">
                  <a:pos x="33" y="420"/>
                </a:cxn>
                <a:cxn ang="0">
                  <a:pos x="33" y="119"/>
                </a:cxn>
                <a:cxn ang="0">
                  <a:pos x="33" y="43"/>
                </a:cxn>
                <a:cxn ang="0">
                  <a:pos x="33" y="28"/>
                </a:cxn>
                <a:cxn ang="0">
                  <a:pos x="71" y="28"/>
                </a:cxn>
                <a:cxn ang="0">
                  <a:pos x="223" y="28"/>
                </a:cxn>
                <a:cxn ang="0">
                  <a:pos x="522" y="29"/>
                </a:cxn>
                <a:cxn ang="0">
                  <a:pos x="1068" y="29"/>
                </a:cxn>
                <a:cxn ang="0">
                  <a:pos x="1298" y="29"/>
                </a:cxn>
                <a:cxn ang="0">
                  <a:pos x="1399" y="29"/>
                </a:cxn>
                <a:cxn ang="0">
                  <a:pos x="1446" y="29"/>
                </a:cxn>
                <a:cxn ang="0">
                  <a:pos x="1464" y="29"/>
                </a:cxn>
                <a:cxn ang="0">
                  <a:pos x="1465" y="257"/>
                </a:cxn>
                <a:cxn ang="0">
                  <a:pos x="1488" y="257"/>
                </a:cxn>
                <a:cxn ang="0">
                  <a:pos x="1490" y="73"/>
                </a:cxn>
                <a:cxn ang="0">
                  <a:pos x="1490" y="33"/>
                </a:cxn>
                <a:cxn ang="0">
                  <a:pos x="1490" y="22"/>
                </a:cxn>
                <a:cxn ang="0">
                  <a:pos x="1490" y="17"/>
                </a:cxn>
                <a:cxn ang="0">
                  <a:pos x="1490" y="16"/>
                </a:cxn>
                <a:cxn ang="0">
                  <a:pos x="1477" y="3"/>
                </a:cxn>
              </a:cxnLst>
              <a:rect l="0" t="0" r="r" b="b"/>
              <a:pathLst>
                <a:path w="1533" h="551">
                  <a:moveTo>
                    <a:pt x="1477" y="3"/>
                  </a:moveTo>
                  <a:cubicBezTo>
                    <a:pt x="1475" y="3"/>
                    <a:pt x="1475" y="3"/>
                    <a:pt x="1475" y="3"/>
                  </a:cubicBezTo>
                  <a:cubicBezTo>
                    <a:pt x="1473" y="3"/>
                    <a:pt x="1473" y="3"/>
                    <a:pt x="1473" y="3"/>
                  </a:cubicBezTo>
                  <a:cubicBezTo>
                    <a:pt x="1450" y="3"/>
                    <a:pt x="1450" y="3"/>
                    <a:pt x="1450" y="3"/>
                  </a:cubicBezTo>
                  <a:cubicBezTo>
                    <a:pt x="1420" y="3"/>
                    <a:pt x="1388" y="3"/>
                    <a:pt x="1354" y="3"/>
                  </a:cubicBezTo>
                  <a:cubicBezTo>
                    <a:pt x="1285" y="3"/>
                    <a:pt x="1209" y="3"/>
                    <a:pt x="1127" y="3"/>
                  </a:cubicBezTo>
                  <a:cubicBezTo>
                    <a:pt x="962" y="3"/>
                    <a:pt x="773" y="4"/>
                    <a:pt x="571" y="4"/>
                  </a:cubicBezTo>
                  <a:cubicBezTo>
                    <a:pt x="471" y="4"/>
                    <a:pt x="367" y="4"/>
                    <a:pt x="262" y="5"/>
                  </a:cubicBezTo>
                  <a:cubicBezTo>
                    <a:pt x="210" y="5"/>
                    <a:pt x="157" y="5"/>
                    <a:pt x="104" y="5"/>
                  </a:cubicBezTo>
                  <a:cubicBezTo>
                    <a:pt x="25" y="5"/>
                    <a:pt x="25" y="5"/>
                    <a:pt x="25" y="5"/>
                  </a:cubicBezTo>
                  <a:cubicBezTo>
                    <a:pt x="22" y="5"/>
                    <a:pt x="22" y="5"/>
                    <a:pt x="22" y="5"/>
                  </a:cubicBezTo>
                  <a:cubicBezTo>
                    <a:pt x="21" y="5"/>
                    <a:pt x="21" y="5"/>
                    <a:pt x="21" y="5"/>
                  </a:cubicBezTo>
                  <a:cubicBezTo>
                    <a:pt x="0" y="27"/>
                    <a:pt x="15" y="12"/>
                    <a:pt x="10" y="17"/>
                  </a:cubicBezTo>
                  <a:cubicBezTo>
                    <a:pt x="10" y="22"/>
                    <a:pt x="10" y="22"/>
                    <a:pt x="10" y="22"/>
                  </a:cubicBezTo>
                  <a:cubicBezTo>
                    <a:pt x="10" y="32"/>
                    <a:pt x="10" y="32"/>
                    <a:pt x="10" y="32"/>
                  </a:cubicBezTo>
                  <a:cubicBezTo>
                    <a:pt x="10" y="52"/>
                    <a:pt x="10" y="52"/>
                    <a:pt x="10" y="52"/>
                  </a:cubicBezTo>
                  <a:cubicBezTo>
                    <a:pt x="11" y="92"/>
                    <a:pt x="11" y="92"/>
                    <a:pt x="11" y="92"/>
                  </a:cubicBezTo>
                  <a:cubicBezTo>
                    <a:pt x="11" y="198"/>
                    <a:pt x="11" y="303"/>
                    <a:pt x="11" y="407"/>
                  </a:cubicBezTo>
                  <a:cubicBezTo>
                    <a:pt x="12" y="427"/>
                    <a:pt x="12" y="427"/>
                    <a:pt x="12" y="427"/>
                  </a:cubicBezTo>
                  <a:cubicBezTo>
                    <a:pt x="12" y="432"/>
                    <a:pt x="12" y="432"/>
                    <a:pt x="12" y="432"/>
                  </a:cubicBezTo>
                  <a:cubicBezTo>
                    <a:pt x="9" y="430"/>
                    <a:pt x="30" y="450"/>
                    <a:pt x="22" y="441"/>
                  </a:cubicBezTo>
                  <a:cubicBezTo>
                    <a:pt x="23" y="441"/>
                    <a:pt x="23" y="441"/>
                    <a:pt x="23" y="441"/>
                  </a:cubicBezTo>
                  <a:cubicBezTo>
                    <a:pt x="25" y="441"/>
                    <a:pt x="25" y="441"/>
                    <a:pt x="25" y="441"/>
                  </a:cubicBezTo>
                  <a:cubicBezTo>
                    <a:pt x="35" y="441"/>
                    <a:pt x="35" y="441"/>
                    <a:pt x="35" y="441"/>
                  </a:cubicBezTo>
                  <a:cubicBezTo>
                    <a:pt x="74" y="441"/>
                    <a:pt x="74" y="441"/>
                    <a:pt x="74" y="441"/>
                  </a:cubicBezTo>
                  <a:cubicBezTo>
                    <a:pt x="100" y="441"/>
                    <a:pt x="125" y="441"/>
                    <a:pt x="151" y="441"/>
                  </a:cubicBezTo>
                  <a:cubicBezTo>
                    <a:pt x="201" y="441"/>
                    <a:pt x="252" y="441"/>
                    <a:pt x="301" y="441"/>
                  </a:cubicBezTo>
                  <a:cubicBezTo>
                    <a:pt x="498" y="440"/>
                    <a:pt x="682" y="439"/>
                    <a:pt x="839" y="439"/>
                  </a:cubicBezTo>
                  <a:cubicBezTo>
                    <a:pt x="1153" y="438"/>
                    <a:pt x="1361" y="437"/>
                    <a:pt x="1361" y="437"/>
                  </a:cubicBezTo>
                  <a:cubicBezTo>
                    <a:pt x="1533" y="437"/>
                    <a:pt x="1459" y="432"/>
                    <a:pt x="1361" y="426"/>
                  </a:cubicBezTo>
                  <a:cubicBezTo>
                    <a:pt x="1337" y="424"/>
                    <a:pt x="1127" y="423"/>
                    <a:pt x="822" y="422"/>
                  </a:cubicBezTo>
                  <a:cubicBezTo>
                    <a:pt x="669" y="422"/>
                    <a:pt x="492" y="421"/>
                    <a:pt x="303" y="421"/>
                  </a:cubicBezTo>
                  <a:cubicBezTo>
                    <a:pt x="256" y="421"/>
                    <a:pt x="208" y="421"/>
                    <a:pt x="159" y="421"/>
                  </a:cubicBezTo>
                  <a:cubicBezTo>
                    <a:pt x="85" y="420"/>
                    <a:pt x="85" y="420"/>
                    <a:pt x="85" y="420"/>
                  </a:cubicBezTo>
                  <a:cubicBezTo>
                    <a:pt x="48" y="420"/>
                    <a:pt x="48" y="420"/>
                    <a:pt x="48" y="420"/>
                  </a:cubicBezTo>
                  <a:cubicBezTo>
                    <a:pt x="33" y="420"/>
                    <a:pt x="33" y="420"/>
                    <a:pt x="33" y="420"/>
                  </a:cubicBezTo>
                  <a:cubicBezTo>
                    <a:pt x="33" y="321"/>
                    <a:pt x="33" y="220"/>
                    <a:pt x="33" y="119"/>
                  </a:cubicBezTo>
                  <a:cubicBezTo>
                    <a:pt x="33" y="43"/>
                    <a:pt x="33" y="43"/>
                    <a:pt x="33" y="43"/>
                  </a:cubicBezTo>
                  <a:cubicBezTo>
                    <a:pt x="33" y="28"/>
                    <a:pt x="33" y="28"/>
                    <a:pt x="33" y="28"/>
                  </a:cubicBezTo>
                  <a:cubicBezTo>
                    <a:pt x="71" y="28"/>
                    <a:pt x="71" y="28"/>
                    <a:pt x="71" y="28"/>
                  </a:cubicBezTo>
                  <a:cubicBezTo>
                    <a:pt x="122" y="28"/>
                    <a:pt x="172" y="28"/>
                    <a:pt x="223" y="28"/>
                  </a:cubicBezTo>
                  <a:cubicBezTo>
                    <a:pt x="324" y="29"/>
                    <a:pt x="424" y="29"/>
                    <a:pt x="522" y="29"/>
                  </a:cubicBezTo>
                  <a:cubicBezTo>
                    <a:pt x="717" y="29"/>
                    <a:pt x="903" y="29"/>
                    <a:pt x="1068" y="29"/>
                  </a:cubicBezTo>
                  <a:cubicBezTo>
                    <a:pt x="1151" y="29"/>
                    <a:pt x="1228" y="29"/>
                    <a:pt x="1298" y="29"/>
                  </a:cubicBezTo>
                  <a:cubicBezTo>
                    <a:pt x="1334" y="29"/>
                    <a:pt x="1367" y="29"/>
                    <a:pt x="1399" y="29"/>
                  </a:cubicBezTo>
                  <a:cubicBezTo>
                    <a:pt x="1415" y="29"/>
                    <a:pt x="1431" y="29"/>
                    <a:pt x="1446" y="29"/>
                  </a:cubicBezTo>
                  <a:cubicBezTo>
                    <a:pt x="1464" y="29"/>
                    <a:pt x="1464" y="29"/>
                    <a:pt x="1464" y="29"/>
                  </a:cubicBezTo>
                  <a:cubicBezTo>
                    <a:pt x="1464" y="140"/>
                    <a:pt x="1465" y="220"/>
                    <a:pt x="1465" y="257"/>
                  </a:cubicBezTo>
                  <a:cubicBezTo>
                    <a:pt x="1467" y="551"/>
                    <a:pt x="1481" y="379"/>
                    <a:pt x="1488" y="257"/>
                  </a:cubicBezTo>
                  <a:cubicBezTo>
                    <a:pt x="1489" y="242"/>
                    <a:pt x="1489" y="176"/>
                    <a:pt x="1490" y="73"/>
                  </a:cubicBezTo>
                  <a:cubicBezTo>
                    <a:pt x="1490" y="60"/>
                    <a:pt x="1490" y="47"/>
                    <a:pt x="1490" y="33"/>
                  </a:cubicBezTo>
                  <a:cubicBezTo>
                    <a:pt x="1490" y="22"/>
                    <a:pt x="1490" y="22"/>
                    <a:pt x="1490" y="22"/>
                  </a:cubicBezTo>
                  <a:cubicBezTo>
                    <a:pt x="1490" y="17"/>
                    <a:pt x="1490" y="17"/>
                    <a:pt x="1490" y="17"/>
                  </a:cubicBezTo>
                  <a:cubicBezTo>
                    <a:pt x="1490" y="16"/>
                    <a:pt x="1490" y="16"/>
                    <a:pt x="1490" y="16"/>
                  </a:cubicBezTo>
                  <a:cubicBezTo>
                    <a:pt x="1501" y="28"/>
                    <a:pt x="1474" y="0"/>
                    <a:pt x="1477" y="3"/>
                  </a:cubicBezTo>
                  <a:close/>
                </a:path>
              </a:pathLst>
            </a:custGeom>
            <a:solidFill>
              <a:schemeClr val="bg1">
                <a:lumMod val="85000"/>
              </a:schemeClr>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de-DE" sz="1100">
                <a:solidFill>
                  <a:srgbClr val="454545"/>
                </a:solidFill>
                <a:latin typeface="GE Inspira" charset="0"/>
                <a:ea typeface="GE Inspira" charset="0"/>
                <a:cs typeface="GE Inspira" charset="0"/>
              </a:endParaRPr>
            </a:p>
          </p:txBody>
        </p:sp>
      </p:grpSp>
      <p:sp>
        <p:nvSpPr>
          <p:cNvPr id="126" name="TextBox 125"/>
          <p:cNvSpPr txBox="1"/>
          <p:nvPr/>
        </p:nvSpPr>
        <p:spPr>
          <a:xfrm>
            <a:off x="2106661" y="2571472"/>
            <a:ext cx="7723005" cy="184666"/>
          </a:xfrm>
          <a:prstGeom prst="rect">
            <a:avLst/>
          </a:prstGeom>
          <a:noFill/>
        </p:spPr>
        <p:txBody>
          <a:bodyPr wrap="square" lIns="0" tIns="0" rIns="0" bIns="0" rtlCol="0" anchor="ctr">
            <a:spAutoFit/>
          </a:bodyPr>
          <a:lstStyle>
            <a:defPPr>
              <a:defRPr lang="en-US"/>
            </a:defPPr>
            <a:lvl1pPr>
              <a:spcAft>
                <a:spcPts val="600"/>
              </a:spcAft>
              <a:defRPr sz="1100" b="1">
                <a:solidFill>
                  <a:schemeClr val="tx1">
                    <a:lumMod val="50000"/>
                  </a:schemeClr>
                </a:solidFill>
                <a:latin typeface="GE Inspira" charset="0"/>
                <a:ea typeface="GE Inspira" charset="0"/>
                <a:cs typeface="GE Inspira" charset="0"/>
              </a:defRPr>
            </a:lvl1pPr>
          </a:lstStyle>
          <a:p>
            <a:r>
              <a:rPr lang="en-US" sz="1200" b="0" dirty="0"/>
              <a:t>Used data collected from pedestrian and traffic street sensors</a:t>
            </a:r>
            <a:endParaRPr lang="en-GB" sz="1200" b="0" dirty="0"/>
          </a:p>
        </p:txBody>
      </p:sp>
      <p:grpSp>
        <p:nvGrpSpPr>
          <p:cNvPr id="98" name="Group 97"/>
          <p:cNvGrpSpPr/>
          <p:nvPr/>
        </p:nvGrpSpPr>
        <p:grpSpPr>
          <a:xfrm>
            <a:off x="439836" y="2962484"/>
            <a:ext cx="1303544" cy="632481"/>
            <a:chOff x="441809" y="2626826"/>
            <a:chExt cx="1303544" cy="632481"/>
          </a:xfrm>
        </p:grpSpPr>
        <p:sp>
          <p:nvSpPr>
            <p:cNvPr id="99" name="Freeform 9"/>
            <p:cNvSpPr>
              <a:spLocks/>
            </p:cNvSpPr>
            <p:nvPr/>
          </p:nvSpPr>
          <p:spPr bwMode="auto">
            <a:xfrm>
              <a:off x="478269" y="2664882"/>
              <a:ext cx="1258441" cy="469017"/>
            </a:xfrm>
            <a:custGeom>
              <a:avLst/>
              <a:gdLst/>
              <a:ahLst/>
              <a:cxnLst>
                <a:cxn ang="0">
                  <a:pos x="1429" y="301"/>
                </a:cxn>
                <a:cxn ang="0">
                  <a:pos x="1425" y="276"/>
                </a:cxn>
                <a:cxn ang="0">
                  <a:pos x="1375" y="255"/>
                </a:cxn>
                <a:cxn ang="0">
                  <a:pos x="1426" y="175"/>
                </a:cxn>
                <a:cxn ang="0">
                  <a:pos x="1426" y="124"/>
                </a:cxn>
                <a:cxn ang="0">
                  <a:pos x="1425" y="60"/>
                </a:cxn>
                <a:cxn ang="0">
                  <a:pos x="1380" y="39"/>
                </a:cxn>
                <a:cxn ang="0">
                  <a:pos x="1250" y="66"/>
                </a:cxn>
                <a:cxn ang="0">
                  <a:pos x="1258" y="9"/>
                </a:cxn>
                <a:cxn ang="0">
                  <a:pos x="1152" y="5"/>
                </a:cxn>
                <a:cxn ang="0">
                  <a:pos x="1046" y="34"/>
                </a:cxn>
                <a:cxn ang="0">
                  <a:pos x="1029" y="7"/>
                </a:cxn>
                <a:cxn ang="0">
                  <a:pos x="924" y="15"/>
                </a:cxn>
                <a:cxn ang="0">
                  <a:pos x="389" y="311"/>
                </a:cxn>
                <a:cxn ang="0">
                  <a:pos x="768" y="69"/>
                </a:cxn>
                <a:cxn ang="0">
                  <a:pos x="736" y="37"/>
                </a:cxn>
                <a:cxn ang="0">
                  <a:pos x="519" y="145"/>
                </a:cxn>
                <a:cxn ang="0">
                  <a:pos x="690" y="17"/>
                </a:cxn>
                <a:cxn ang="0">
                  <a:pos x="582" y="14"/>
                </a:cxn>
                <a:cxn ang="0">
                  <a:pos x="441" y="58"/>
                </a:cxn>
                <a:cxn ang="0">
                  <a:pos x="287" y="90"/>
                </a:cxn>
                <a:cxn ang="0">
                  <a:pos x="252" y="56"/>
                </a:cxn>
                <a:cxn ang="0">
                  <a:pos x="175" y="81"/>
                </a:cxn>
                <a:cxn ang="0">
                  <a:pos x="217" y="9"/>
                </a:cxn>
                <a:cxn ang="0">
                  <a:pos x="90" y="69"/>
                </a:cxn>
                <a:cxn ang="0">
                  <a:pos x="107" y="6"/>
                </a:cxn>
                <a:cxn ang="0">
                  <a:pos x="12" y="55"/>
                </a:cxn>
                <a:cxn ang="0">
                  <a:pos x="48" y="73"/>
                </a:cxn>
                <a:cxn ang="0">
                  <a:pos x="87" y="114"/>
                </a:cxn>
                <a:cxn ang="0">
                  <a:pos x="26" y="212"/>
                </a:cxn>
                <a:cxn ang="0">
                  <a:pos x="10" y="269"/>
                </a:cxn>
                <a:cxn ang="0">
                  <a:pos x="331" y="100"/>
                </a:cxn>
                <a:cxn ang="0">
                  <a:pos x="36" y="335"/>
                </a:cxn>
                <a:cxn ang="0">
                  <a:pos x="9" y="376"/>
                </a:cxn>
                <a:cxn ang="0">
                  <a:pos x="57" y="384"/>
                </a:cxn>
                <a:cxn ang="0">
                  <a:pos x="505" y="116"/>
                </a:cxn>
                <a:cxn ang="0">
                  <a:pos x="125" y="361"/>
                </a:cxn>
                <a:cxn ang="0">
                  <a:pos x="294" y="333"/>
                </a:cxn>
                <a:cxn ang="0">
                  <a:pos x="202" y="416"/>
                </a:cxn>
                <a:cxn ang="0">
                  <a:pos x="344" y="374"/>
                </a:cxn>
                <a:cxn ang="0">
                  <a:pos x="458" y="362"/>
                </a:cxn>
                <a:cxn ang="0">
                  <a:pos x="471" y="373"/>
                </a:cxn>
                <a:cxn ang="0">
                  <a:pos x="594" y="359"/>
                </a:cxn>
                <a:cxn ang="0">
                  <a:pos x="998" y="120"/>
                </a:cxn>
                <a:cxn ang="0">
                  <a:pos x="583" y="380"/>
                </a:cxn>
                <a:cxn ang="0">
                  <a:pos x="754" y="319"/>
                </a:cxn>
                <a:cxn ang="0">
                  <a:pos x="954" y="226"/>
                </a:cxn>
                <a:cxn ang="0">
                  <a:pos x="683" y="420"/>
                </a:cxn>
                <a:cxn ang="0">
                  <a:pos x="876" y="332"/>
                </a:cxn>
                <a:cxn ang="0">
                  <a:pos x="782" y="416"/>
                </a:cxn>
                <a:cxn ang="0">
                  <a:pos x="1256" y="150"/>
                </a:cxn>
                <a:cxn ang="0">
                  <a:pos x="910" y="410"/>
                </a:cxn>
                <a:cxn ang="0">
                  <a:pos x="1228" y="255"/>
                </a:cxn>
                <a:cxn ang="0">
                  <a:pos x="1038" y="386"/>
                </a:cxn>
                <a:cxn ang="0">
                  <a:pos x="1162" y="352"/>
                </a:cxn>
                <a:cxn ang="0">
                  <a:pos x="1189" y="350"/>
                </a:cxn>
                <a:cxn ang="0">
                  <a:pos x="1165" y="417"/>
                </a:cxn>
                <a:cxn ang="0">
                  <a:pos x="1246" y="417"/>
                </a:cxn>
                <a:cxn ang="0">
                  <a:pos x="1395" y="347"/>
                </a:cxn>
                <a:cxn ang="0">
                  <a:pos x="1379" y="424"/>
                </a:cxn>
                <a:cxn ang="0">
                  <a:pos x="1419" y="405"/>
                </a:cxn>
              </a:cxnLst>
              <a:rect l="0" t="0" r="r" b="b"/>
              <a:pathLst>
                <a:path w="1446" h="432">
                  <a:moveTo>
                    <a:pt x="1416" y="375"/>
                  </a:moveTo>
                  <a:cubicBezTo>
                    <a:pt x="1445" y="320"/>
                    <a:pt x="1444" y="317"/>
                    <a:pt x="1440" y="310"/>
                  </a:cubicBezTo>
                  <a:cubicBezTo>
                    <a:pt x="1438" y="305"/>
                    <a:pt x="1434" y="302"/>
                    <a:pt x="1429" y="301"/>
                  </a:cubicBezTo>
                  <a:cubicBezTo>
                    <a:pt x="1422" y="299"/>
                    <a:pt x="1413" y="301"/>
                    <a:pt x="1382" y="317"/>
                  </a:cubicBezTo>
                  <a:cubicBezTo>
                    <a:pt x="1392" y="308"/>
                    <a:pt x="1400" y="300"/>
                    <a:pt x="1407" y="294"/>
                  </a:cubicBezTo>
                  <a:cubicBezTo>
                    <a:pt x="1415" y="286"/>
                    <a:pt x="1421" y="280"/>
                    <a:pt x="1425" y="276"/>
                  </a:cubicBezTo>
                  <a:cubicBezTo>
                    <a:pt x="1433" y="268"/>
                    <a:pt x="1441" y="261"/>
                    <a:pt x="1435" y="250"/>
                  </a:cubicBezTo>
                  <a:cubicBezTo>
                    <a:pt x="1432" y="245"/>
                    <a:pt x="1428" y="242"/>
                    <a:pt x="1423" y="241"/>
                  </a:cubicBezTo>
                  <a:cubicBezTo>
                    <a:pt x="1417" y="239"/>
                    <a:pt x="1410" y="237"/>
                    <a:pt x="1375" y="255"/>
                  </a:cubicBezTo>
                  <a:cubicBezTo>
                    <a:pt x="1383" y="249"/>
                    <a:pt x="1390" y="243"/>
                    <a:pt x="1397" y="238"/>
                  </a:cubicBezTo>
                  <a:cubicBezTo>
                    <a:pt x="1432" y="211"/>
                    <a:pt x="1446" y="199"/>
                    <a:pt x="1438" y="184"/>
                  </a:cubicBezTo>
                  <a:cubicBezTo>
                    <a:pt x="1435" y="179"/>
                    <a:pt x="1431" y="176"/>
                    <a:pt x="1426" y="175"/>
                  </a:cubicBezTo>
                  <a:cubicBezTo>
                    <a:pt x="1417" y="173"/>
                    <a:pt x="1401" y="177"/>
                    <a:pt x="1366" y="195"/>
                  </a:cubicBezTo>
                  <a:cubicBezTo>
                    <a:pt x="1376" y="187"/>
                    <a:pt x="1385" y="181"/>
                    <a:pt x="1393" y="175"/>
                  </a:cubicBezTo>
                  <a:cubicBezTo>
                    <a:pt x="1422" y="151"/>
                    <a:pt x="1434" y="138"/>
                    <a:pt x="1426" y="124"/>
                  </a:cubicBezTo>
                  <a:cubicBezTo>
                    <a:pt x="1424" y="119"/>
                    <a:pt x="1420" y="116"/>
                    <a:pt x="1415" y="115"/>
                  </a:cubicBezTo>
                  <a:cubicBezTo>
                    <a:pt x="1409" y="114"/>
                    <a:pt x="1401" y="115"/>
                    <a:pt x="1386" y="122"/>
                  </a:cubicBezTo>
                  <a:cubicBezTo>
                    <a:pt x="1423" y="91"/>
                    <a:pt x="1433" y="74"/>
                    <a:pt x="1425" y="60"/>
                  </a:cubicBezTo>
                  <a:cubicBezTo>
                    <a:pt x="1422" y="54"/>
                    <a:pt x="1416" y="50"/>
                    <a:pt x="1410" y="49"/>
                  </a:cubicBezTo>
                  <a:cubicBezTo>
                    <a:pt x="1395" y="45"/>
                    <a:pt x="1366" y="55"/>
                    <a:pt x="1319" y="78"/>
                  </a:cubicBezTo>
                  <a:cubicBezTo>
                    <a:pt x="1340" y="65"/>
                    <a:pt x="1361" y="51"/>
                    <a:pt x="1380" y="39"/>
                  </a:cubicBezTo>
                  <a:cubicBezTo>
                    <a:pt x="1387" y="34"/>
                    <a:pt x="1390" y="25"/>
                    <a:pt x="1386" y="17"/>
                  </a:cubicBezTo>
                  <a:cubicBezTo>
                    <a:pt x="1383" y="13"/>
                    <a:pt x="1380" y="10"/>
                    <a:pt x="1375" y="9"/>
                  </a:cubicBezTo>
                  <a:cubicBezTo>
                    <a:pt x="1367" y="7"/>
                    <a:pt x="1360" y="5"/>
                    <a:pt x="1250" y="66"/>
                  </a:cubicBezTo>
                  <a:cubicBezTo>
                    <a:pt x="1250" y="66"/>
                    <a:pt x="1249" y="67"/>
                    <a:pt x="1248" y="67"/>
                  </a:cubicBezTo>
                  <a:cubicBezTo>
                    <a:pt x="1276" y="43"/>
                    <a:pt x="1279" y="31"/>
                    <a:pt x="1273" y="20"/>
                  </a:cubicBezTo>
                  <a:cubicBezTo>
                    <a:pt x="1270" y="14"/>
                    <a:pt x="1265" y="11"/>
                    <a:pt x="1258" y="9"/>
                  </a:cubicBezTo>
                  <a:cubicBezTo>
                    <a:pt x="1246" y="6"/>
                    <a:pt x="1224" y="9"/>
                    <a:pt x="1156" y="44"/>
                  </a:cubicBezTo>
                  <a:cubicBezTo>
                    <a:pt x="1166" y="33"/>
                    <a:pt x="1169" y="23"/>
                    <a:pt x="1163" y="14"/>
                  </a:cubicBezTo>
                  <a:cubicBezTo>
                    <a:pt x="1161" y="10"/>
                    <a:pt x="1157" y="7"/>
                    <a:pt x="1152" y="5"/>
                  </a:cubicBezTo>
                  <a:cubicBezTo>
                    <a:pt x="1133" y="0"/>
                    <a:pt x="1079" y="29"/>
                    <a:pt x="816" y="189"/>
                  </a:cubicBezTo>
                  <a:cubicBezTo>
                    <a:pt x="770" y="217"/>
                    <a:pt x="719" y="248"/>
                    <a:pt x="670" y="277"/>
                  </a:cubicBezTo>
                  <a:cubicBezTo>
                    <a:pt x="786" y="201"/>
                    <a:pt x="932" y="107"/>
                    <a:pt x="1046" y="34"/>
                  </a:cubicBezTo>
                  <a:cubicBezTo>
                    <a:pt x="1053" y="30"/>
                    <a:pt x="1055" y="20"/>
                    <a:pt x="1051" y="13"/>
                  </a:cubicBezTo>
                  <a:cubicBezTo>
                    <a:pt x="1047" y="5"/>
                    <a:pt x="1037" y="3"/>
                    <a:pt x="1029" y="7"/>
                  </a:cubicBezTo>
                  <a:cubicBezTo>
                    <a:pt x="1029" y="7"/>
                    <a:pt x="1029" y="7"/>
                    <a:pt x="1029" y="7"/>
                  </a:cubicBezTo>
                  <a:cubicBezTo>
                    <a:pt x="854" y="105"/>
                    <a:pt x="620" y="237"/>
                    <a:pt x="473" y="318"/>
                  </a:cubicBezTo>
                  <a:cubicBezTo>
                    <a:pt x="584" y="242"/>
                    <a:pt x="756" y="134"/>
                    <a:pt x="918" y="37"/>
                  </a:cubicBezTo>
                  <a:cubicBezTo>
                    <a:pt x="925" y="32"/>
                    <a:pt x="928" y="23"/>
                    <a:pt x="924" y="15"/>
                  </a:cubicBezTo>
                  <a:cubicBezTo>
                    <a:pt x="921" y="11"/>
                    <a:pt x="917" y="8"/>
                    <a:pt x="912" y="7"/>
                  </a:cubicBezTo>
                  <a:cubicBezTo>
                    <a:pt x="894" y="2"/>
                    <a:pt x="851" y="26"/>
                    <a:pt x="624" y="167"/>
                  </a:cubicBezTo>
                  <a:cubicBezTo>
                    <a:pt x="544" y="217"/>
                    <a:pt x="461" y="269"/>
                    <a:pt x="389" y="311"/>
                  </a:cubicBezTo>
                  <a:cubicBezTo>
                    <a:pt x="410" y="298"/>
                    <a:pt x="431" y="285"/>
                    <a:pt x="452" y="272"/>
                  </a:cubicBezTo>
                  <a:cubicBezTo>
                    <a:pt x="535" y="221"/>
                    <a:pt x="620" y="168"/>
                    <a:pt x="687" y="125"/>
                  </a:cubicBezTo>
                  <a:cubicBezTo>
                    <a:pt x="723" y="101"/>
                    <a:pt x="749" y="83"/>
                    <a:pt x="768" y="69"/>
                  </a:cubicBezTo>
                  <a:cubicBezTo>
                    <a:pt x="792" y="51"/>
                    <a:pt x="808" y="36"/>
                    <a:pt x="799" y="21"/>
                  </a:cubicBezTo>
                  <a:cubicBezTo>
                    <a:pt x="797" y="17"/>
                    <a:pt x="794" y="14"/>
                    <a:pt x="790" y="13"/>
                  </a:cubicBezTo>
                  <a:cubicBezTo>
                    <a:pt x="782" y="11"/>
                    <a:pt x="782" y="11"/>
                    <a:pt x="736" y="37"/>
                  </a:cubicBezTo>
                  <a:cubicBezTo>
                    <a:pt x="711" y="52"/>
                    <a:pt x="675" y="73"/>
                    <a:pt x="634" y="98"/>
                  </a:cubicBezTo>
                  <a:cubicBezTo>
                    <a:pt x="520" y="165"/>
                    <a:pt x="318" y="285"/>
                    <a:pt x="197" y="350"/>
                  </a:cubicBezTo>
                  <a:cubicBezTo>
                    <a:pt x="288" y="289"/>
                    <a:pt x="429" y="201"/>
                    <a:pt x="519" y="145"/>
                  </a:cubicBezTo>
                  <a:cubicBezTo>
                    <a:pt x="567" y="115"/>
                    <a:pt x="608" y="90"/>
                    <a:pt x="638" y="71"/>
                  </a:cubicBezTo>
                  <a:cubicBezTo>
                    <a:pt x="654" y="60"/>
                    <a:pt x="666" y="53"/>
                    <a:pt x="673" y="48"/>
                  </a:cubicBezTo>
                  <a:cubicBezTo>
                    <a:pt x="686" y="39"/>
                    <a:pt x="698" y="31"/>
                    <a:pt x="690" y="17"/>
                  </a:cubicBezTo>
                  <a:cubicBezTo>
                    <a:pt x="688" y="12"/>
                    <a:pt x="683" y="9"/>
                    <a:pt x="677" y="7"/>
                  </a:cubicBezTo>
                  <a:cubicBezTo>
                    <a:pt x="669" y="5"/>
                    <a:pt x="656" y="2"/>
                    <a:pt x="570" y="45"/>
                  </a:cubicBezTo>
                  <a:cubicBezTo>
                    <a:pt x="581" y="35"/>
                    <a:pt x="589" y="25"/>
                    <a:pt x="582" y="14"/>
                  </a:cubicBezTo>
                  <a:cubicBezTo>
                    <a:pt x="580" y="10"/>
                    <a:pt x="576" y="7"/>
                    <a:pt x="572" y="6"/>
                  </a:cubicBezTo>
                  <a:cubicBezTo>
                    <a:pt x="564" y="4"/>
                    <a:pt x="554" y="1"/>
                    <a:pt x="415" y="78"/>
                  </a:cubicBezTo>
                  <a:cubicBezTo>
                    <a:pt x="426" y="70"/>
                    <a:pt x="434" y="63"/>
                    <a:pt x="441" y="58"/>
                  </a:cubicBezTo>
                  <a:cubicBezTo>
                    <a:pt x="453" y="47"/>
                    <a:pt x="468" y="35"/>
                    <a:pt x="460" y="20"/>
                  </a:cubicBezTo>
                  <a:cubicBezTo>
                    <a:pt x="457" y="15"/>
                    <a:pt x="452" y="12"/>
                    <a:pt x="446" y="10"/>
                  </a:cubicBezTo>
                  <a:cubicBezTo>
                    <a:pt x="427" y="5"/>
                    <a:pt x="388" y="25"/>
                    <a:pt x="287" y="90"/>
                  </a:cubicBezTo>
                  <a:cubicBezTo>
                    <a:pt x="347" y="45"/>
                    <a:pt x="358" y="32"/>
                    <a:pt x="349" y="17"/>
                  </a:cubicBezTo>
                  <a:cubicBezTo>
                    <a:pt x="347" y="13"/>
                    <a:pt x="343" y="10"/>
                    <a:pt x="339" y="9"/>
                  </a:cubicBezTo>
                  <a:cubicBezTo>
                    <a:pt x="330" y="7"/>
                    <a:pt x="330" y="7"/>
                    <a:pt x="252" y="56"/>
                  </a:cubicBezTo>
                  <a:cubicBezTo>
                    <a:pt x="210" y="83"/>
                    <a:pt x="137" y="128"/>
                    <a:pt x="87" y="157"/>
                  </a:cubicBezTo>
                  <a:cubicBezTo>
                    <a:pt x="86" y="157"/>
                    <a:pt x="86" y="157"/>
                    <a:pt x="86" y="157"/>
                  </a:cubicBezTo>
                  <a:cubicBezTo>
                    <a:pt x="115" y="131"/>
                    <a:pt x="152" y="100"/>
                    <a:pt x="175" y="81"/>
                  </a:cubicBezTo>
                  <a:cubicBezTo>
                    <a:pt x="189" y="69"/>
                    <a:pt x="202" y="58"/>
                    <a:pt x="211" y="50"/>
                  </a:cubicBezTo>
                  <a:cubicBezTo>
                    <a:pt x="227" y="36"/>
                    <a:pt x="234" y="29"/>
                    <a:pt x="228" y="18"/>
                  </a:cubicBezTo>
                  <a:cubicBezTo>
                    <a:pt x="226" y="14"/>
                    <a:pt x="222" y="11"/>
                    <a:pt x="217" y="9"/>
                  </a:cubicBezTo>
                  <a:cubicBezTo>
                    <a:pt x="207" y="7"/>
                    <a:pt x="200" y="9"/>
                    <a:pt x="88" y="76"/>
                  </a:cubicBezTo>
                  <a:cubicBezTo>
                    <a:pt x="86" y="77"/>
                    <a:pt x="85" y="78"/>
                    <a:pt x="83" y="79"/>
                  </a:cubicBezTo>
                  <a:cubicBezTo>
                    <a:pt x="86" y="75"/>
                    <a:pt x="88" y="72"/>
                    <a:pt x="90" y="69"/>
                  </a:cubicBezTo>
                  <a:cubicBezTo>
                    <a:pt x="98" y="59"/>
                    <a:pt x="104" y="50"/>
                    <a:pt x="109" y="43"/>
                  </a:cubicBezTo>
                  <a:cubicBezTo>
                    <a:pt x="118" y="31"/>
                    <a:pt x="123" y="24"/>
                    <a:pt x="118" y="15"/>
                  </a:cubicBezTo>
                  <a:cubicBezTo>
                    <a:pt x="115" y="10"/>
                    <a:pt x="111" y="7"/>
                    <a:pt x="107" y="6"/>
                  </a:cubicBezTo>
                  <a:cubicBezTo>
                    <a:pt x="96" y="4"/>
                    <a:pt x="86" y="9"/>
                    <a:pt x="48" y="35"/>
                  </a:cubicBezTo>
                  <a:cubicBezTo>
                    <a:pt x="38" y="41"/>
                    <a:pt x="25" y="50"/>
                    <a:pt x="19" y="53"/>
                  </a:cubicBezTo>
                  <a:cubicBezTo>
                    <a:pt x="17" y="53"/>
                    <a:pt x="14" y="54"/>
                    <a:pt x="12" y="55"/>
                  </a:cubicBezTo>
                  <a:cubicBezTo>
                    <a:pt x="4" y="59"/>
                    <a:pt x="2" y="69"/>
                    <a:pt x="6" y="77"/>
                  </a:cubicBezTo>
                  <a:cubicBezTo>
                    <a:pt x="8" y="81"/>
                    <a:pt x="12" y="84"/>
                    <a:pt x="17" y="85"/>
                  </a:cubicBezTo>
                  <a:cubicBezTo>
                    <a:pt x="24" y="86"/>
                    <a:pt x="30" y="84"/>
                    <a:pt x="48" y="73"/>
                  </a:cubicBezTo>
                  <a:cubicBezTo>
                    <a:pt x="15" y="118"/>
                    <a:pt x="13" y="123"/>
                    <a:pt x="19" y="133"/>
                  </a:cubicBezTo>
                  <a:cubicBezTo>
                    <a:pt x="21" y="137"/>
                    <a:pt x="24" y="140"/>
                    <a:pt x="29" y="141"/>
                  </a:cubicBezTo>
                  <a:cubicBezTo>
                    <a:pt x="36" y="143"/>
                    <a:pt x="37" y="143"/>
                    <a:pt x="87" y="114"/>
                  </a:cubicBezTo>
                  <a:cubicBezTo>
                    <a:pt x="78" y="121"/>
                    <a:pt x="70" y="128"/>
                    <a:pt x="63" y="135"/>
                  </a:cubicBezTo>
                  <a:cubicBezTo>
                    <a:pt x="13" y="179"/>
                    <a:pt x="6" y="189"/>
                    <a:pt x="13" y="203"/>
                  </a:cubicBezTo>
                  <a:cubicBezTo>
                    <a:pt x="16" y="208"/>
                    <a:pt x="20" y="211"/>
                    <a:pt x="26" y="212"/>
                  </a:cubicBezTo>
                  <a:cubicBezTo>
                    <a:pt x="36" y="215"/>
                    <a:pt x="53" y="210"/>
                    <a:pt x="85" y="194"/>
                  </a:cubicBezTo>
                  <a:cubicBezTo>
                    <a:pt x="72" y="203"/>
                    <a:pt x="59" y="212"/>
                    <a:pt x="49" y="219"/>
                  </a:cubicBezTo>
                  <a:cubicBezTo>
                    <a:pt x="14" y="245"/>
                    <a:pt x="1" y="254"/>
                    <a:pt x="10" y="269"/>
                  </a:cubicBezTo>
                  <a:cubicBezTo>
                    <a:pt x="12" y="274"/>
                    <a:pt x="17" y="277"/>
                    <a:pt x="22" y="279"/>
                  </a:cubicBezTo>
                  <a:cubicBezTo>
                    <a:pt x="43" y="284"/>
                    <a:pt x="85" y="259"/>
                    <a:pt x="232" y="163"/>
                  </a:cubicBezTo>
                  <a:cubicBezTo>
                    <a:pt x="262" y="144"/>
                    <a:pt x="298" y="121"/>
                    <a:pt x="331" y="100"/>
                  </a:cubicBezTo>
                  <a:cubicBezTo>
                    <a:pt x="250" y="157"/>
                    <a:pt x="131" y="236"/>
                    <a:pt x="19" y="308"/>
                  </a:cubicBezTo>
                  <a:cubicBezTo>
                    <a:pt x="12" y="313"/>
                    <a:pt x="10" y="323"/>
                    <a:pt x="14" y="330"/>
                  </a:cubicBezTo>
                  <a:cubicBezTo>
                    <a:pt x="19" y="337"/>
                    <a:pt x="29" y="340"/>
                    <a:pt x="36" y="335"/>
                  </a:cubicBezTo>
                  <a:cubicBezTo>
                    <a:pt x="149" y="268"/>
                    <a:pt x="307" y="175"/>
                    <a:pt x="421" y="111"/>
                  </a:cubicBezTo>
                  <a:cubicBezTo>
                    <a:pt x="316" y="182"/>
                    <a:pt x="168" y="277"/>
                    <a:pt x="49" y="351"/>
                  </a:cubicBezTo>
                  <a:cubicBezTo>
                    <a:pt x="25" y="367"/>
                    <a:pt x="10" y="376"/>
                    <a:pt x="9" y="376"/>
                  </a:cubicBezTo>
                  <a:cubicBezTo>
                    <a:pt x="2" y="381"/>
                    <a:pt x="0" y="391"/>
                    <a:pt x="4" y="398"/>
                  </a:cubicBezTo>
                  <a:cubicBezTo>
                    <a:pt x="9" y="406"/>
                    <a:pt x="19" y="408"/>
                    <a:pt x="27" y="403"/>
                  </a:cubicBezTo>
                  <a:cubicBezTo>
                    <a:pt x="27" y="403"/>
                    <a:pt x="38" y="396"/>
                    <a:pt x="57" y="384"/>
                  </a:cubicBezTo>
                  <a:cubicBezTo>
                    <a:pt x="108" y="352"/>
                    <a:pt x="217" y="285"/>
                    <a:pt x="328" y="218"/>
                  </a:cubicBezTo>
                  <a:cubicBezTo>
                    <a:pt x="401" y="175"/>
                    <a:pt x="459" y="142"/>
                    <a:pt x="504" y="117"/>
                  </a:cubicBezTo>
                  <a:cubicBezTo>
                    <a:pt x="504" y="117"/>
                    <a:pt x="504" y="116"/>
                    <a:pt x="505" y="116"/>
                  </a:cubicBezTo>
                  <a:cubicBezTo>
                    <a:pt x="504" y="117"/>
                    <a:pt x="503" y="117"/>
                    <a:pt x="502" y="118"/>
                  </a:cubicBezTo>
                  <a:cubicBezTo>
                    <a:pt x="417" y="171"/>
                    <a:pt x="310" y="237"/>
                    <a:pt x="227" y="291"/>
                  </a:cubicBezTo>
                  <a:cubicBezTo>
                    <a:pt x="182" y="321"/>
                    <a:pt x="148" y="344"/>
                    <a:pt x="125" y="361"/>
                  </a:cubicBezTo>
                  <a:cubicBezTo>
                    <a:pt x="89" y="388"/>
                    <a:pt x="76" y="401"/>
                    <a:pt x="84" y="417"/>
                  </a:cubicBezTo>
                  <a:cubicBezTo>
                    <a:pt x="87" y="421"/>
                    <a:pt x="91" y="424"/>
                    <a:pt x="96" y="425"/>
                  </a:cubicBezTo>
                  <a:cubicBezTo>
                    <a:pt x="106" y="428"/>
                    <a:pt x="118" y="432"/>
                    <a:pt x="294" y="333"/>
                  </a:cubicBezTo>
                  <a:cubicBezTo>
                    <a:pt x="287" y="337"/>
                    <a:pt x="280" y="342"/>
                    <a:pt x="273" y="346"/>
                  </a:cubicBezTo>
                  <a:cubicBezTo>
                    <a:pt x="251" y="361"/>
                    <a:pt x="234" y="372"/>
                    <a:pt x="223" y="380"/>
                  </a:cubicBezTo>
                  <a:cubicBezTo>
                    <a:pt x="208" y="391"/>
                    <a:pt x="193" y="401"/>
                    <a:pt x="202" y="416"/>
                  </a:cubicBezTo>
                  <a:cubicBezTo>
                    <a:pt x="204" y="421"/>
                    <a:pt x="209" y="424"/>
                    <a:pt x="215" y="426"/>
                  </a:cubicBezTo>
                  <a:cubicBezTo>
                    <a:pt x="232" y="430"/>
                    <a:pt x="268" y="416"/>
                    <a:pt x="339" y="377"/>
                  </a:cubicBezTo>
                  <a:cubicBezTo>
                    <a:pt x="340" y="376"/>
                    <a:pt x="342" y="375"/>
                    <a:pt x="344" y="374"/>
                  </a:cubicBezTo>
                  <a:cubicBezTo>
                    <a:pt x="329" y="387"/>
                    <a:pt x="317" y="402"/>
                    <a:pt x="325" y="416"/>
                  </a:cubicBezTo>
                  <a:cubicBezTo>
                    <a:pt x="327" y="420"/>
                    <a:pt x="330" y="422"/>
                    <a:pt x="334" y="424"/>
                  </a:cubicBezTo>
                  <a:cubicBezTo>
                    <a:pt x="343" y="426"/>
                    <a:pt x="343" y="426"/>
                    <a:pt x="458" y="362"/>
                  </a:cubicBezTo>
                  <a:cubicBezTo>
                    <a:pt x="499" y="340"/>
                    <a:pt x="550" y="312"/>
                    <a:pt x="611" y="278"/>
                  </a:cubicBezTo>
                  <a:cubicBezTo>
                    <a:pt x="582" y="297"/>
                    <a:pt x="557" y="313"/>
                    <a:pt x="536" y="328"/>
                  </a:cubicBezTo>
                  <a:cubicBezTo>
                    <a:pt x="508" y="347"/>
                    <a:pt x="485" y="362"/>
                    <a:pt x="471" y="373"/>
                  </a:cubicBezTo>
                  <a:cubicBezTo>
                    <a:pt x="447" y="390"/>
                    <a:pt x="435" y="399"/>
                    <a:pt x="443" y="413"/>
                  </a:cubicBezTo>
                  <a:cubicBezTo>
                    <a:pt x="445" y="418"/>
                    <a:pt x="449" y="421"/>
                    <a:pt x="454" y="422"/>
                  </a:cubicBezTo>
                  <a:cubicBezTo>
                    <a:pt x="466" y="425"/>
                    <a:pt x="483" y="422"/>
                    <a:pt x="594" y="359"/>
                  </a:cubicBezTo>
                  <a:cubicBezTo>
                    <a:pt x="661" y="320"/>
                    <a:pt x="748" y="268"/>
                    <a:pt x="832" y="217"/>
                  </a:cubicBezTo>
                  <a:cubicBezTo>
                    <a:pt x="900" y="176"/>
                    <a:pt x="976" y="130"/>
                    <a:pt x="1037" y="94"/>
                  </a:cubicBezTo>
                  <a:cubicBezTo>
                    <a:pt x="1025" y="102"/>
                    <a:pt x="1012" y="110"/>
                    <a:pt x="998" y="120"/>
                  </a:cubicBezTo>
                  <a:cubicBezTo>
                    <a:pt x="922" y="169"/>
                    <a:pt x="830" y="226"/>
                    <a:pt x="749" y="276"/>
                  </a:cubicBezTo>
                  <a:cubicBezTo>
                    <a:pt x="698" y="307"/>
                    <a:pt x="653" y="334"/>
                    <a:pt x="621" y="355"/>
                  </a:cubicBezTo>
                  <a:cubicBezTo>
                    <a:pt x="604" y="366"/>
                    <a:pt x="592" y="374"/>
                    <a:pt x="583" y="380"/>
                  </a:cubicBezTo>
                  <a:cubicBezTo>
                    <a:pt x="571" y="388"/>
                    <a:pt x="558" y="398"/>
                    <a:pt x="566" y="412"/>
                  </a:cubicBezTo>
                  <a:cubicBezTo>
                    <a:pt x="568" y="415"/>
                    <a:pt x="572" y="418"/>
                    <a:pt x="576" y="419"/>
                  </a:cubicBezTo>
                  <a:cubicBezTo>
                    <a:pt x="586" y="422"/>
                    <a:pt x="587" y="422"/>
                    <a:pt x="754" y="319"/>
                  </a:cubicBezTo>
                  <a:cubicBezTo>
                    <a:pt x="846" y="262"/>
                    <a:pt x="961" y="190"/>
                    <a:pt x="1059" y="134"/>
                  </a:cubicBezTo>
                  <a:cubicBezTo>
                    <a:pt x="1145" y="84"/>
                    <a:pt x="1193" y="60"/>
                    <a:pt x="1219" y="49"/>
                  </a:cubicBezTo>
                  <a:cubicBezTo>
                    <a:pt x="1188" y="75"/>
                    <a:pt x="1116" y="126"/>
                    <a:pt x="954" y="226"/>
                  </a:cubicBezTo>
                  <a:cubicBezTo>
                    <a:pt x="816" y="311"/>
                    <a:pt x="680" y="390"/>
                    <a:pt x="679" y="391"/>
                  </a:cubicBezTo>
                  <a:cubicBezTo>
                    <a:pt x="671" y="395"/>
                    <a:pt x="668" y="405"/>
                    <a:pt x="673" y="413"/>
                  </a:cubicBezTo>
                  <a:cubicBezTo>
                    <a:pt x="675" y="416"/>
                    <a:pt x="679" y="419"/>
                    <a:pt x="683" y="420"/>
                  </a:cubicBezTo>
                  <a:cubicBezTo>
                    <a:pt x="694" y="423"/>
                    <a:pt x="695" y="424"/>
                    <a:pt x="961" y="269"/>
                  </a:cubicBezTo>
                  <a:cubicBezTo>
                    <a:pt x="987" y="254"/>
                    <a:pt x="1014" y="238"/>
                    <a:pt x="1042" y="222"/>
                  </a:cubicBezTo>
                  <a:cubicBezTo>
                    <a:pt x="973" y="267"/>
                    <a:pt x="917" y="304"/>
                    <a:pt x="876" y="332"/>
                  </a:cubicBezTo>
                  <a:cubicBezTo>
                    <a:pt x="848" y="351"/>
                    <a:pt x="826" y="366"/>
                    <a:pt x="811" y="377"/>
                  </a:cubicBezTo>
                  <a:cubicBezTo>
                    <a:pt x="803" y="382"/>
                    <a:pt x="797" y="387"/>
                    <a:pt x="793" y="390"/>
                  </a:cubicBezTo>
                  <a:cubicBezTo>
                    <a:pt x="787" y="394"/>
                    <a:pt x="775" y="403"/>
                    <a:pt x="782" y="416"/>
                  </a:cubicBezTo>
                  <a:cubicBezTo>
                    <a:pt x="785" y="420"/>
                    <a:pt x="789" y="423"/>
                    <a:pt x="793" y="424"/>
                  </a:cubicBezTo>
                  <a:cubicBezTo>
                    <a:pt x="807" y="427"/>
                    <a:pt x="826" y="418"/>
                    <a:pt x="1010" y="302"/>
                  </a:cubicBezTo>
                  <a:cubicBezTo>
                    <a:pt x="1090" y="251"/>
                    <a:pt x="1181" y="194"/>
                    <a:pt x="1256" y="150"/>
                  </a:cubicBezTo>
                  <a:cubicBezTo>
                    <a:pt x="1322" y="111"/>
                    <a:pt x="1359" y="94"/>
                    <a:pt x="1379" y="86"/>
                  </a:cubicBezTo>
                  <a:cubicBezTo>
                    <a:pt x="1320" y="139"/>
                    <a:pt x="1112" y="272"/>
                    <a:pt x="916" y="388"/>
                  </a:cubicBezTo>
                  <a:cubicBezTo>
                    <a:pt x="909" y="393"/>
                    <a:pt x="906" y="402"/>
                    <a:pt x="910" y="410"/>
                  </a:cubicBezTo>
                  <a:cubicBezTo>
                    <a:pt x="913" y="415"/>
                    <a:pt x="918" y="419"/>
                    <a:pt x="924" y="420"/>
                  </a:cubicBezTo>
                  <a:cubicBezTo>
                    <a:pt x="953" y="427"/>
                    <a:pt x="1028" y="383"/>
                    <a:pt x="1226" y="256"/>
                  </a:cubicBezTo>
                  <a:cubicBezTo>
                    <a:pt x="1227" y="256"/>
                    <a:pt x="1227" y="256"/>
                    <a:pt x="1228" y="255"/>
                  </a:cubicBezTo>
                  <a:cubicBezTo>
                    <a:pt x="1177" y="291"/>
                    <a:pt x="1127" y="325"/>
                    <a:pt x="1097" y="346"/>
                  </a:cubicBezTo>
                  <a:cubicBezTo>
                    <a:pt x="1078" y="358"/>
                    <a:pt x="1062" y="369"/>
                    <a:pt x="1051" y="377"/>
                  </a:cubicBezTo>
                  <a:cubicBezTo>
                    <a:pt x="1046" y="381"/>
                    <a:pt x="1041" y="384"/>
                    <a:pt x="1038" y="386"/>
                  </a:cubicBezTo>
                  <a:cubicBezTo>
                    <a:pt x="1034" y="389"/>
                    <a:pt x="1022" y="398"/>
                    <a:pt x="1029" y="410"/>
                  </a:cubicBezTo>
                  <a:cubicBezTo>
                    <a:pt x="1031" y="414"/>
                    <a:pt x="1035" y="417"/>
                    <a:pt x="1039" y="418"/>
                  </a:cubicBezTo>
                  <a:cubicBezTo>
                    <a:pt x="1049" y="421"/>
                    <a:pt x="1049" y="421"/>
                    <a:pt x="1162" y="352"/>
                  </a:cubicBezTo>
                  <a:cubicBezTo>
                    <a:pt x="1200" y="329"/>
                    <a:pt x="1254" y="296"/>
                    <a:pt x="1302" y="268"/>
                  </a:cubicBezTo>
                  <a:cubicBezTo>
                    <a:pt x="1298" y="271"/>
                    <a:pt x="1294" y="273"/>
                    <a:pt x="1290" y="276"/>
                  </a:cubicBezTo>
                  <a:cubicBezTo>
                    <a:pt x="1254" y="302"/>
                    <a:pt x="1217" y="329"/>
                    <a:pt x="1189" y="350"/>
                  </a:cubicBezTo>
                  <a:cubicBezTo>
                    <a:pt x="1145" y="384"/>
                    <a:pt x="1134" y="397"/>
                    <a:pt x="1142" y="412"/>
                  </a:cubicBezTo>
                  <a:cubicBezTo>
                    <a:pt x="1144" y="416"/>
                    <a:pt x="1148" y="418"/>
                    <a:pt x="1152" y="420"/>
                  </a:cubicBezTo>
                  <a:cubicBezTo>
                    <a:pt x="1157" y="421"/>
                    <a:pt x="1161" y="420"/>
                    <a:pt x="1165" y="417"/>
                  </a:cubicBezTo>
                  <a:cubicBezTo>
                    <a:pt x="1229" y="376"/>
                    <a:pt x="1299" y="333"/>
                    <a:pt x="1349" y="304"/>
                  </a:cubicBezTo>
                  <a:cubicBezTo>
                    <a:pt x="1317" y="334"/>
                    <a:pt x="1278" y="371"/>
                    <a:pt x="1249" y="398"/>
                  </a:cubicBezTo>
                  <a:cubicBezTo>
                    <a:pt x="1244" y="403"/>
                    <a:pt x="1242" y="411"/>
                    <a:pt x="1246" y="417"/>
                  </a:cubicBezTo>
                  <a:cubicBezTo>
                    <a:pt x="1248" y="421"/>
                    <a:pt x="1252" y="424"/>
                    <a:pt x="1256" y="425"/>
                  </a:cubicBezTo>
                  <a:cubicBezTo>
                    <a:pt x="1263" y="427"/>
                    <a:pt x="1263" y="427"/>
                    <a:pt x="1298" y="405"/>
                  </a:cubicBezTo>
                  <a:cubicBezTo>
                    <a:pt x="1319" y="392"/>
                    <a:pt x="1364" y="364"/>
                    <a:pt x="1395" y="347"/>
                  </a:cubicBezTo>
                  <a:cubicBezTo>
                    <a:pt x="1387" y="362"/>
                    <a:pt x="1377" y="382"/>
                    <a:pt x="1367" y="400"/>
                  </a:cubicBezTo>
                  <a:cubicBezTo>
                    <a:pt x="1365" y="405"/>
                    <a:pt x="1365" y="411"/>
                    <a:pt x="1367" y="415"/>
                  </a:cubicBezTo>
                  <a:cubicBezTo>
                    <a:pt x="1370" y="420"/>
                    <a:pt x="1374" y="423"/>
                    <a:pt x="1379" y="424"/>
                  </a:cubicBezTo>
                  <a:cubicBezTo>
                    <a:pt x="1385" y="425"/>
                    <a:pt x="1391" y="424"/>
                    <a:pt x="1397" y="420"/>
                  </a:cubicBezTo>
                  <a:cubicBezTo>
                    <a:pt x="1403" y="417"/>
                    <a:pt x="1409" y="413"/>
                    <a:pt x="1416" y="407"/>
                  </a:cubicBezTo>
                  <a:cubicBezTo>
                    <a:pt x="1417" y="406"/>
                    <a:pt x="1418" y="406"/>
                    <a:pt x="1419" y="405"/>
                  </a:cubicBezTo>
                  <a:cubicBezTo>
                    <a:pt x="1427" y="401"/>
                    <a:pt x="1430" y="391"/>
                    <a:pt x="1426" y="383"/>
                  </a:cubicBezTo>
                  <a:cubicBezTo>
                    <a:pt x="1424" y="379"/>
                    <a:pt x="1420" y="377"/>
                    <a:pt x="1416" y="375"/>
                  </a:cubicBezTo>
                  <a:close/>
                </a:path>
              </a:pathLst>
            </a:custGeom>
            <a:solidFill>
              <a:schemeClr val="bg2"/>
            </a:solidFill>
            <a:ln w="9525">
              <a:noFill/>
              <a:round/>
              <a:headEnd/>
              <a:tailEnd/>
            </a:ln>
          </p:spPr>
          <p:txBody>
            <a:bodyPr vert="horz" wrap="square" lIns="91440" tIns="45720" rIns="91440" bIns="45720" numCol="1" anchor="ctr" anchorCtr="0" compatLnSpc="1">
              <a:prstTxWarp prst="textNoShape">
                <a:avLst/>
              </a:prstTxWarp>
            </a:bodyPr>
            <a:lstStyle/>
            <a:p>
              <a:pPr algn="ctr"/>
              <a:r>
                <a:rPr lang="de-DE" sz="1200" dirty="0" smtClean="0">
                  <a:solidFill>
                    <a:schemeClr val="tx1">
                      <a:lumMod val="50000"/>
                    </a:schemeClr>
                  </a:solidFill>
                  <a:latin typeface="GE Inspira" charset="0"/>
                  <a:ea typeface="GE Inspira" charset="0"/>
                  <a:cs typeface="GE Inspira" charset="0"/>
                </a:rPr>
                <a:t>Pedestrian Clusters</a:t>
              </a:r>
              <a:endParaRPr lang="de-DE" sz="1200" dirty="0">
                <a:solidFill>
                  <a:schemeClr val="tx1">
                    <a:lumMod val="50000"/>
                  </a:schemeClr>
                </a:solidFill>
                <a:latin typeface="GE Inspira" charset="0"/>
                <a:ea typeface="GE Inspira" charset="0"/>
                <a:cs typeface="GE Inspira" charset="0"/>
              </a:endParaRPr>
            </a:p>
          </p:txBody>
        </p:sp>
        <p:sp>
          <p:nvSpPr>
            <p:cNvPr id="103" name="Freeform 5"/>
            <p:cNvSpPr>
              <a:spLocks/>
            </p:cNvSpPr>
            <p:nvPr/>
          </p:nvSpPr>
          <p:spPr bwMode="auto">
            <a:xfrm>
              <a:off x="441809" y="2626826"/>
              <a:ext cx="1303544" cy="632481"/>
            </a:xfrm>
            <a:custGeom>
              <a:avLst/>
              <a:gdLst/>
              <a:ahLst/>
              <a:cxnLst>
                <a:cxn ang="0">
                  <a:pos x="1477" y="3"/>
                </a:cxn>
                <a:cxn ang="0">
                  <a:pos x="1475" y="3"/>
                </a:cxn>
                <a:cxn ang="0">
                  <a:pos x="1473" y="3"/>
                </a:cxn>
                <a:cxn ang="0">
                  <a:pos x="1450" y="3"/>
                </a:cxn>
                <a:cxn ang="0">
                  <a:pos x="1354" y="3"/>
                </a:cxn>
                <a:cxn ang="0">
                  <a:pos x="1127" y="3"/>
                </a:cxn>
                <a:cxn ang="0">
                  <a:pos x="571" y="4"/>
                </a:cxn>
                <a:cxn ang="0">
                  <a:pos x="262" y="5"/>
                </a:cxn>
                <a:cxn ang="0">
                  <a:pos x="104" y="5"/>
                </a:cxn>
                <a:cxn ang="0">
                  <a:pos x="25" y="5"/>
                </a:cxn>
                <a:cxn ang="0">
                  <a:pos x="22" y="5"/>
                </a:cxn>
                <a:cxn ang="0">
                  <a:pos x="21" y="5"/>
                </a:cxn>
                <a:cxn ang="0">
                  <a:pos x="10" y="17"/>
                </a:cxn>
                <a:cxn ang="0">
                  <a:pos x="10" y="22"/>
                </a:cxn>
                <a:cxn ang="0">
                  <a:pos x="10" y="32"/>
                </a:cxn>
                <a:cxn ang="0">
                  <a:pos x="10" y="52"/>
                </a:cxn>
                <a:cxn ang="0">
                  <a:pos x="11" y="92"/>
                </a:cxn>
                <a:cxn ang="0">
                  <a:pos x="11" y="407"/>
                </a:cxn>
                <a:cxn ang="0">
                  <a:pos x="12" y="427"/>
                </a:cxn>
                <a:cxn ang="0">
                  <a:pos x="12" y="432"/>
                </a:cxn>
                <a:cxn ang="0">
                  <a:pos x="22" y="441"/>
                </a:cxn>
                <a:cxn ang="0">
                  <a:pos x="23" y="441"/>
                </a:cxn>
                <a:cxn ang="0">
                  <a:pos x="25" y="441"/>
                </a:cxn>
                <a:cxn ang="0">
                  <a:pos x="35" y="441"/>
                </a:cxn>
                <a:cxn ang="0">
                  <a:pos x="74" y="441"/>
                </a:cxn>
                <a:cxn ang="0">
                  <a:pos x="151" y="441"/>
                </a:cxn>
                <a:cxn ang="0">
                  <a:pos x="301" y="441"/>
                </a:cxn>
                <a:cxn ang="0">
                  <a:pos x="839" y="439"/>
                </a:cxn>
                <a:cxn ang="0">
                  <a:pos x="1361" y="437"/>
                </a:cxn>
                <a:cxn ang="0">
                  <a:pos x="1361" y="426"/>
                </a:cxn>
                <a:cxn ang="0">
                  <a:pos x="822" y="422"/>
                </a:cxn>
                <a:cxn ang="0">
                  <a:pos x="303" y="421"/>
                </a:cxn>
                <a:cxn ang="0">
                  <a:pos x="159" y="421"/>
                </a:cxn>
                <a:cxn ang="0">
                  <a:pos x="85" y="420"/>
                </a:cxn>
                <a:cxn ang="0">
                  <a:pos x="48" y="420"/>
                </a:cxn>
                <a:cxn ang="0">
                  <a:pos x="33" y="420"/>
                </a:cxn>
                <a:cxn ang="0">
                  <a:pos x="33" y="119"/>
                </a:cxn>
                <a:cxn ang="0">
                  <a:pos x="33" y="43"/>
                </a:cxn>
                <a:cxn ang="0">
                  <a:pos x="33" y="28"/>
                </a:cxn>
                <a:cxn ang="0">
                  <a:pos x="71" y="28"/>
                </a:cxn>
                <a:cxn ang="0">
                  <a:pos x="223" y="28"/>
                </a:cxn>
                <a:cxn ang="0">
                  <a:pos x="522" y="29"/>
                </a:cxn>
                <a:cxn ang="0">
                  <a:pos x="1068" y="29"/>
                </a:cxn>
                <a:cxn ang="0">
                  <a:pos x="1298" y="29"/>
                </a:cxn>
                <a:cxn ang="0">
                  <a:pos x="1399" y="29"/>
                </a:cxn>
                <a:cxn ang="0">
                  <a:pos x="1446" y="29"/>
                </a:cxn>
                <a:cxn ang="0">
                  <a:pos x="1464" y="29"/>
                </a:cxn>
                <a:cxn ang="0">
                  <a:pos x="1465" y="257"/>
                </a:cxn>
                <a:cxn ang="0">
                  <a:pos x="1488" y="257"/>
                </a:cxn>
                <a:cxn ang="0">
                  <a:pos x="1490" y="73"/>
                </a:cxn>
                <a:cxn ang="0">
                  <a:pos x="1490" y="33"/>
                </a:cxn>
                <a:cxn ang="0">
                  <a:pos x="1490" y="22"/>
                </a:cxn>
                <a:cxn ang="0">
                  <a:pos x="1490" y="17"/>
                </a:cxn>
                <a:cxn ang="0">
                  <a:pos x="1490" y="16"/>
                </a:cxn>
                <a:cxn ang="0">
                  <a:pos x="1477" y="3"/>
                </a:cxn>
              </a:cxnLst>
              <a:rect l="0" t="0" r="r" b="b"/>
              <a:pathLst>
                <a:path w="1533" h="551">
                  <a:moveTo>
                    <a:pt x="1477" y="3"/>
                  </a:moveTo>
                  <a:cubicBezTo>
                    <a:pt x="1475" y="3"/>
                    <a:pt x="1475" y="3"/>
                    <a:pt x="1475" y="3"/>
                  </a:cubicBezTo>
                  <a:cubicBezTo>
                    <a:pt x="1473" y="3"/>
                    <a:pt x="1473" y="3"/>
                    <a:pt x="1473" y="3"/>
                  </a:cubicBezTo>
                  <a:cubicBezTo>
                    <a:pt x="1450" y="3"/>
                    <a:pt x="1450" y="3"/>
                    <a:pt x="1450" y="3"/>
                  </a:cubicBezTo>
                  <a:cubicBezTo>
                    <a:pt x="1420" y="3"/>
                    <a:pt x="1388" y="3"/>
                    <a:pt x="1354" y="3"/>
                  </a:cubicBezTo>
                  <a:cubicBezTo>
                    <a:pt x="1285" y="3"/>
                    <a:pt x="1209" y="3"/>
                    <a:pt x="1127" y="3"/>
                  </a:cubicBezTo>
                  <a:cubicBezTo>
                    <a:pt x="962" y="3"/>
                    <a:pt x="773" y="4"/>
                    <a:pt x="571" y="4"/>
                  </a:cubicBezTo>
                  <a:cubicBezTo>
                    <a:pt x="471" y="4"/>
                    <a:pt x="367" y="4"/>
                    <a:pt x="262" y="5"/>
                  </a:cubicBezTo>
                  <a:cubicBezTo>
                    <a:pt x="210" y="5"/>
                    <a:pt x="157" y="5"/>
                    <a:pt x="104" y="5"/>
                  </a:cubicBezTo>
                  <a:cubicBezTo>
                    <a:pt x="25" y="5"/>
                    <a:pt x="25" y="5"/>
                    <a:pt x="25" y="5"/>
                  </a:cubicBezTo>
                  <a:cubicBezTo>
                    <a:pt x="22" y="5"/>
                    <a:pt x="22" y="5"/>
                    <a:pt x="22" y="5"/>
                  </a:cubicBezTo>
                  <a:cubicBezTo>
                    <a:pt x="21" y="5"/>
                    <a:pt x="21" y="5"/>
                    <a:pt x="21" y="5"/>
                  </a:cubicBezTo>
                  <a:cubicBezTo>
                    <a:pt x="0" y="27"/>
                    <a:pt x="15" y="12"/>
                    <a:pt x="10" y="17"/>
                  </a:cubicBezTo>
                  <a:cubicBezTo>
                    <a:pt x="10" y="22"/>
                    <a:pt x="10" y="22"/>
                    <a:pt x="10" y="22"/>
                  </a:cubicBezTo>
                  <a:cubicBezTo>
                    <a:pt x="10" y="32"/>
                    <a:pt x="10" y="32"/>
                    <a:pt x="10" y="32"/>
                  </a:cubicBezTo>
                  <a:cubicBezTo>
                    <a:pt x="10" y="52"/>
                    <a:pt x="10" y="52"/>
                    <a:pt x="10" y="52"/>
                  </a:cubicBezTo>
                  <a:cubicBezTo>
                    <a:pt x="11" y="92"/>
                    <a:pt x="11" y="92"/>
                    <a:pt x="11" y="92"/>
                  </a:cubicBezTo>
                  <a:cubicBezTo>
                    <a:pt x="11" y="198"/>
                    <a:pt x="11" y="303"/>
                    <a:pt x="11" y="407"/>
                  </a:cubicBezTo>
                  <a:cubicBezTo>
                    <a:pt x="12" y="427"/>
                    <a:pt x="12" y="427"/>
                    <a:pt x="12" y="427"/>
                  </a:cubicBezTo>
                  <a:cubicBezTo>
                    <a:pt x="12" y="432"/>
                    <a:pt x="12" y="432"/>
                    <a:pt x="12" y="432"/>
                  </a:cubicBezTo>
                  <a:cubicBezTo>
                    <a:pt x="9" y="430"/>
                    <a:pt x="30" y="450"/>
                    <a:pt x="22" y="441"/>
                  </a:cubicBezTo>
                  <a:cubicBezTo>
                    <a:pt x="23" y="441"/>
                    <a:pt x="23" y="441"/>
                    <a:pt x="23" y="441"/>
                  </a:cubicBezTo>
                  <a:cubicBezTo>
                    <a:pt x="25" y="441"/>
                    <a:pt x="25" y="441"/>
                    <a:pt x="25" y="441"/>
                  </a:cubicBezTo>
                  <a:cubicBezTo>
                    <a:pt x="35" y="441"/>
                    <a:pt x="35" y="441"/>
                    <a:pt x="35" y="441"/>
                  </a:cubicBezTo>
                  <a:cubicBezTo>
                    <a:pt x="74" y="441"/>
                    <a:pt x="74" y="441"/>
                    <a:pt x="74" y="441"/>
                  </a:cubicBezTo>
                  <a:cubicBezTo>
                    <a:pt x="100" y="441"/>
                    <a:pt x="125" y="441"/>
                    <a:pt x="151" y="441"/>
                  </a:cubicBezTo>
                  <a:cubicBezTo>
                    <a:pt x="201" y="441"/>
                    <a:pt x="252" y="441"/>
                    <a:pt x="301" y="441"/>
                  </a:cubicBezTo>
                  <a:cubicBezTo>
                    <a:pt x="498" y="440"/>
                    <a:pt x="682" y="439"/>
                    <a:pt x="839" y="439"/>
                  </a:cubicBezTo>
                  <a:cubicBezTo>
                    <a:pt x="1153" y="438"/>
                    <a:pt x="1361" y="437"/>
                    <a:pt x="1361" y="437"/>
                  </a:cubicBezTo>
                  <a:cubicBezTo>
                    <a:pt x="1533" y="437"/>
                    <a:pt x="1459" y="432"/>
                    <a:pt x="1361" y="426"/>
                  </a:cubicBezTo>
                  <a:cubicBezTo>
                    <a:pt x="1337" y="424"/>
                    <a:pt x="1127" y="423"/>
                    <a:pt x="822" y="422"/>
                  </a:cubicBezTo>
                  <a:cubicBezTo>
                    <a:pt x="669" y="422"/>
                    <a:pt x="492" y="421"/>
                    <a:pt x="303" y="421"/>
                  </a:cubicBezTo>
                  <a:cubicBezTo>
                    <a:pt x="256" y="421"/>
                    <a:pt x="208" y="421"/>
                    <a:pt x="159" y="421"/>
                  </a:cubicBezTo>
                  <a:cubicBezTo>
                    <a:pt x="85" y="420"/>
                    <a:pt x="85" y="420"/>
                    <a:pt x="85" y="420"/>
                  </a:cubicBezTo>
                  <a:cubicBezTo>
                    <a:pt x="48" y="420"/>
                    <a:pt x="48" y="420"/>
                    <a:pt x="48" y="420"/>
                  </a:cubicBezTo>
                  <a:cubicBezTo>
                    <a:pt x="33" y="420"/>
                    <a:pt x="33" y="420"/>
                    <a:pt x="33" y="420"/>
                  </a:cubicBezTo>
                  <a:cubicBezTo>
                    <a:pt x="33" y="321"/>
                    <a:pt x="33" y="220"/>
                    <a:pt x="33" y="119"/>
                  </a:cubicBezTo>
                  <a:cubicBezTo>
                    <a:pt x="33" y="43"/>
                    <a:pt x="33" y="43"/>
                    <a:pt x="33" y="43"/>
                  </a:cubicBezTo>
                  <a:cubicBezTo>
                    <a:pt x="33" y="28"/>
                    <a:pt x="33" y="28"/>
                    <a:pt x="33" y="28"/>
                  </a:cubicBezTo>
                  <a:cubicBezTo>
                    <a:pt x="71" y="28"/>
                    <a:pt x="71" y="28"/>
                    <a:pt x="71" y="28"/>
                  </a:cubicBezTo>
                  <a:cubicBezTo>
                    <a:pt x="122" y="28"/>
                    <a:pt x="172" y="28"/>
                    <a:pt x="223" y="28"/>
                  </a:cubicBezTo>
                  <a:cubicBezTo>
                    <a:pt x="324" y="29"/>
                    <a:pt x="424" y="29"/>
                    <a:pt x="522" y="29"/>
                  </a:cubicBezTo>
                  <a:cubicBezTo>
                    <a:pt x="717" y="29"/>
                    <a:pt x="903" y="29"/>
                    <a:pt x="1068" y="29"/>
                  </a:cubicBezTo>
                  <a:cubicBezTo>
                    <a:pt x="1151" y="29"/>
                    <a:pt x="1228" y="29"/>
                    <a:pt x="1298" y="29"/>
                  </a:cubicBezTo>
                  <a:cubicBezTo>
                    <a:pt x="1334" y="29"/>
                    <a:pt x="1367" y="29"/>
                    <a:pt x="1399" y="29"/>
                  </a:cubicBezTo>
                  <a:cubicBezTo>
                    <a:pt x="1415" y="29"/>
                    <a:pt x="1431" y="29"/>
                    <a:pt x="1446" y="29"/>
                  </a:cubicBezTo>
                  <a:cubicBezTo>
                    <a:pt x="1464" y="29"/>
                    <a:pt x="1464" y="29"/>
                    <a:pt x="1464" y="29"/>
                  </a:cubicBezTo>
                  <a:cubicBezTo>
                    <a:pt x="1464" y="140"/>
                    <a:pt x="1465" y="220"/>
                    <a:pt x="1465" y="257"/>
                  </a:cubicBezTo>
                  <a:cubicBezTo>
                    <a:pt x="1467" y="551"/>
                    <a:pt x="1481" y="379"/>
                    <a:pt x="1488" y="257"/>
                  </a:cubicBezTo>
                  <a:cubicBezTo>
                    <a:pt x="1489" y="242"/>
                    <a:pt x="1489" y="176"/>
                    <a:pt x="1490" y="73"/>
                  </a:cubicBezTo>
                  <a:cubicBezTo>
                    <a:pt x="1490" y="60"/>
                    <a:pt x="1490" y="47"/>
                    <a:pt x="1490" y="33"/>
                  </a:cubicBezTo>
                  <a:cubicBezTo>
                    <a:pt x="1490" y="22"/>
                    <a:pt x="1490" y="22"/>
                    <a:pt x="1490" y="22"/>
                  </a:cubicBezTo>
                  <a:cubicBezTo>
                    <a:pt x="1490" y="17"/>
                    <a:pt x="1490" y="17"/>
                    <a:pt x="1490" y="17"/>
                  </a:cubicBezTo>
                  <a:cubicBezTo>
                    <a:pt x="1490" y="16"/>
                    <a:pt x="1490" y="16"/>
                    <a:pt x="1490" y="16"/>
                  </a:cubicBezTo>
                  <a:cubicBezTo>
                    <a:pt x="1501" y="28"/>
                    <a:pt x="1474" y="0"/>
                    <a:pt x="1477" y="3"/>
                  </a:cubicBezTo>
                  <a:close/>
                </a:path>
              </a:pathLst>
            </a:custGeom>
            <a:solidFill>
              <a:schemeClr val="bg1">
                <a:lumMod val="85000"/>
              </a:schemeClr>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de-DE" sz="1100">
                <a:solidFill>
                  <a:srgbClr val="454545"/>
                </a:solidFill>
                <a:latin typeface="GE Inspira" charset="0"/>
                <a:ea typeface="GE Inspira" charset="0"/>
                <a:cs typeface="GE Inspira" charset="0"/>
              </a:endParaRPr>
            </a:p>
          </p:txBody>
        </p:sp>
      </p:grpSp>
      <p:sp>
        <p:nvSpPr>
          <p:cNvPr id="127" name="TextBox 126"/>
          <p:cNvSpPr txBox="1"/>
          <p:nvPr/>
        </p:nvSpPr>
        <p:spPr>
          <a:xfrm>
            <a:off x="2106661" y="3137716"/>
            <a:ext cx="7965142" cy="184666"/>
          </a:xfrm>
          <a:prstGeom prst="rect">
            <a:avLst/>
          </a:prstGeom>
          <a:noFill/>
        </p:spPr>
        <p:txBody>
          <a:bodyPr wrap="square" lIns="0" tIns="0" rIns="0" bIns="0" rtlCol="0" anchor="ctr">
            <a:spAutoFit/>
          </a:bodyPr>
          <a:lstStyle>
            <a:defPPr>
              <a:defRPr lang="en-US"/>
            </a:defPPr>
            <a:lvl1pPr>
              <a:spcAft>
                <a:spcPts val="600"/>
              </a:spcAft>
              <a:defRPr sz="1100">
                <a:solidFill>
                  <a:schemeClr val="tx1">
                    <a:lumMod val="50000"/>
                  </a:schemeClr>
                </a:solidFill>
                <a:latin typeface="GE Inspira" charset="0"/>
                <a:ea typeface="GE Inspira" charset="0"/>
                <a:cs typeface="GE Inspira" charset="0"/>
              </a:defRPr>
            </a:lvl1pPr>
          </a:lstStyle>
          <a:p>
            <a:r>
              <a:rPr lang="en-US" sz="1200" dirty="0"/>
              <a:t>Used a K-Means machine learning model to cluster pedestrians and vehicles by their respective counts and directions</a:t>
            </a:r>
            <a:endParaRPr lang="en-GB" sz="1200" dirty="0"/>
          </a:p>
        </p:txBody>
      </p:sp>
      <p:grpSp>
        <p:nvGrpSpPr>
          <p:cNvPr id="104" name="Group 103"/>
          <p:cNvGrpSpPr/>
          <p:nvPr/>
        </p:nvGrpSpPr>
        <p:grpSpPr>
          <a:xfrm>
            <a:off x="439836" y="3535747"/>
            <a:ext cx="1303544" cy="632481"/>
            <a:chOff x="441809" y="2626826"/>
            <a:chExt cx="1303544" cy="632481"/>
          </a:xfrm>
        </p:grpSpPr>
        <p:sp>
          <p:nvSpPr>
            <p:cNvPr id="105" name="Freeform 9"/>
            <p:cNvSpPr>
              <a:spLocks/>
            </p:cNvSpPr>
            <p:nvPr/>
          </p:nvSpPr>
          <p:spPr bwMode="auto">
            <a:xfrm>
              <a:off x="478269" y="2664882"/>
              <a:ext cx="1258441" cy="469017"/>
            </a:xfrm>
            <a:custGeom>
              <a:avLst/>
              <a:gdLst/>
              <a:ahLst/>
              <a:cxnLst>
                <a:cxn ang="0">
                  <a:pos x="1429" y="301"/>
                </a:cxn>
                <a:cxn ang="0">
                  <a:pos x="1425" y="276"/>
                </a:cxn>
                <a:cxn ang="0">
                  <a:pos x="1375" y="255"/>
                </a:cxn>
                <a:cxn ang="0">
                  <a:pos x="1426" y="175"/>
                </a:cxn>
                <a:cxn ang="0">
                  <a:pos x="1426" y="124"/>
                </a:cxn>
                <a:cxn ang="0">
                  <a:pos x="1425" y="60"/>
                </a:cxn>
                <a:cxn ang="0">
                  <a:pos x="1380" y="39"/>
                </a:cxn>
                <a:cxn ang="0">
                  <a:pos x="1250" y="66"/>
                </a:cxn>
                <a:cxn ang="0">
                  <a:pos x="1258" y="9"/>
                </a:cxn>
                <a:cxn ang="0">
                  <a:pos x="1152" y="5"/>
                </a:cxn>
                <a:cxn ang="0">
                  <a:pos x="1046" y="34"/>
                </a:cxn>
                <a:cxn ang="0">
                  <a:pos x="1029" y="7"/>
                </a:cxn>
                <a:cxn ang="0">
                  <a:pos x="924" y="15"/>
                </a:cxn>
                <a:cxn ang="0">
                  <a:pos x="389" y="311"/>
                </a:cxn>
                <a:cxn ang="0">
                  <a:pos x="768" y="69"/>
                </a:cxn>
                <a:cxn ang="0">
                  <a:pos x="736" y="37"/>
                </a:cxn>
                <a:cxn ang="0">
                  <a:pos x="519" y="145"/>
                </a:cxn>
                <a:cxn ang="0">
                  <a:pos x="690" y="17"/>
                </a:cxn>
                <a:cxn ang="0">
                  <a:pos x="582" y="14"/>
                </a:cxn>
                <a:cxn ang="0">
                  <a:pos x="441" y="58"/>
                </a:cxn>
                <a:cxn ang="0">
                  <a:pos x="287" y="90"/>
                </a:cxn>
                <a:cxn ang="0">
                  <a:pos x="252" y="56"/>
                </a:cxn>
                <a:cxn ang="0">
                  <a:pos x="175" y="81"/>
                </a:cxn>
                <a:cxn ang="0">
                  <a:pos x="217" y="9"/>
                </a:cxn>
                <a:cxn ang="0">
                  <a:pos x="90" y="69"/>
                </a:cxn>
                <a:cxn ang="0">
                  <a:pos x="107" y="6"/>
                </a:cxn>
                <a:cxn ang="0">
                  <a:pos x="12" y="55"/>
                </a:cxn>
                <a:cxn ang="0">
                  <a:pos x="48" y="73"/>
                </a:cxn>
                <a:cxn ang="0">
                  <a:pos x="87" y="114"/>
                </a:cxn>
                <a:cxn ang="0">
                  <a:pos x="26" y="212"/>
                </a:cxn>
                <a:cxn ang="0">
                  <a:pos x="10" y="269"/>
                </a:cxn>
                <a:cxn ang="0">
                  <a:pos x="331" y="100"/>
                </a:cxn>
                <a:cxn ang="0">
                  <a:pos x="36" y="335"/>
                </a:cxn>
                <a:cxn ang="0">
                  <a:pos x="9" y="376"/>
                </a:cxn>
                <a:cxn ang="0">
                  <a:pos x="57" y="384"/>
                </a:cxn>
                <a:cxn ang="0">
                  <a:pos x="505" y="116"/>
                </a:cxn>
                <a:cxn ang="0">
                  <a:pos x="125" y="361"/>
                </a:cxn>
                <a:cxn ang="0">
                  <a:pos x="294" y="333"/>
                </a:cxn>
                <a:cxn ang="0">
                  <a:pos x="202" y="416"/>
                </a:cxn>
                <a:cxn ang="0">
                  <a:pos x="344" y="374"/>
                </a:cxn>
                <a:cxn ang="0">
                  <a:pos x="458" y="362"/>
                </a:cxn>
                <a:cxn ang="0">
                  <a:pos x="471" y="373"/>
                </a:cxn>
                <a:cxn ang="0">
                  <a:pos x="594" y="359"/>
                </a:cxn>
                <a:cxn ang="0">
                  <a:pos x="998" y="120"/>
                </a:cxn>
                <a:cxn ang="0">
                  <a:pos x="583" y="380"/>
                </a:cxn>
                <a:cxn ang="0">
                  <a:pos x="754" y="319"/>
                </a:cxn>
                <a:cxn ang="0">
                  <a:pos x="954" y="226"/>
                </a:cxn>
                <a:cxn ang="0">
                  <a:pos x="683" y="420"/>
                </a:cxn>
                <a:cxn ang="0">
                  <a:pos x="876" y="332"/>
                </a:cxn>
                <a:cxn ang="0">
                  <a:pos x="782" y="416"/>
                </a:cxn>
                <a:cxn ang="0">
                  <a:pos x="1256" y="150"/>
                </a:cxn>
                <a:cxn ang="0">
                  <a:pos x="910" y="410"/>
                </a:cxn>
                <a:cxn ang="0">
                  <a:pos x="1228" y="255"/>
                </a:cxn>
                <a:cxn ang="0">
                  <a:pos x="1038" y="386"/>
                </a:cxn>
                <a:cxn ang="0">
                  <a:pos x="1162" y="352"/>
                </a:cxn>
                <a:cxn ang="0">
                  <a:pos x="1189" y="350"/>
                </a:cxn>
                <a:cxn ang="0">
                  <a:pos x="1165" y="417"/>
                </a:cxn>
                <a:cxn ang="0">
                  <a:pos x="1246" y="417"/>
                </a:cxn>
                <a:cxn ang="0">
                  <a:pos x="1395" y="347"/>
                </a:cxn>
                <a:cxn ang="0">
                  <a:pos x="1379" y="424"/>
                </a:cxn>
                <a:cxn ang="0">
                  <a:pos x="1419" y="405"/>
                </a:cxn>
              </a:cxnLst>
              <a:rect l="0" t="0" r="r" b="b"/>
              <a:pathLst>
                <a:path w="1446" h="432">
                  <a:moveTo>
                    <a:pt x="1416" y="375"/>
                  </a:moveTo>
                  <a:cubicBezTo>
                    <a:pt x="1445" y="320"/>
                    <a:pt x="1444" y="317"/>
                    <a:pt x="1440" y="310"/>
                  </a:cubicBezTo>
                  <a:cubicBezTo>
                    <a:pt x="1438" y="305"/>
                    <a:pt x="1434" y="302"/>
                    <a:pt x="1429" y="301"/>
                  </a:cubicBezTo>
                  <a:cubicBezTo>
                    <a:pt x="1422" y="299"/>
                    <a:pt x="1413" y="301"/>
                    <a:pt x="1382" y="317"/>
                  </a:cubicBezTo>
                  <a:cubicBezTo>
                    <a:pt x="1392" y="308"/>
                    <a:pt x="1400" y="300"/>
                    <a:pt x="1407" y="294"/>
                  </a:cubicBezTo>
                  <a:cubicBezTo>
                    <a:pt x="1415" y="286"/>
                    <a:pt x="1421" y="280"/>
                    <a:pt x="1425" y="276"/>
                  </a:cubicBezTo>
                  <a:cubicBezTo>
                    <a:pt x="1433" y="268"/>
                    <a:pt x="1441" y="261"/>
                    <a:pt x="1435" y="250"/>
                  </a:cubicBezTo>
                  <a:cubicBezTo>
                    <a:pt x="1432" y="245"/>
                    <a:pt x="1428" y="242"/>
                    <a:pt x="1423" y="241"/>
                  </a:cubicBezTo>
                  <a:cubicBezTo>
                    <a:pt x="1417" y="239"/>
                    <a:pt x="1410" y="237"/>
                    <a:pt x="1375" y="255"/>
                  </a:cubicBezTo>
                  <a:cubicBezTo>
                    <a:pt x="1383" y="249"/>
                    <a:pt x="1390" y="243"/>
                    <a:pt x="1397" y="238"/>
                  </a:cubicBezTo>
                  <a:cubicBezTo>
                    <a:pt x="1432" y="211"/>
                    <a:pt x="1446" y="199"/>
                    <a:pt x="1438" y="184"/>
                  </a:cubicBezTo>
                  <a:cubicBezTo>
                    <a:pt x="1435" y="179"/>
                    <a:pt x="1431" y="176"/>
                    <a:pt x="1426" y="175"/>
                  </a:cubicBezTo>
                  <a:cubicBezTo>
                    <a:pt x="1417" y="173"/>
                    <a:pt x="1401" y="177"/>
                    <a:pt x="1366" y="195"/>
                  </a:cubicBezTo>
                  <a:cubicBezTo>
                    <a:pt x="1376" y="187"/>
                    <a:pt x="1385" y="181"/>
                    <a:pt x="1393" y="175"/>
                  </a:cubicBezTo>
                  <a:cubicBezTo>
                    <a:pt x="1422" y="151"/>
                    <a:pt x="1434" y="138"/>
                    <a:pt x="1426" y="124"/>
                  </a:cubicBezTo>
                  <a:cubicBezTo>
                    <a:pt x="1424" y="119"/>
                    <a:pt x="1420" y="116"/>
                    <a:pt x="1415" y="115"/>
                  </a:cubicBezTo>
                  <a:cubicBezTo>
                    <a:pt x="1409" y="114"/>
                    <a:pt x="1401" y="115"/>
                    <a:pt x="1386" y="122"/>
                  </a:cubicBezTo>
                  <a:cubicBezTo>
                    <a:pt x="1423" y="91"/>
                    <a:pt x="1433" y="74"/>
                    <a:pt x="1425" y="60"/>
                  </a:cubicBezTo>
                  <a:cubicBezTo>
                    <a:pt x="1422" y="54"/>
                    <a:pt x="1416" y="50"/>
                    <a:pt x="1410" y="49"/>
                  </a:cubicBezTo>
                  <a:cubicBezTo>
                    <a:pt x="1395" y="45"/>
                    <a:pt x="1366" y="55"/>
                    <a:pt x="1319" y="78"/>
                  </a:cubicBezTo>
                  <a:cubicBezTo>
                    <a:pt x="1340" y="65"/>
                    <a:pt x="1361" y="51"/>
                    <a:pt x="1380" y="39"/>
                  </a:cubicBezTo>
                  <a:cubicBezTo>
                    <a:pt x="1387" y="34"/>
                    <a:pt x="1390" y="25"/>
                    <a:pt x="1386" y="17"/>
                  </a:cubicBezTo>
                  <a:cubicBezTo>
                    <a:pt x="1383" y="13"/>
                    <a:pt x="1380" y="10"/>
                    <a:pt x="1375" y="9"/>
                  </a:cubicBezTo>
                  <a:cubicBezTo>
                    <a:pt x="1367" y="7"/>
                    <a:pt x="1360" y="5"/>
                    <a:pt x="1250" y="66"/>
                  </a:cubicBezTo>
                  <a:cubicBezTo>
                    <a:pt x="1250" y="66"/>
                    <a:pt x="1249" y="67"/>
                    <a:pt x="1248" y="67"/>
                  </a:cubicBezTo>
                  <a:cubicBezTo>
                    <a:pt x="1276" y="43"/>
                    <a:pt x="1279" y="31"/>
                    <a:pt x="1273" y="20"/>
                  </a:cubicBezTo>
                  <a:cubicBezTo>
                    <a:pt x="1270" y="14"/>
                    <a:pt x="1265" y="11"/>
                    <a:pt x="1258" y="9"/>
                  </a:cubicBezTo>
                  <a:cubicBezTo>
                    <a:pt x="1246" y="6"/>
                    <a:pt x="1224" y="9"/>
                    <a:pt x="1156" y="44"/>
                  </a:cubicBezTo>
                  <a:cubicBezTo>
                    <a:pt x="1166" y="33"/>
                    <a:pt x="1169" y="23"/>
                    <a:pt x="1163" y="14"/>
                  </a:cubicBezTo>
                  <a:cubicBezTo>
                    <a:pt x="1161" y="10"/>
                    <a:pt x="1157" y="7"/>
                    <a:pt x="1152" y="5"/>
                  </a:cubicBezTo>
                  <a:cubicBezTo>
                    <a:pt x="1133" y="0"/>
                    <a:pt x="1079" y="29"/>
                    <a:pt x="816" y="189"/>
                  </a:cubicBezTo>
                  <a:cubicBezTo>
                    <a:pt x="770" y="217"/>
                    <a:pt x="719" y="248"/>
                    <a:pt x="670" y="277"/>
                  </a:cubicBezTo>
                  <a:cubicBezTo>
                    <a:pt x="786" y="201"/>
                    <a:pt x="932" y="107"/>
                    <a:pt x="1046" y="34"/>
                  </a:cubicBezTo>
                  <a:cubicBezTo>
                    <a:pt x="1053" y="30"/>
                    <a:pt x="1055" y="20"/>
                    <a:pt x="1051" y="13"/>
                  </a:cubicBezTo>
                  <a:cubicBezTo>
                    <a:pt x="1047" y="5"/>
                    <a:pt x="1037" y="3"/>
                    <a:pt x="1029" y="7"/>
                  </a:cubicBezTo>
                  <a:cubicBezTo>
                    <a:pt x="1029" y="7"/>
                    <a:pt x="1029" y="7"/>
                    <a:pt x="1029" y="7"/>
                  </a:cubicBezTo>
                  <a:cubicBezTo>
                    <a:pt x="854" y="105"/>
                    <a:pt x="620" y="237"/>
                    <a:pt x="473" y="318"/>
                  </a:cubicBezTo>
                  <a:cubicBezTo>
                    <a:pt x="584" y="242"/>
                    <a:pt x="756" y="134"/>
                    <a:pt x="918" y="37"/>
                  </a:cubicBezTo>
                  <a:cubicBezTo>
                    <a:pt x="925" y="32"/>
                    <a:pt x="928" y="23"/>
                    <a:pt x="924" y="15"/>
                  </a:cubicBezTo>
                  <a:cubicBezTo>
                    <a:pt x="921" y="11"/>
                    <a:pt x="917" y="8"/>
                    <a:pt x="912" y="7"/>
                  </a:cubicBezTo>
                  <a:cubicBezTo>
                    <a:pt x="894" y="2"/>
                    <a:pt x="851" y="26"/>
                    <a:pt x="624" y="167"/>
                  </a:cubicBezTo>
                  <a:cubicBezTo>
                    <a:pt x="544" y="217"/>
                    <a:pt x="461" y="269"/>
                    <a:pt x="389" y="311"/>
                  </a:cubicBezTo>
                  <a:cubicBezTo>
                    <a:pt x="410" y="298"/>
                    <a:pt x="431" y="285"/>
                    <a:pt x="452" y="272"/>
                  </a:cubicBezTo>
                  <a:cubicBezTo>
                    <a:pt x="535" y="221"/>
                    <a:pt x="620" y="168"/>
                    <a:pt x="687" y="125"/>
                  </a:cubicBezTo>
                  <a:cubicBezTo>
                    <a:pt x="723" y="101"/>
                    <a:pt x="749" y="83"/>
                    <a:pt x="768" y="69"/>
                  </a:cubicBezTo>
                  <a:cubicBezTo>
                    <a:pt x="792" y="51"/>
                    <a:pt x="808" y="36"/>
                    <a:pt x="799" y="21"/>
                  </a:cubicBezTo>
                  <a:cubicBezTo>
                    <a:pt x="797" y="17"/>
                    <a:pt x="794" y="14"/>
                    <a:pt x="790" y="13"/>
                  </a:cubicBezTo>
                  <a:cubicBezTo>
                    <a:pt x="782" y="11"/>
                    <a:pt x="782" y="11"/>
                    <a:pt x="736" y="37"/>
                  </a:cubicBezTo>
                  <a:cubicBezTo>
                    <a:pt x="711" y="52"/>
                    <a:pt x="675" y="73"/>
                    <a:pt x="634" y="98"/>
                  </a:cubicBezTo>
                  <a:cubicBezTo>
                    <a:pt x="520" y="165"/>
                    <a:pt x="318" y="285"/>
                    <a:pt x="197" y="350"/>
                  </a:cubicBezTo>
                  <a:cubicBezTo>
                    <a:pt x="288" y="289"/>
                    <a:pt x="429" y="201"/>
                    <a:pt x="519" y="145"/>
                  </a:cubicBezTo>
                  <a:cubicBezTo>
                    <a:pt x="567" y="115"/>
                    <a:pt x="608" y="90"/>
                    <a:pt x="638" y="71"/>
                  </a:cubicBezTo>
                  <a:cubicBezTo>
                    <a:pt x="654" y="60"/>
                    <a:pt x="666" y="53"/>
                    <a:pt x="673" y="48"/>
                  </a:cubicBezTo>
                  <a:cubicBezTo>
                    <a:pt x="686" y="39"/>
                    <a:pt x="698" y="31"/>
                    <a:pt x="690" y="17"/>
                  </a:cubicBezTo>
                  <a:cubicBezTo>
                    <a:pt x="688" y="12"/>
                    <a:pt x="683" y="9"/>
                    <a:pt x="677" y="7"/>
                  </a:cubicBezTo>
                  <a:cubicBezTo>
                    <a:pt x="669" y="5"/>
                    <a:pt x="656" y="2"/>
                    <a:pt x="570" y="45"/>
                  </a:cubicBezTo>
                  <a:cubicBezTo>
                    <a:pt x="581" y="35"/>
                    <a:pt x="589" y="25"/>
                    <a:pt x="582" y="14"/>
                  </a:cubicBezTo>
                  <a:cubicBezTo>
                    <a:pt x="580" y="10"/>
                    <a:pt x="576" y="7"/>
                    <a:pt x="572" y="6"/>
                  </a:cubicBezTo>
                  <a:cubicBezTo>
                    <a:pt x="564" y="4"/>
                    <a:pt x="554" y="1"/>
                    <a:pt x="415" y="78"/>
                  </a:cubicBezTo>
                  <a:cubicBezTo>
                    <a:pt x="426" y="70"/>
                    <a:pt x="434" y="63"/>
                    <a:pt x="441" y="58"/>
                  </a:cubicBezTo>
                  <a:cubicBezTo>
                    <a:pt x="453" y="47"/>
                    <a:pt x="468" y="35"/>
                    <a:pt x="460" y="20"/>
                  </a:cubicBezTo>
                  <a:cubicBezTo>
                    <a:pt x="457" y="15"/>
                    <a:pt x="452" y="12"/>
                    <a:pt x="446" y="10"/>
                  </a:cubicBezTo>
                  <a:cubicBezTo>
                    <a:pt x="427" y="5"/>
                    <a:pt x="388" y="25"/>
                    <a:pt x="287" y="90"/>
                  </a:cubicBezTo>
                  <a:cubicBezTo>
                    <a:pt x="347" y="45"/>
                    <a:pt x="358" y="32"/>
                    <a:pt x="349" y="17"/>
                  </a:cubicBezTo>
                  <a:cubicBezTo>
                    <a:pt x="347" y="13"/>
                    <a:pt x="343" y="10"/>
                    <a:pt x="339" y="9"/>
                  </a:cubicBezTo>
                  <a:cubicBezTo>
                    <a:pt x="330" y="7"/>
                    <a:pt x="330" y="7"/>
                    <a:pt x="252" y="56"/>
                  </a:cubicBezTo>
                  <a:cubicBezTo>
                    <a:pt x="210" y="83"/>
                    <a:pt x="137" y="128"/>
                    <a:pt x="87" y="157"/>
                  </a:cubicBezTo>
                  <a:cubicBezTo>
                    <a:pt x="86" y="157"/>
                    <a:pt x="86" y="157"/>
                    <a:pt x="86" y="157"/>
                  </a:cubicBezTo>
                  <a:cubicBezTo>
                    <a:pt x="115" y="131"/>
                    <a:pt x="152" y="100"/>
                    <a:pt x="175" y="81"/>
                  </a:cubicBezTo>
                  <a:cubicBezTo>
                    <a:pt x="189" y="69"/>
                    <a:pt x="202" y="58"/>
                    <a:pt x="211" y="50"/>
                  </a:cubicBezTo>
                  <a:cubicBezTo>
                    <a:pt x="227" y="36"/>
                    <a:pt x="234" y="29"/>
                    <a:pt x="228" y="18"/>
                  </a:cubicBezTo>
                  <a:cubicBezTo>
                    <a:pt x="226" y="14"/>
                    <a:pt x="222" y="11"/>
                    <a:pt x="217" y="9"/>
                  </a:cubicBezTo>
                  <a:cubicBezTo>
                    <a:pt x="207" y="7"/>
                    <a:pt x="200" y="9"/>
                    <a:pt x="88" y="76"/>
                  </a:cubicBezTo>
                  <a:cubicBezTo>
                    <a:pt x="86" y="77"/>
                    <a:pt x="85" y="78"/>
                    <a:pt x="83" y="79"/>
                  </a:cubicBezTo>
                  <a:cubicBezTo>
                    <a:pt x="86" y="75"/>
                    <a:pt x="88" y="72"/>
                    <a:pt x="90" y="69"/>
                  </a:cubicBezTo>
                  <a:cubicBezTo>
                    <a:pt x="98" y="59"/>
                    <a:pt x="104" y="50"/>
                    <a:pt x="109" y="43"/>
                  </a:cubicBezTo>
                  <a:cubicBezTo>
                    <a:pt x="118" y="31"/>
                    <a:pt x="123" y="24"/>
                    <a:pt x="118" y="15"/>
                  </a:cubicBezTo>
                  <a:cubicBezTo>
                    <a:pt x="115" y="10"/>
                    <a:pt x="111" y="7"/>
                    <a:pt x="107" y="6"/>
                  </a:cubicBezTo>
                  <a:cubicBezTo>
                    <a:pt x="96" y="4"/>
                    <a:pt x="86" y="9"/>
                    <a:pt x="48" y="35"/>
                  </a:cubicBezTo>
                  <a:cubicBezTo>
                    <a:pt x="38" y="41"/>
                    <a:pt x="25" y="50"/>
                    <a:pt x="19" y="53"/>
                  </a:cubicBezTo>
                  <a:cubicBezTo>
                    <a:pt x="17" y="53"/>
                    <a:pt x="14" y="54"/>
                    <a:pt x="12" y="55"/>
                  </a:cubicBezTo>
                  <a:cubicBezTo>
                    <a:pt x="4" y="59"/>
                    <a:pt x="2" y="69"/>
                    <a:pt x="6" y="77"/>
                  </a:cubicBezTo>
                  <a:cubicBezTo>
                    <a:pt x="8" y="81"/>
                    <a:pt x="12" y="84"/>
                    <a:pt x="17" y="85"/>
                  </a:cubicBezTo>
                  <a:cubicBezTo>
                    <a:pt x="24" y="86"/>
                    <a:pt x="30" y="84"/>
                    <a:pt x="48" y="73"/>
                  </a:cubicBezTo>
                  <a:cubicBezTo>
                    <a:pt x="15" y="118"/>
                    <a:pt x="13" y="123"/>
                    <a:pt x="19" y="133"/>
                  </a:cubicBezTo>
                  <a:cubicBezTo>
                    <a:pt x="21" y="137"/>
                    <a:pt x="24" y="140"/>
                    <a:pt x="29" y="141"/>
                  </a:cubicBezTo>
                  <a:cubicBezTo>
                    <a:pt x="36" y="143"/>
                    <a:pt x="37" y="143"/>
                    <a:pt x="87" y="114"/>
                  </a:cubicBezTo>
                  <a:cubicBezTo>
                    <a:pt x="78" y="121"/>
                    <a:pt x="70" y="128"/>
                    <a:pt x="63" y="135"/>
                  </a:cubicBezTo>
                  <a:cubicBezTo>
                    <a:pt x="13" y="179"/>
                    <a:pt x="6" y="189"/>
                    <a:pt x="13" y="203"/>
                  </a:cubicBezTo>
                  <a:cubicBezTo>
                    <a:pt x="16" y="208"/>
                    <a:pt x="20" y="211"/>
                    <a:pt x="26" y="212"/>
                  </a:cubicBezTo>
                  <a:cubicBezTo>
                    <a:pt x="36" y="215"/>
                    <a:pt x="53" y="210"/>
                    <a:pt x="85" y="194"/>
                  </a:cubicBezTo>
                  <a:cubicBezTo>
                    <a:pt x="72" y="203"/>
                    <a:pt x="59" y="212"/>
                    <a:pt x="49" y="219"/>
                  </a:cubicBezTo>
                  <a:cubicBezTo>
                    <a:pt x="14" y="245"/>
                    <a:pt x="1" y="254"/>
                    <a:pt x="10" y="269"/>
                  </a:cubicBezTo>
                  <a:cubicBezTo>
                    <a:pt x="12" y="274"/>
                    <a:pt x="17" y="277"/>
                    <a:pt x="22" y="279"/>
                  </a:cubicBezTo>
                  <a:cubicBezTo>
                    <a:pt x="43" y="284"/>
                    <a:pt x="85" y="259"/>
                    <a:pt x="232" y="163"/>
                  </a:cubicBezTo>
                  <a:cubicBezTo>
                    <a:pt x="262" y="144"/>
                    <a:pt x="298" y="121"/>
                    <a:pt x="331" y="100"/>
                  </a:cubicBezTo>
                  <a:cubicBezTo>
                    <a:pt x="250" y="157"/>
                    <a:pt x="131" y="236"/>
                    <a:pt x="19" y="308"/>
                  </a:cubicBezTo>
                  <a:cubicBezTo>
                    <a:pt x="12" y="313"/>
                    <a:pt x="10" y="323"/>
                    <a:pt x="14" y="330"/>
                  </a:cubicBezTo>
                  <a:cubicBezTo>
                    <a:pt x="19" y="337"/>
                    <a:pt x="29" y="340"/>
                    <a:pt x="36" y="335"/>
                  </a:cubicBezTo>
                  <a:cubicBezTo>
                    <a:pt x="149" y="268"/>
                    <a:pt x="307" y="175"/>
                    <a:pt x="421" y="111"/>
                  </a:cubicBezTo>
                  <a:cubicBezTo>
                    <a:pt x="316" y="182"/>
                    <a:pt x="168" y="277"/>
                    <a:pt x="49" y="351"/>
                  </a:cubicBezTo>
                  <a:cubicBezTo>
                    <a:pt x="25" y="367"/>
                    <a:pt x="10" y="376"/>
                    <a:pt x="9" y="376"/>
                  </a:cubicBezTo>
                  <a:cubicBezTo>
                    <a:pt x="2" y="381"/>
                    <a:pt x="0" y="391"/>
                    <a:pt x="4" y="398"/>
                  </a:cubicBezTo>
                  <a:cubicBezTo>
                    <a:pt x="9" y="406"/>
                    <a:pt x="19" y="408"/>
                    <a:pt x="27" y="403"/>
                  </a:cubicBezTo>
                  <a:cubicBezTo>
                    <a:pt x="27" y="403"/>
                    <a:pt x="38" y="396"/>
                    <a:pt x="57" y="384"/>
                  </a:cubicBezTo>
                  <a:cubicBezTo>
                    <a:pt x="108" y="352"/>
                    <a:pt x="217" y="285"/>
                    <a:pt x="328" y="218"/>
                  </a:cubicBezTo>
                  <a:cubicBezTo>
                    <a:pt x="401" y="175"/>
                    <a:pt x="459" y="142"/>
                    <a:pt x="504" y="117"/>
                  </a:cubicBezTo>
                  <a:cubicBezTo>
                    <a:pt x="504" y="117"/>
                    <a:pt x="504" y="116"/>
                    <a:pt x="505" y="116"/>
                  </a:cubicBezTo>
                  <a:cubicBezTo>
                    <a:pt x="504" y="117"/>
                    <a:pt x="503" y="117"/>
                    <a:pt x="502" y="118"/>
                  </a:cubicBezTo>
                  <a:cubicBezTo>
                    <a:pt x="417" y="171"/>
                    <a:pt x="310" y="237"/>
                    <a:pt x="227" y="291"/>
                  </a:cubicBezTo>
                  <a:cubicBezTo>
                    <a:pt x="182" y="321"/>
                    <a:pt x="148" y="344"/>
                    <a:pt x="125" y="361"/>
                  </a:cubicBezTo>
                  <a:cubicBezTo>
                    <a:pt x="89" y="388"/>
                    <a:pt x="76" y="401"/>
                    <a:pt x="84" y="417"/>
                  </a:cubicBezTo>
                  <a:cubicBezTo>
                    <a:pt x="87" y="421"/>
                    <a:pt x="91" y="424"/>
                    <a:pt x="96" y="425"/>
                  </a:cubicBezTo>
                  <a:cubicBezTo>
                    <a:pt x="106" y="428"/>
                    <a:pt x="118" y="432"/>
                    <a:pt x="294" y="333"/>
                  </a:cubicBezTo>
                  <a:cubicBezTo>
                    <a:pt x="287" y="337"/>
                    <a:pt x="280" y="342"/>
                    <a:pt x="273" y="346"/>
                  </a:cubicBezTo>
                  <a:cubicBezTo>
                    <a:pt x="251" y="361"/>
                    <a:pt x="234" y="372"/>
                    <a:pt x="223" y="380"/>
                  </a:cubicBezTo>
                  <a:cubicBezTo>
                    <a:pt x="208" y="391"/>
                    <a:pt x="193" y="401"/>
                    <a:pt x="202" y="416"/>
                  </a:cubicBezTo>
                  <a:cubicBezTo>
                    <a:pt x="204" y="421"/>
                    <a:pt x="209" y="424"/>
                    <a:pt x="215" y="426"/>
                  </a:cubicBezTo>
                  <a:cubicBezTo>
                    <a:pt x="232" y="430"/>
                    <a:pt x="268" y="416"/>
                    <a:pt x="339" y="377"/>
                  </a:cubicBezTo>
                  <a:cubicBezTo>
                    <a:pt x="340" y="376"/>
                    <a:pt x="342" y="375"/>
                    <a:pt x="344" y="374"/>
                  </a:cubicBezTo>
                  <a:cubicBezTo>
                    <a:pt x="329" y="387"/>
                    <a:pt x="317" y="402"/>
                    <a:pt x="325" y="416"/>
                  </a:cubicBezTo>
                  <a:cubicBezTo>
                    <a:pt x="327" y="420"/>
                    <a:pt x="330" y="422"/>
                    <a:pt x="334" y="424"/>
                  </a:cubicBezTo>
                  <a:cubicBezTo>
                    <a:pt x="343" y="426"/>
                    <a:pt x="343" y="426"/>
                    <a:pt x="458" y="362"/>
                  </a:cubicBezTo>
                  <a:cubicBezTo>
                    <a:pt x="499" y="340"/>
                    <a:pt x="550" y="312"/>
                    <a:pt x="611" y="278"/>
                  </a:cubicBezTo>
                  <a:cubicBezTo>
                    <a:pt x="582" y="297"/>
                    <a:pt x="557" y="313"/>
                    <a:pt x="536" y="328"/>
                  </a:cubicBezTo>
                  <a:cubicBezTo>
                    <a:pt x="508" y="347"/>
                    <a:pt x="485" y="362"/>
                    <a:pt x="471" y="373"/>
                  </a:cubicBezTo>
                  <a:cubicBezTo>
                    <a:pt x="447" y="390"/>
                    <a:pt x="435" y="399"/>
                    <a:pt x="443" y="413"/>
                  </a:cubicBezTo>
                  <a:cubicBezTo>
                    <a:pt x="445" y="418"/>
                    <a:pt x="449" y="421"/>
                    <a:pt x="454" y="422"/>
                  </a:cubicBezTo>
                  <a:cubicBezTo>
                    <a:pt x="466" y="425"/>
                    <a:pt x="483" y="422"/>
                    <a:pt x="594" y="359"/>
                  </a:cubicBezTo>
                  <a:cubicBezTo>
                    <a:pt x="661" y="320"/>
                    <a:pt x="748" y="268"/>
                    <a:pt x="832" y="217"/>
                  </a:cubicBezTo>
                  <a:cubicBezTo>
                    <a:pt x="900" y="176"/>
                    <a:pt x="976" y="130"/>
                    <a:pt x="1037" y="94"/>
                  </a:cubicBezTo>
                  <a:cubicBezTo>
                    <a:pt x="1025" y="102"/>
                    <a:pt x="1012" y="110"/>
                    <a:pt x="998" y="120"/>
                  </a:cubicBezTo>
                  <a:cubicBezTo>
                    <a:pt x="922" y="169"/>
                    <a:pt x="830" y="226"/>
                    <a:pt x="749" y="276"/>
                  </a:cubicBezTo>
                  <a:cubicBezTo>
                    <a:pt x="698" y="307"/>
                    <a:pt x="653" y="334"/>
                    <a:pt x="621" y="355"/>
                  </a:cubicBezTo>
                  <a:cubicBezTo>
                    <a:pt x="604" y="366"/>
                    <a:pt x="592" y="374"/>
                    <a:pt x="583" y="380"/>
                  </a:cubicBezTo>
                  <a:cubicBezTo>
                    <a:pt x="571" y="388"/>
                    <a:pt x="558" y="398"/>
                    <a:pt x="566" y="412"/>
                  </a:cubicBezTo>
                  <a:cubicBezTo>
                    <a:pt x="568" y="415"/>
                    <a:pt x="572" y="418"/>
                    <a:pt x="576" y="419"/>
                  </a:cubicBezTo>
                  <a:cubicBezTo>
                    <a:pt x="586" y="422"/>
                    <a:pt x="587" y="422"/>
                    <a:pt x="754" y="319"/>
                  </a:cubicBezTo>
                  <a:cubicBezTo>
                    <a:pt x="846" y="262"/>
                    <a:pt x="961" y="190"/>
                    <a:pt x="1059" y="134"/>
                  </a:cubicBezTo>
                  <a:cubicBezTo>
                    <a:pt x="1145" y="84"/>
                    <a:pt x="1193" y="60"/>
                    <a:pt x="1219" y="49"/>
                  </a:cubicBezTo>
                  <a:cubicBezTo>
                    <a:pt x="1188" y="75"/>
                    <a:pt x="1116" y="126"/>
                    <a:pt x="954" y="226"/>
                  </a:cubicBezTo>
                  <a:cubicBezTo>
                    <a:pt x="816" y="311"/>
                    <a:pt x="680" y="390"/>
                    <a:pt x="679" y="391"/>
                  </a:cubicBezTo>
                  <a:cubicBezTo>
                    <a:pt x="671" y="395"/>
                    <a:pt x="668" y="405"/>
                    <a:pt x="673" y="413"/>
                  </a:cubicBezTo>
                  <a:cubicBezTo>
                    <a:pt x="675" y="416"/>
                    <a:pt x="679" y="419"/>
                    <a:pt x="683" y="420"/>
                  </a:cubicBezTo>
                  <a:cubicBezTo>
                    <a:pt x="694" y="423"/>
                    <a:pt x="695" y="424"/>
                    <a:pt x="961" y="269"/>
                  </a:cubicBezTo>
                  <a:cubicBezTo>
                    <a:pt x="987" y="254"/>
                    <a:pt x="1014" y="238"/>
                    <a:pt x="1042" y="222"/>
                  </a:cubicBezTo>
                  <a:cubicBezTo>
                    <a:pt x="973" y="267"/>
                    <a:pt x="917" y="304"/>
                    <a:pt x="876" y="332"/>
                  </a:cubicBezTo>
                  <a:cubicBezTo>
                    <a:pt x="848" y="351"/>
                    <a:pt x="826" y="366"/>
                    <a:pt x="811" y="377"/>
                  </a:cubicBezTo>
                  <a:cubicBezTo>
                    <a:pt x="803" y="382"/>
                    <a:pt x="797" y="387"/>
                    <a:pt x="793" y="390"/>
                  </a:cubicBezTo>
                  <a:cubicBezTo>
                    <a:pt x="787" y="394"/>
                    <a:pt x="775" y="403"/>
                    <a:pt x="782" y="416"/>
                  </a:cubicBezTo>
                  <a:cubicBezTo>
                    <a:pt x="785" y="420"/>
                    <a:pt x="789" y="423"/>
                    <a:pt x="793" y="424"/>
                  </a:cubicBezTo>
                  <a:cubicBezTo>
                    <a:pt x="807" y="427"/>
                    <a:pt x="826" y="418"/>
                    <a:pt x="1010" y="302"/>
                  </a:cubicBezTo>
                  <a:cubicBezTo>
                    <a:pt x="1090" y="251"/>
                    <a:pt x="1181" y="194"/>
                    <a:pt x="1256" y="150"/>
                  </a:cubicBezTo>
                  <a:cubicBezTo>
                    <a:pt x="1322" y="111"/>
                    <a:pt x="1359" y="94"/>
                    <a:pt x="1379" y="86"/>
                  </a:cubicBezTo>
                  <a:cubicBezTo>
                    <a:pt x="1320" y="139"/>
                    <a:pt x="1112" y="272"/>
                    <a:pt x="916" y="388"/>
                  </a:cubicBezTo>
                  <a:cubicBezTo>
                    <a:pt x="909" y="393"/>
                    <a:pt x="906" y="402"/>
                    <a:pt x="910" y="410"/>
                  </a:cubicBezTo>
                  <a:cubicBezTo>
                    <a:pt x="913" y="415"/>
                    <a:pt x="918" y="419"/>
                    <a:pt x="924" y="420"/>
                  </a:cubicBezTo>
                  <a:cubicBezTo>
                    <a:pt x="953" y="427"/>
                    <a:pt x="1028" y="383"/>
                    <a:pt x="1226" y="256"/>
                  </a:cubicBezTo>
                  <a:cubicBezTo>
                    <a:pt x="1227" y="256"/>
                    <a:pt x="1227" y="256"/>
                    <a:pt x="1228" y="255"/>
                  </a:cubicBezTo>
                  <a:cubicBezTo>
                    <a:pt x="1177" y="291"/>
                    <a:pt x="1127" y="325"/>
                    <a:pt x="1097" y="346"/>
                  </a:cubicBezTo>
                  <a:cubicBezTo>
                    <a:pt x="1078" y="358"/>
                    <a:pt x="1062" y="369"/>
                    <a:pt x="1051" y="377"/>
                  </a:cubicBezTo>
                  <a:cubicBezTo>
                    <a:pt x="1046" y="381"/>
                    <a:pt x="1041" y="384"/>
                    <a:pt x="1038" y="386"/>
                  </a:cubicBezTo>
                  <a:cubicBezTo>
                    <a:pt x="1034" y="389"/>
                    <a:pt x="1022" y="398"/>
                    <a:pt x="1029" y="410"/>
                  </a:cubicBezTo>
                  <a:cubicBezTo>
                    <a:pt x="1031" y="414"/>
                    <a:pt x="1035" y="417"/>
                    <a:pt x="1039" y="418"/>
                  </a:cubicBezTo>
                  <a:cubicBezTo>
                    <a:pt x="1049" y="421"/>
                    <a:pt x="1049" y="421"/>
                    <a:pt x="1162" y="352"/>
                  </a:cubicBezTo>
                  <a:cubicBezTo>
                    <a:pt x="1200" y="329"/>
                    <a:pt x="1254" y="296"/>
                    <a:pt x="1302" y="268"/>
                  </a:cubicBezTo>
                  <a:cubicBezTo>
                    <a:pt x="1298" y="271"/>
                    <a:pt x="1294" y="273"/>
                    <a:pt x="1290" y="276"/>
                  </a:cubicBezTo>
                  <a:cubicBezTo>
                    <a:pt x="1254" y="302"/>
                    <a:pt x="1217" y="329"/>
                    <a:pt x="1189" y="350"/>
                  </a:cubicBezTo>
                  <a:cubicBezTo>
                    <a:pt x="1145" y="384"/>
                    <a:pt x="1134" y="397"/>
                    <a:pt x="1142" y="412"/>
                  </a:cubicBezTo>
                  <a:cubicBezTo>
                    <a:pt x="1144" y="416"/>
                    <a:pt x="1148" y="418"/>
                    <a:pt x="1152" y="420"/>
                  </a:cubicBezTo>
                  <a:cubicBezTo>
                    <a:pt x="1157" y="421"/>
                    <a:pt x="1161" y="420"/>
                    <a:pt x="1165" y="417"/>
                  </a:cubicBezTo>
                  <a:cubicBezTo>
                    <a:pt x="1229" y="376"/>
                    <a:pt x="1299" y="333"/>
                    <a:pt x="1349" y="304"/>
                  </a:cubicBezTo>
                  <a:cubicBezTo>
                    <a:pt x="1317" y="334"/>
                    <a:pt x="1278" y="371"/>
                    <a:pt x="1249" y="398"/>
                  </a:cubicBezTo>
                  <a:cubicBezTo>
                    <a:pt x="1244" y="403"/>
                    <a:pt x="1242" y="411"/>
                    <a:pt x="1246" y="417"/>
                  </a:cubicBezTo>
                  <a:cubicBezTo>
                    <a:pt x="1248" y="421"/>
                    <a:pt x="1252" y="424"/>
                    <a:pt x="1256" y="425"/>
                  </a:cubicBezTo>
                  <a:cubicBezTo>
                    <a:pt x="1263" y="427"/>
                    <a:pt x="1263" y="427"/>
                    <a:pt x="1298" y="405"/>
                  </a:cubicBezTo>
                  <a:cubicBezTo>
                    <a:pt x="1319" y="392"/>
                    <a:pt x="1364" y="364"/>
                    <a:pt x="1395" y="347"/>
                  </a:cubicBezTo>
                  <a:cubicBezTo>
                    <a:pt x="1387" y="362"/>
                    <a:pt x="1377" y="382"/>
                    <a:pt x="1367" y="400"/>
                  </a:cubicBezTo>
                  <a:cubicBezTo>
                    <a:pt x="1365" y="405"/>
                    <a:pt x="1365" y="411"/>
                    <a:pt x="1367" y="415"/>
                  </a:cubicBezTo>
                  <a:cubicBezTo>
                    <a:pt x="1370" y="420"/>
                    <a:pt x="1374" y="423"/>
                    <a:pt x="1379" y="424"/>
                  </a:cubicBezTo>
                  <a:cubicBezTo>
                    <a:pt x="1385" y="425"/>
                    <a:pt x="1391" y="424"/>
                    <a:pt x="1397" y="420"/>
                  </a:cubicBezTo>
                  <a:cubicBezTo>
                    <a:pt x="1403" y="417"/>
                    <a:pt x="1409" y="413"/>
                    <a:pt x="1416" y="407"/>
                  </a:cubicBezTo>
                  <a:cubicBezTo>
                    <a:pt x="1417" y="406"/>
                    <a:pt x="1418" y="406"/>
                    <a:pt x="1419" y="405"/>
                  </a:cubicBezTo>
                  <a:cubicBezTo>
                    <a:pt x="1427" y="401"/>
                    <a:pt x="1430" y="391"/>
                    <a:pt x="1426" y="383"/>
                  </a:cubicBezTo>
                  <a:cubicBezTo>
                    <a:pt x="1424" y="379"/>
                    <a:pt x="1420" y="377"/>
                    <a:pt x="1416" y="375"/>
                  </a:cubicBezTo>
                  <a:close/>
                </a:path>
              </a:pathLst>
            </a:custGeom>
            <a:solidFill>
              <a:schemeClr val="bg2"/>
            </a:solidFill>
            <a:ln w="9525">
              <a:noFill/>
              <a:round/>
              <a:headEnd/>
              <a:tailEnd/>
            </a:ln>
          </p:spPr>
          <p:txBody>
            <a:bodyPr vert="horz" wrap="square" lIns="91440" tIns="45720" rIns="91440" bIns="45720" numCol="1" anchor="ctr" anchorCtr="0" compatLnSpc="1">
              <a:prstTxWarp prst="textNoShape">
                <a:avLst/>
              </a:prstTxWarp>
            </a:bodyPr>
            <a:lstStyle/>
            <a:p>
              <a:pPr algn="ctr"/>
              <a:r>
                <a:rPr lang="de-DE" sz="1200" dirty="0" smtClean="0">
                  <a:solidFill>
                    <a:schemeClr val="tx1">
                      <a:lumMod val="50000"/>
                    </a:schemeClr>
                  </a:solidFill>
                  <a:latin typeface="GE Inspira" charset="0"/>
                  <a:ea typeface="GE Inspira" charset="0"/>
                  <a:cs typeface="GE Inspira" charset="0"/>
                </a:rPr>
                <a:t>Smart City </a:t>
              </a:r>
              <a:r>
                <a:rPr lang="de-DE" sz="1200" dirty="0" err="1" smtClean="0">
                  <a:solidFill>
                    <a:schemeClr val="tx1">
                      <a:lumMod val="50000"/>
                    </a:schemeClr>
                  </a:solidFill>
                  <a:latin typeface="GE Inspira" charset="0"/>
                  <a:ea typeface="GE Inspira" charset="0"/>
                  <a:cs typeface="GE Inspira" charset="0"/>
                </a:rPr>
                <a:t>Planning</a:t>
              </a:r>
              <a:endParaRPr lang="de-DE" sz="1200" dirty="0">
                <a:solidFill>
                  <a:schemeClr val="tx1">
                    <a:lumMod val="50000"/>
                  </a:schemeClr>
                </a:solidFill>
                <a:latin typeface="GE Inspira" charset="0"/>
                <a:ea typeface="GE Inspira" charset="0"/>
                <a:cs typeface="GE Inspira" charset="0"/>
              </a:endParaRPr>
            </a:p>
          </p:txBody>
        </p:sp>
        <p:sp>
          <p:nvSpPr>
            <p:cNvPr id="106" name="Freeform 5"/>
            <p:cNvSpPr>
              <a:spLocks/>
            </p:cNvSpPr>
            <p:nvPr/>
          </p:nvSpPr>
          <p:spPr bwMode="auto">
            <a:xfrm>
              <a:off x="441809" y="2626826"/>
              <a:ext cx="1303544" cy="632481"/>
            </a:xfrm>
            <a:custGeom>
              <a:avLst/>
              <a:gdLst/>
              <a:ahLst/>
              <a:cxnLst>
                <a:cxn ang="0">
                  <a:pos x="1477" y="3"/>
                </a:cxn>
                <a:cxn ang="0">
                  <a:pos x="1475" y="3"/>
                </a:cxn>
                <a:cxn ang="0">
                  <a:pos x="1473" y="3"/>
                </a:cxn>
                <a:cxn ang="0">
                  <a:pos x="1450" y="3"/>
                </a:cxn>
                <a:cxn ang="0">
                  <a:pos x="1354" y="3"/>
                </a:cxn>
                <a:cxn ang="0">
                  <a:pos x="1127" y="3"/>
                </a:cxn>
                <a:cxn ang="0">
                  <a:pos x="571" y="4"/>
                </a:cxn>
                <a:cxn ang="0">
                  <a:pos x="262" y="5"/>
                </a:cxn>
                <a:cxn ang="0">
                  <a:pos x="104" y="5"/>
                </a:cxn>
                <a:cxn ang="0">
                  <a:pos x="25" y="5"/>
                </a:cxn>
                <a:cxn ang="0">
                  <a:pos x="22" y="5"/>
                </a:cxn>
                <a:cxn ang="0">
                  <a:pos x="21" y="5"/>
                </a:cxn>
                <a:cxn ang="0">
                  <a:pos x="10" y="17"/>
                </a:cxn>
                <a:cxn ang="0">
                  <a:pos x="10" y="22"/>
                </a:cxn>
                <a:cxn ang="0">
                  <a:pos x="10" y="32"/>
                </a:cxn>
                <a:cxn ang="0">
                  <a:pos x="10" y="52"/>
                </a:cxn>
                <a:cxn ang="0">
                  <a:pos x="11" y="92"/>
                </a:cxn>
                <a:cxn ang="0">
                  <a:pos x="11" y="407"/>
                </a:cxn>
                <a:cxn ang="0">
                  <a:pos x="12" y="427"/>
                </a:cxn>
                <a:cxn ang="0">
                  <a:pos x="12" y="432"/>
                </a:cxn>
                <a:cxn ang="0">
                  <a:pos x="22" y="441"/>
                </a:cxn>
                <a:cxn ang="0">
                  <a:pos x="23" y="441"/>
                </a:cxn>
                <a:cxn ang="0">
                  <a:pos x="25" y="441"/>
                </a:cxn>
                <a:cxn ang="0">
                  <a:pos x="35" y="441"/>
                </a:cxn>
                <a:cxn ang="0">
                  <a:pos x="74" y="441"/>
                </a:cxn>
                <a:cxn ang="0">
                  <a:pos x="151" y="441"/>
                </a:cxn>
                <a:cxn ang="0">
                  <a:pos x="301" y="441"/>
                </a:cxn>
                <a:cxn ang="0">
                  <a:pos x="839" y="439"/>
                </a:cxn>
                <a:cxn ang="0">
                  <a:pos x="1361" y="437"/>
                </a:cxn>
                <a:cxn ang="0">
                  <a:pos x="1361" y="426"/>
                </a:cxn>
                <a:cxn ang="0">
                  <a:pos x="822" y="422"/>
                </a:cxn>
                <a:cxn ang="0">
                  <a:pos x="303" y="421"/>
                </a:cxn>
                <a:cxn ang="0">
                  <a:pos x="159" y="421"/>
                </a:cxn>
                <a:cxn ang="0">
                  <a:pos x="85" y="420"/>
                </a:cxn>
                <a:cxn ang="0">
                  <a:pos x="48" y="420"/>
                </a:cxn>
                <a:cxn ang="0">
                  <a:pos x="33" y="420"/>
                </a:cxn>
                <a:cxn ang="0">
                  <a:pos x="33" y="119"/>
                </a:cxn>
                <a:cxn ang="0">
                  <a:pos x="33" y="43"/>
                </a:cxn>
                <a:cxn ang="0">
                  <a:pos x="33" y="28"/>
                </a:cxn>
                <a:cxn ang="0">
                  <a:pos x="71" y="28"/>
                </a:cxn>
                <a:cxn ang="0">
                  <a:pos x="223" y="28"/>
                </a:cxn>
                <a:cxn ang="0">
                  <a:pos x="522" y="29"/>
                </a:cxn>
                <a:cxn ang="0">
                  <a:pos x="1068" y="29"/>
                </a:cxn>
                <a:cxn ang="0">
                  <a:pos x="1298" y="29"/>
                </a:cxn>
                <a:cxn ang="0">
                  <a:pos x="1399" y="29"/>
                </a:cxn>
                <a:cxn ang="0">
                  <a:pos x="1446" y="29"/>
                </a:cxn>
                <a:cxn ang="0">
                  <a:pos x="1464" y="29"/>
                </a:cxn>
                <a:cxn ang="0">
                  <a:pos x="1465" y="257"/>
                </a:cxn>
                <a:cxn ang="0">
                  <a:pos x="1488" y="257"/>
                </a:cxn>
                <a:cxn ang="0">
                  <a:pos x="1490" y="73"/>
                </a:cxn>
                <a:cxn ang="0">
                  <a:pos x="1490" y="33"/>
                </a:cxn>
                <a:cxn ang="0">
                  <a:pos x="1490" y="22"/>
                </a:cxn>
                <a:cxn ang="0">
                  <a:pos x="1490" y="17"/>
                </a:cxn>
                <a:cxn ang="0">
                  <a:pos x="1490" y="16"/>
                </a:cxn>
                <a:cxn ang="0">
                  <a:pos x="1477" y="3"/>
                </a:cxn>
              </a:cxnLst>
              <a:rect l="0" t="0" r="r" b="b"/>
              <a:pathLst>
                <a:path w="1533" h="551">
                  <a:moveTo>
                    <a:pt x="1477" y="3"/>
                  </a:moveTo>
                  <a:cubicBezTo>
                    <a:pt x="1475" y="3"/>
                    <a:pt x="1475" y="3"/>
                    <a:pt x="1475" y="3"/>
                  </a:cubicBezTo>
                  <a:cubicBezTo>
                    <a:pt x="1473" y="3"/>
                    <a:pt x="1473" y="3"/>
                    <a:pt x="1473" y="3"/>
                  </a:cubicBezTo>
                  <a:cubicBezTo>
                    <a:pt x="1450" y="3"/>
                    <a:pt x="1450" y="3"/>
                    <a:pt x="1450" y="3"/>
                  </a:cubicBezTo>
                  <a:cubicBezTo>
                    <a:pt x="1420" y="3"/>
                    <a:pt x="1388" y="3"/>
                    <a:pt x="1354" y="3"/>
                  </a:cubicBezTo>
                  <a:cubicBezTo>
                    <a:pt x="1285" y="3"/>
                    <a:pt x="1209" y="3"/>
                    <a:pt x="1127" y="3"/>
                  </a:cubicBezTo>
                  <a:cubicBezTo>
                    <a:pt x="962" y="3"/>
                    <a:pt x="773" y="4"/>
                    <a:pt x="571" y="4"/>
                  </a:cubicBezTo>
                  <a:cubicBezTo>
                    <a:pt x="471" y="4"/>
                    <a:pt x="367" y="4"/>
                    <a:pt x="262" y="5"/>
                  </a:cubicBezTo>
                  <a:cubicBezTo>
                    <a:pt x="210" y="5"/>
                    <a:pt x="157" y="5"/>
                    <a:pt x="104" y="5"/>
                  </a:cubicBezTo>
                  <a:cubicBezTo>
                    <a:pt x="25" y="5"/>
                    <a:pt x="25" y="5"/>
                    <a:pt x="25" y="5"/>
                  </a:cubicBezTo>
                  <a:cubicBezTo>
                    <a:pt x="22" y="5"/>
                    <a:pt x="22" y="5"/>
                    <a:pt x="22" y="5"/>
                  </a:cubicBezTo>
                  <a:cubicBezTo>
                    <a:pt x="21" y="5"/>
                    <a:pt x="21" y="5"/>
                    <a:pt x="21" y="5"/>
                  </a:cubicBezTo>
                  <a:cubicBezTo>
                    <a:pt x="0" y="27"/>
                    <a:pt x="15" y="12"/>
                    <a:pt x="10" y="17"/>
                  </a:cubicBezTo>
                  <a:cubicBezTo>
                    <a:pt x="10" y="22"/>
                    <a:pt x="10" y="22"/>
                    <a:pt x="10" y="22"/>
                  </a:cubicBezTo>
                  <a:cubicBezTo>
                    <a:pt x="10" y="32"/>
                    <a:pt x="10" y="32"/>
                    <a:pt x="10" y="32"/>
                  </a:cubicBezTo>
                  <a:cubicBezTo>
                    <a:pt x="10" y="52"/>
                    <a:pt x="10" y="52"/>
                    <a:pt x="10" y="52"/>
                  </a:cubicBezTo>
                  <a:cubicBezTo>
                    <a:pt x="11" y="92"/>
                    <a:pt x="11" y="92"/>
                    <a:pt x="11" y="92"/>
                  </a:cubicBezTo>
                  <a:cubicBezTo>
                    <a:pt x="11" y="198"/>
                    <a:pt x="11" y="303"/>
                    <a:pt x="11" y="407"/>
                  </a:cubicBezTo>
                  <a:cubicBezTo>
                    <a:pt x="12" y="427"/>
                    <a:pt x="12" y="427"/>
                    <a:pt x="12" y="427"/>
                  </a:cubicBezTo>
                  <a:cubicBezTo>
                    <a:pt x="12" y="432"/>
                    <a:pt x="12" y="432"/>
                    <a:pt x="12" y="432"/>
                  </a:cubicBezTo>
                  <a:cubicBezTo>
                    <a:pt x="9" y="430"/>
                    <a:pt x="30" y="450"/>
                    <a:pt x="22" y="441"/>
                  </a:cubicBezTo>
                  <a:cubicBezTo>
                    <a:pt x="23" y="441"/>
                    <a:pt x="23" y="441"/>
                    <a:pt x="23" y="441"/>
                  </a:cubicBezTo>
                  <a:cubicBezTo>
                    <a:pt x="25" y="441"/>
                    <a:pt x="25" y="441"/>
                    <a:pt x="25" y="441"/>
                  </a:cubicBezTo>
                  <a:cubicBezTo>
                    <a:pt x="35" y="441"/>
                    <a:pt x="35" y="441"/>
                    <a:pt x="35" y="441"/>
                  </a:cubicBezTo>
                  <a:cubicBezTo>
                    <a:pt x="74" y="441"/>
                    <a:pt x="74" y="441"/>
                    <a:pt x="74" y="441"/>
                  </a:cubicBezTo>
                  <a:cubicBezTo>
                    <a:pt x="100" y="441"/>
                    <a:pt x="125" y="441"/>
                    <a:pt x="151" y="441"/>
                  </a:cubicBezTo>
                  <a:cubicBezTo>
                    <a:pt x="201" y="441"/>
                    <a:pt x="252" y="441"/>
                    <a:pt x="301" y="441"/>
                  </a:cubicBezTo>
                  <a:cubicBezTo>
                    <a:pt x="498" y="440"/>
                    <a:pt x="682" y="439"/>
                    <a:pt x="839" y="439"/>
                  </a:cubicBezTo>
                  <a:cubicBezTo>
                    <a:pt x="1153" y="438"/>
                    <a:pt x="1361" y="437"/>
                    <a:pt x="1361" y="437"/>
                  </a:cubicBezTo>
                  <a:cubicBezTo>
                    <a:pt x="1533" y="437"/>
                    <a:pt x="1459" y="432"/>
                    <a:pt x="1361" y="426"/>
                  </a:cubicBezTo>
                  <a:cubicBezTo>
                    <a:pt x="1337" y="424"/>
                    <a:pt x="1127" y="423"/>
                    <a:pt x="822" y="422"/>
                  </a:cubicBezTo>
                  <a:cubicBezTo>
                    <a:pt x="669" y="422"/>
                    <a:pt x="492" y="421"/>
                    <a:pt x="303" y="421"/>
                  </a:cubicBezTo>
                  <a:cubicBezTo>
                    <a:pt x="256" y="421"/>
                    <a:pt x="208" y="421"/>
                    <a:pt x="159" y="421"/>
                  </a:cubicBezTo>
                  <a:cubicBezTo>
                    <a:pt x="85" y="420"/>
                    <a:pt x="85" y="420"/>
                    <a:pt x="85" y="420"/>
                  </a:cubicBezTo>
                  <a:cubicBezTo>
                    <a:pt x="48" y="420"/>
                    <a:pt x="48" y="420"/>
                    <a:pt x="48" y="420"/>
                  </a:cubicBezTo>
                  <a:cubicBezTo>
                    <a:pt x="33" y="420"/>
                    <a:pt x="33" y="420"/>
                    <a:pt x="33" y="420"/>
                  </a:cubicBezTo>
                  <a:cubicBezTo>
                    <a:pt x="33" y="321"/>
                    <a:pt x="33" y="220"/>
                    <a:pt x="33" y="119"/>
                  </a:cubicBezTo>
                  <a:cubicBezTo>
                    <a:pt x="33" y="43"/>
                    <a:pt x="33" y="43"/>
                    <a:pt x="33" y="43"/>
                  </a:cubicBezTo>
                  <a:cubicBezTo>
                    <a:pt x="33" y="28"/>
                    <a:pt x="33" y="28"/>
                    <a:pt x="33" y="28"/>
                  </a:cubicBezTo>
                  <a:cubicBezTo>
                    <a:pt x="71" y="28"/>
                    <a:pt x="71" y="28"/>
                    <a:pt x="71" y="28"/>
                  </a:cubicBezTo>
                  <a:cubicBezTo>
                    <a:pt x="122" y="28"/>
                    <a:pt x="172" y="28"/>
                    <a:pt x="223" y="28"/>
                  </a:cubicBezTo>
                  <a:cubicBezTo>
                    <a:pt x="324" y="29"/>
                    <a:pt x="424" y="29"/>
                    <a:pt x="522" y="29"/>
                  </a:cubicBezTo>
                  <a:cubicBezTo>
                    <a:pt x="717" y="29"/>
                    <a:pt x="903" y="29"/>
                    <a:pt x="1068" y="29"/>
                  </a:cubicBezTo>
                  <a:cubicBezTo>
                    <a:pt x="1151" y="29"/>
                    <a:pt x="1228" y="29"/>
                    <a:pt x="1298" y="29"/>
                  </a:cubicBezTo>
                  <a:cubicBezTo>
                    <a:pt x="1334" y="29"/>
                    <a:pt x="1367" y="29"/>
                    <a:pt x="1399" y="29"/>
                  </a:cubicBezTo>
                  <a:cubicBezTo>
                    <a:pt x="1415" y="29"/>
                    <a:pt x="1431" y="29"/>
                    <a:pt x="1446" y="29"/>
                  </a:cubicBezTo>
                  <a:cubicBezTo>
                    <a:pt x="1464" y="29"/>
                    <a:pt x="1464" y="29"/>
                    <a:pt x="1464" y="29"/>
                  </a:cubicBezTo>
                  <a:cubicBezTo>
                    <a:pt x="1464" y="140"/>
                    <a:pt x="1465" y="220"/>
                    <a:pt x="1465" y="257"/>
                  </a:cubicBezTo>
                  <a:cubicBezTo>
                    <a:pt x="1467" y="551"/>
                    <a:pt x="1481" y="379"/>
                    <a:pt x="1488" y="257"/>
                  </a:cubicBezTo>
                  <a:cubicBezTo>
                    <a:pt x="1489" y="242"/>
                    <a:pt x="1489" y="176"/>
                    <a:pt x="1490" y="73"/>
                  </a:cubicBezTo>
                  <a:cubicBezTo>
                    <a:pt x="1490" y="60"/>
                    <a:pt x="1490" y="47"/>
                    <a:pt x="1490" y="33"/>
                  </a:cubicBezTo>
                  <a:cubicBezTo>
                    <a:pt x="1490" y="22"/>
                    <a:pt x="1490" y="22"/>
                    <a:pt x="1490" y="22"/>
                  </a:cubicBezTo>
                  <a:cubicBezTo>
                    <a:pt x="1490" y="17"/>
                    <a:pt x="1490" y="17"/>
                    <a:pt x="1490" y="17"/>
                  </a:cubicBezTo>
                  <a:cubicBezTo>
                    <a:pt x="1490" y="16"/>
                    <a:pt x="1490" y="16"/>
                    <a:pt x="1490" y="16"/>
                  </a:cubicBezTo>
                  <a:cubicBezTo>
                    <a:pt x="1501" y="28"/>
                    <a:pt x="1474" y="0"/>
                    <a:pt x="1477" y="3"/>
                  </a:cubicBezTo>
                  <a:close/>
                </a:path>
              </a:pathLst>
            </a:custGeom>
            <a:solidFill>
              <a:schemeClr val="bg1">
                <a:lumMod val="85000"/>
              </a:schemeClr>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de-DE" sz="1100">
                <a:solidFill>
                  <a:srgbClr val="454545"/>
                </a:solidFill>
                <a:latin typeface="GE Inspira" charset="0"/>
                <a:ea typeface="GE Inspira" charset="0"/>
                <a:cs typeface="GE Inspira" charset="0"/>
              </a:endParaRPr>
            </a:p>
          </p:txBody>
        </p:sp>
      </p:grpSp>
      <p:sp>
        <p:nvSpPr>
          <p:cNvPr id="128" name="TextBox 127"/>
          <p:cNvSpPr txBox="1"/>
          <p:nvPr/>
        </p:nvSpPr>
        <p:spPr>
          <a:xfrm>
            <a:off x="2106661" y="3711205"/>
            <a:ext cx="7723005" cy="184666"/>
          </a:xfrm>
          <a:prstGeom prst="rect">
            <a:avLst/>
          </a:prstGeom>
          <a:noFill/>
        </p:spPr>
        <p:txBody>
          <a:bodyPr wrap="square" lIns="0" tIns="0" rIns="0" bIns="0" rtlCol="0" anchor="ctr">
            <a:spAutoFit/>
          </a:bodyPr>
          <a:lstStyle>
            <a:defPPr>
              <a:defRPr lang="en-US"/>
            </a:defPPr>
            <a:lvl1pPr>
              <a:spcAft>
                <a:spcPts val="600"/>
              </a:spcAft>
              <a:defRPr sz="1100">
                <a:solidFill>
                  <a:schemeClr val="tx1">
                    <a:lumMod val="50000"/>
                  </a:schemeClr>
                </a:solidFill>
                <a:latin typeface="GE Inspira" charset="0"/>
                <a:ea typeface="GE Inspira" charset="0"/>
                <a:cs typeface="GE Inspira" charset="0"/>
              </a:defRPr>
            </a:lvl1pPr>
          </a:lstStyle>
          <a:p>
            <a:r>
              <a:rPr lang="en-US" sz="1200" dirty="0"/>
              <a:t>Give construction </a:t>
            </a:r>
            <a:r>
              <a:rPr lang="en-US" sz="1200" dirty="0" smtClean="0"/>
              <a:t>firm</a:t>
            </a:r>
            <a:r>
              <a:rPr lang="en-US" sz="1200" dirty="0"/>
              <a:t>s</a:t>
            </a:r>
            <a:r>
              <a:rPr lang="en-US" sz="1200" dirty="0" smtClean="0"/>
              <a:t> </a:t>
            </a:r>
            <a:r>
              <a:rPr lang="en-US" sz="1200" dirty="0"/>
              <a:t>smart suggestions to construct at optimal times based on pedestrian and vehicle traffic data</a:t>
            </a:r>
            <a:endParaRPr lang="en-GB" sz="1200" dirty="0"/>
          </a:p>
        </p:txBody>
      </p:sp>
      <p:grpSp>
        <p:nvGrpSpPr>
          <p:cNvPr id="107" name="Group 106"/>
          <p:cNvGrpSpPr/>
          <p:nvPr/>
        </p:nvGrpSpPr>
        <p:grpSpPr>
          <a:xfrm>
            <a:off x="439836" y="4109010"/>
            <a:ext cx="1303544" cy="632481"/>
            <a:chOff x="441809" y="2626826"/>
            <a:chExt cx="1303544" cy="632481"/>
          </a:xfrm>
        </p:grpSpPr>
        <p:sp>
          <p:nvSpPr>
            <p:cNvPr id="108" name="Freeform 9"/>
            <p:cNvSpPr>
              <a:spLocks/>
            </p:cNvSpPr>
            <p:nvPr/>
          </p:nvSpPr>
          <p:spPr bwMode="auto">
            <a:xfrm>
              <a:off x="478269" y="2664882"/>
              <a:ext cx="1258441" cy="469017"/>
            </a:xfrm>
            <a:custGeom>
              <a:avLst/>
              <a:gdLst/>
              <a:ahLst/>
              <a:cxnLst>
                <a:cxn ang="0">
                  <a:pos x="1429" y="301"/>
                </a:cxn>
                <a:cxn ang="0">
                  <a:pos x="1425" y="276"/>
                </a:cxn>
                <a:cxn ang="0">
                  <a:pos x="1375" y="255"/>
                </a:cxn>
                <a:cxn ang="0">
                  <a:pos x="1426" y="175"/>
                </a:cxn>
                <a:cxn ang="0">
                  <a:pos x="1426" y="124"/>
                </a:cxn>
                <a:cxn ang="0">
                  <a:pos x="1425" y="60"/>
                </a:cxn>
                <a:cxn ang="0">
                  <a:pos x="1380" y="39"/>
                </a:cxn>
                <a:cxn ang="0">
                  <a:pos x="1250" y="66"/>
                </a:cxn>
                <a:cxn ang="0">
                  <a:pos x="1258" y="9"/>
                </a:cxn>
                <a:cxn ang="0">
                  <a:pos x="1152" y="5"/>
                </a:cxn>
                <a:cxn ang="0">
                  <a:pos x="1046" y="34"/>
                </a:cxn>
                <a:cxn ang="0">
                  <a:pos x="1029" y="7"/>
                </a:cxn>
                <a:cxn ang="0">
                  <a:pos x="924" y="15"/>
                </a:cxn>
                <a:cxn ang="0">
                  <a:pos x="389" y="311"/>
                </a:cxn>
                <a:cxn ang="0">
                  <a:pos x="768" y="69"/>
                </a:cxn>
                <a:cxn ang="0">
                  <a:pos x="736" y="37"/>
                </a:cxn>
                <a:cxn ang="0">
                  <a:pos x="519" y="145"/>
                </a:cxn>
                <a:cxn ang="0">
                  <a:pos x="690" y="17"/>
                </a:cxn>
                <a:cxn ang="0">
                  <a:pos x="582" y="14"/>
                </a:cxn>
                <a:cxn ang="0">
                  <a:pos x="441" y="58"/>
                </a:cxn>
                <a:cxn ang="0">
                  <a:pos x="287" y="90"/>
                </a:cxn>
                <a:cxn ang="0">
                  <a:pos x="252" y="56"/>
                </a:cxn>
                <a:cxn ang="0">
                  <a:pos x="175" y="81"/>
                </a:cxn>
                <a:cxn ang="0">
                  <a:pos x="217" y="9"/>
                </a:cxn>
                <a:cxn ang="0">
                  <a:pos x="90" y="69"/>
                </a:cxn>
                <a:cxn ang="0">
                  <a:pos x="107" y="6"/>
                </a:cxn>
                <a:cxn ang="0">
                  <a:pos x="12" y="55"/>
                </a:cxn>
                <a:cxn ang="0">
                  <a:pos x="48" y="73"/>
                </a:cxn>
                <a:cxn ang="0">
                  <a:pos x="87" y="114"/>
                </a:cxn>
                <a:cxn ang="0">
                  <a:pos x="26" y="212"/>
                </a:cxn>
                <a:cxn ang="0">
                  <a:pos x="10" y="269"/>
                </a:cxn>
                <a:cxn ang="0">
                  <a:pos x="331" y="100"/>
                </a:cxn>
                <a:cxn ang="0">
                  <a:pos x="36" y="335"/>
                </a:cxn>
                <a:cxn ang="0">
                  <a:pos x="9" y="376"/>
                </a:cxn>
                <a:cxn ang="0">
                  <a:pos x="57" y="384"/>
                </a:cxn>
                <a:cxn ang="0">
                  <a:pos x="505" y="116"/>
                </a:cxn>
                <a:cxn ang="0">
                  <a:pos x="125" y="361"/>
                </a:cxn>
                <a:cxn ang="0">
                  <a:pos x="294" y="333"/>
                </a:cxn>
                <a:cxn ang="0">
                  <a:pos x="202" y="416"/>
                </a:cxn>
                <a:cxn ang="0">
                  <a:pos x="344" y="374"/>
                </a:cxn>
                <a:cxn ang="0">
                  <a:pos x="458" y="362"/>
                </a:cxn>
                <a:cxn ang="0">
                  <a:pos x="471" y="373"/>
                </a:cxn>
                <a:cxn ang="0">
                  <a:pos x="594" y="359"/>
                </a:cxn>
                <a:cxn ang="0">
                  <a:pos x="998" y="120"/>
                </a:cxn>
                <a:cxn ang="0">
                  <a:pos x="583" y="380"/>
                </a:cxn>
                <a:cxn ang="0">
                  <a:pos x="754" y="319"/>
                </a:cxn>
                <a:cxn ang="0">
                  <a:pos x="954" y="226"/>
                </a:cxn>
                <a:cxn ang="0">
                  <a:pos x="683" y="420"/>
                </a:cxn>
                <a:cxn ang="0">
                  <a:pos x="876" y="332"/>
                </a:cxn>
                <a:cxn ang="0">
                  <a:pos x="782" y="416"/>
                </a:cxn>
                <a:cxn ang="0">
                  <a:pos x="1256" y="150"/>
                </a:cxn>
                <a:cxn ang="0">
                  <a:pos x="910" y="410"/>
                </a:cxn>
                <a:cxn ang="0">
                  <a:pos x="1228" y="255"/>
                </a:cxn>
                <a:cxn ang="0">
                  <a:pos x="1038" y="386"/>
                </a:cxn>
                <a:cxn ang="0">
                  <a:pos x="1162" y="352"/>
                </a:cxn>
                <a:cxn ang="0">
                  <a:pos x="1189" y="350"/>
                </a:cxn>
                <a:cxn ang="0">
                  <a:pos x="1165" y="417"/>
                </a:cxn>
                <a:cxn ang="0">
                  <a:pos x="1246" y="417"/>
                </a:cxn>
                <a:cxn ang="0">
                  <a:pos x="1395" y="347"/>
                </a:cxn>
                <a:cxn ang="0">
                  <a:pos x="1379" y="424"/>
                </a:cxn>
                <a:cxn ang="0">
                  <a:pos x="1419" y="405"/>
                </a:cxn>
              </a:cxnLst>
              <a:rect l="0" t="0" r="r" b="b"/>
              <a:pathLst>
                <a:path w="1446" h="432">
                  <a:moveTo>
                    <a:pt x="1416" y="375"/>
                  </a:moveTo>
                  <a:cubicBezTo>
                    <a:pt x="1445" y="320"/>
                    <a:pt x="1444" y="317"/>
                    <a:pt x="1440" y="310"/>
                  </a:cubicBezTo>
                  <a:cubicBezTo>
                    <a:pt x="1438" y="305"/>
                    <a:pt x="1434" y="302"/>
                    <a:pt x="1429" y="301"/>
                  </a:cubicBezTo>
                  <a:cubicBezTo>
                    <a:pt x="1422" y="299"/>
                    <a:pt x="1413" y="301"/>
                    <a:pt x="1382" y="317"/>
                  </a:cubicBezTo>
                  <a:cubicBezTo>
                    <a:pt x="1392" y="308"/>
                    <a:pt x="1400" y="300"/>
                    <a:pt x="1407" y="294"/>
                  </a:cubicBezTo>
                  <a:cubicBezTo>
                    <a:pt x="1415" y="286"/>
                    <a:pt x="1421" y="280"/>
                    <a:pt x="1425" y="276"/>
                  </a:cubicBezTo>
                  <a:cubicBezTo>
                    <a:pt x="1433" y="268"/>
                    <a:pt x="1441" y="261"/>
                    <a:pt x="1435" y="250"/>
                  </a:cubicBezTo>
                  <a:cubicBezTo>
                    <a:pt x="1432" y="245"/>
                    <a:pt x="1428" y="242"/>
                    <a:pt x="1423" y="241"/>
                  </a:cubicBezTo>
                  <a:cubicBezTo>
                    <a:pt x="1417" y="239"/>
                    <a:pt x="1410" y="237"/>
                    <a:pt x="1375" y="255"/>
                  </a:cubicBezTo>
                  <a:cubicBezTo>
                    <a:pt x="1383" y="249"/>
                    <a:pt x="1390" y="243"/>
                    <a:pt x="1397" y="238"/>
                  </a:cubicBezTo>
                  <a:cubicBezTo>
                    <a:pt x="1432" y="211"/>
                    <a:pt x="1446" y="199"/>
                    <a:pt x="1438" y="184"/>
                  </a:cubicBezTo>
                  <a:cubicBezTo>
                    <a:pt x="1435" y="179"/>
                    <a:pt x="1431" y="176"/>
                    <a:pt x="1426" y="175"/>
                  </a:cubicBezTo>
                  <a:cubicBezTo>
                    <a:pt x="1417" y="173"/>
                    <a:pt x="1401" y="177"/>
                    <a:pt x="1366" y="195"/>
                  </a:cubicBezTo>
                  <a:cubicBezTo>
                    <a:pt x="1376" y="187"/>
                    <a:pt x="1385" y="181"/>
                    <a:pt x="1393" y="175"/>
                  </a:cubicBezTo>
                  <a:cubicBezTo>
                    <a:pt x="1422" y="151"/>
                    <a:pt x="1434" y="138"/>
                    <a:pt x="1426" y="124"/>
                  </a:cubicBezTo>
                  <a:cubicBezTo>
                    <a:pt x="1424" y="119"/>
                    <a:pt x="1420" y="116"/>
                    <a:pt x="1415" y="115"/>
                  </a:cubicBezTo>
                  <a:cubicBezTo>
                    <a:pt x="1409" y="114"/>
                    <a:pt x="1401" y="115"/>
                    <a:pt x="1386" y="122"/>
                  </a:cubicBezTo>
                  <a:cubicBezTo>
                    <a:pt x="1423" y="91"/>
                    <a:pt x="1433" y="74"/>
                    <a:pt x="1425" y="60"/>
                  </a:cubicBezTo>
                  <a:cubicBezTo>
                    <a:pt x="1422" y="54"/>
                    <a:pt x="1416" y="50"/>
                    <a:pt x="1410" y="49"/>
                  </a:cubicBezTo>
                  <a:cubicBezTo>
                    <a:pt x="1395" y="45"/>
                    <a:pt x="1366" y="55"/>
                    <a:pt x="1319" y="78"/>
                  </a:cubicBezTo>
                  <a:cubicBezTo>
                    <a:pt x="1340" y="65"/>
                    <a:pt x="1361" y="51"/>
                    <a:pt x="1380" y="39"/>
                  </a:cubicBezTo>
                  <a:cubicBezTo>
                    <a:pt x="1387" y="34"/>
                    <a:pt x="1390" y="25"/>
                    <a:pt x="1386" y="17"/>
                  </a:cubicBezTo>
                  <a:cubicBezTo>
                    <a:pt x="1383" y="13"/>
                    <a:pt x="1380" y="10"/>
                    <a:pt x="1375" y="9"/>
                  </a:cubicBezTo>
                  <a:cubicBezTo>
                    <a:pt x="1367" y="7"/>
                    <a:pt x="1360" y="5"/>
                    <a:pt x="1250" y="66"/>
                  </a:cubicBezTo>
                  <a:cubicBezTo>
                    <a:pt x="1250" y="66"/>
                    <a:pt x="1249" y="67"/>
                    <a:pt x="1248" y="67"/>
                  </a:cubicBezTo>
                  <a:cubicBezTo>
                    <a:pt x="1276" y="43"/>
                    <a:pt x="1279" y="31"/>
                    <a:pt x="1273" y="20"/>
                  </a:cubicBezTo>
                  <a:cubicBezTo>
                    <a:pt x="1270" y="14"/>
                    <a:pt x="1265" y="11"/>
                    <a:pt x="1258" y="9"/>
                  </a:cubicBezTo>
                  <a:cubicBezTo>
                    <a:pt x="1246" y="6"/>
                    <a:pt x="1224" y="9"/>
                    <a:pt x="1156" y="44"/>
                  </a:cubicBezTo>
                  <a:cubicBezTo>
                    <a:pt x="1166" y="33"/>
                    <a:pt x="1169" y="23"/>
                    <a:pt x="1163" y="14"/>
                  </a:cubicBezTo>
                  <a:cubicBezTo>
                    <a:pt x="1161" y="10"/>
                    <a:pt x="1157" y="7"/>
                    <a:pt x="1152" y="5"/>
                  </a:cubicBezTo>
                  <a:cubicBezTo>
                    <a:pt x="1133" y="0"/>
                    <a:pt x="1079" y="29"/>
                    <a:pt x="816" y="189"/>
                  </a:cubicBezTo>
                  <a:cubicBezTo>
                    <a:pt x="770" y="217"/>
                    <a:pt x="719" y="248"/>
                    <a:pt x="670" y="277"/>
                  </a:cubicBezTo>
                  <a:cubicBezTo>
                    <a:pt x="786" y="201"/>
                    <a:pt x="932" y="107"/>
                    <a:pt x="1046" y="34"/>
                  </a:cubicBezTo>
                  <a:cubicBezTo>
                    <a:pt x="1053" y="30"/>
                    <a:pt x="1055" y="20"/>
                    <a:pt x="1051" y="13"/>
                  </a:cubicBezTo>
                  <a:cubicBezTo>
                    <a:pt x="1047" y="5"/>
                    <a:pt x="1037" y="3"/>
                    <a:pt x="1029" y="7"/>
                  </a:cubicBezTo>
                  <a:cubicBezTo>
                    <a:pt x="1029" y="7"/>
                    <a:pt x="1029" y="7"/>
                    <a:pt x="1029" y="7"/>
                  </a:cubicBezTo>
                  <a:cubicBezTo>
                    <a:pt x="854" y="105"/>
                    <a:pt x="620" y="237"/>
                    <a:pt x="473" y="318"/>
                  </a:cubicBezTo>
                  <a:cubicBezTo>
                    <a:pt x="584" y="242"/>
                    <a:pt x="756" y="134"/>
                    <a:pt x="918" y="37"/>
                  </a:cubicBezTo>
                  <a:cubicBezTo>
                    <a:pt x="925" y="32"/>
                    <a:pt x="928" y="23"/>
                    <a:pt x="924" y="15"/>
                  </a:cubicBezTo>
                  <a:cubicBezTo>
                    <a:pt x="921" y="11"/>
                    <a:pt x="917" y="8"/>
                    <a:pt x="912" y="7"/>
                  </a:cubicBezTo>
                  <a:cubicBezTo>
                    <a:pt x="894" y="2"/>
                    <a:pt x="851" y="26"/>
                    <a:pt x="624" y="167"/>
                  </a:cubicBezTo>
                  <a:cubicBezTo>
                    <a:pt x="544" y="217"/>
                    <a:pt x="461" y="269"/>
                    <a:pt x="389" y="311"/>
                  </a:cubicBezTo>
                  <a:cubicBezTo>
                    <a:pt x="410" y="298"/>
                    <a:pt x="431" y="285"/>
                    <a:pt x="452" y="272"/>
                  </a:cubicBezTo>
                  <a:cubicBezTo>
                    <a:pt x="535" y="221"/>
                    <a:pt x="620" y="168"/>
                    <a:pt x="687" y="125"/>
                  </a:cubicBezTo>
                  <a:cubicBezTo>
                    <a:pt x="723" y="101"/>
                    <a:pt x="749" y="83"/>
                    <a:pt x="768" y="69"/>
                  </a:cubicBezTo>
                  <a:cubicBezTo>
                    <a:pt x="792" y="51"/>
                    <a:pt x="808" y="36"/>
                    <a:pt x="799" y="21"/>
                  </a:cubicBezTo>
                  <a:cubicBezTo>
                    <a:pt x="797" y="17"/>
                    <a:pt x="794" y="14"/>
                    <a:pt x="790" y="13"/>
                  </a:cubicBezTo>
                  <a:cubicBezTo>
                    <a:pt x="782" y="11"/>
                    <a:pt x="782" y="11"/>
                    <a:pt x="736" y="37"/>
                  </a:cubicBezTo>
                  <a:cubicBezTo>
                    <a:pt x="711" y="52"/>
                    <a:pt x="675" y="73"/>
                    <a:pt x="634" y="98"/>
                  </a:cubicBezTo>
                  <a:cubicBezTo>
                    <a:pt x="520" y="165"/>
                    <a:pt x="318" y="285"/>
                    <a:pt x="197" y="350"/>
                  </a:cubicBezTo>
                  <a:cubicBezTo>
                    <a:pt x="288" y="289"/>
                    <a:pt x="429" y="201"/>
                    <a:pt x="519" y="145"/>
                  </a:cubicBezTo>
                  <a:cubicBezTo>
                    <a:pt x="567" y="115"/>
                    <a:pt x="608" y="90"/>
                    <a:pt x="638" y="71"/>
                  </a:cubicBezTo>
                  <a:cubicBezTo>
                    <a:pt x="654" y="60"/>
                    <a:pt x="666" y="53"/>
                    <a:pt x="673" y="48"/>
                  </a:cubicBezTo>
                  <a:cubicBezTo>
                    <a:pt x="686" y="39"/>
                    <a:pt x="698" y="31"/>
                    <a:pt x="690" y="17"/>
                  </a:cubicBezTo>
                  <a:cubicBezTo>
                    <a:pt x="688" y="12"/>
                    <a:pt x="683" y="9"/>
                    <a:pt x="677" y="7"/>
                  </a:cubicBezTo>
                  <a:cubicBezTo>
                    <a:pt x="669" y="5"/>
                    <a:pt x="656" y="2"/>
                    <a:pt x="570" y="45"/>
                  </a:cubicBezTo>
                  <a:cubicBezTo>
                    <a:pt x="581" y="35"/>
                    <a:pt x="589" y="25"/>
                    <a:pt x="582" y="14"/>
                  </a:cubicBezTo>
                  <a:cubicBezTo>
                    <a:pt x="580" y="10"/>
                    <a:pt x="576" y="7"/>
                    <a:pt x="572" y="6"/>
                  </a:cubicBezTo>
                  <a:cubicBezTo>
                    <a:pt x="564" y="4"/>
                    <a:pt x="554" y="1"/>
                    <a:pt x="415" y="78"/>
                  </a:cubicBezTo>
                  <a:cubicBezTo>
                    <a:pt x="426" y="70"/>
                    <a:pt x="434" y="63"/>
                    <a:pt x="441" y="58"/>
                  </a:cubicBezTo>
                  <a:cubicBezTo>
                    <a:pt x="453" y="47"/>
                    <a:pt x="468" y="35"/>
                    <a:pt x="460" y="20"/>
                  </a:cubicBezTo>
                  <a:cubicBezTo>
                    <a:pt x="457" y="15"/>
                    <a:pt x="452" y="12"/>
                    <a:pt x="446" y="10"/>
                  </a:cubicBezTo>
                  <a:cubicBezTo>
                    <a:pt x="427" y="5"/>
                    <a:pt x="388" y="25"/>
                    <a:pt x="287" y="90"/>
                  </a:cubicBezTo>
                  <a:cubicBezTo>
                    <a:pt x="347" y="45"/>
                    <a:pt x="358" y="32"/>
                    <a:pt x="349" y="17"/>
                  </a:cubicBezTo>
                  <a:cubicBezTo>
                    <a:pt x="347" y="13"/>
                    <a:pt x="343" y="10"/>
                    <a:pt x="339" y="9"/>
                  </a:cubicBezTo>
                  <a:cubicBezTo>
                    <a:pt x="330" y="7"/>
                    <a:pt x="330" y="7"/>
                    <a:pt x="252" y="56"/>
                  </a:cubicBezTo>
                  <a:cubicBezTo>
                    <a:pt x="210" y="83"/>
                    <a:pt x="137" y="128"/>
                    <a:pt x="87" y="157"/>
                  </a:cubicBezTo>
                  <a:cubicBezTo>
                    <a:pt x="86" y="157"/>
                    <a:pt x="86" y="157"/>
                    <a:pt x="86" y="157"/>
                  </a:cubicBezTo>
                  <a:cubicBezTo>
                    <a:pt x="115" y="131"/>
                    <a:pt x="152" y="100"/>
                    <a:pt x="175" y="81"/>
                  </a:cubicBezTo>
                  <a:cubicBezTo>
                    <a:pt x="189" y="69"/>
                    <a:pt x="202" y="58"/>
                    <a:pt x="211" y="50"/>
                  </a:cubicBezTo>
                  <a:cubicBezTo>
                    <a:pt x="227" y="36"/>
                    <a:pt x="234" y="29"/>
                    <a:pt x="228" y="18"/>
                  </a:cubicBezTo>
                  <a:cubicBezTo>
                    <a:pt x="226" y="14"/>
                    <a:pt x="222" y="11"/>
                    <a:pt x="217" y="9"/>
                  </a:cubicBezTo>
                  <a:cubicBezTo>
                    <a:pt x="207" y="7"/>
                    <a:pt x="200" y="9"/>
                    <a:pt x="88" y="76"/>
                  </a:cubicBezTo>
                  <a:cubicBezTo>
                    <a:pt x="86" y="77"/>
                    <a:pt x="85" y="78"/>
                    <a:pt x="83" y="79"/>
                  </a:cubicBezTo>
                  <a:cubicBezTo>
                    <a:pt x="86" y="75"/>
                    <a:pt x="88" y="72"/>
                    <a:pt x="90" y="69"/>
                  </a:cubicBezTo>
                  <a:cubicBezTo>
                    <a:pt x="98" y="59"/>
                    <a:pt x="104" y="50"/>
                    <a:pt x="109" y="43"/>
                  </a:cubicBezTo>
                  <a:cubicBezTo>
                    <a:pt x="118" y="31"/>
                    <a:pt x="123" y="24"/>
                    <a:pt x="118" y="15"/>
                  </a:cubicBezTo>
                  <a:cubicBezTo>
                    <a:pt x="115" y="10"/>
                    <a:pt x="111" y="7"/>
                    <a:pt x="107" y="6"/>
                  </a:cubicBezTo>
                  <a:cubicBezTo>
                    <a:pt x="96" y="4"/>
                    <a:pt x="86" y="9"/>
                    <a:pt x="48" y="35"/>
                  </a:cubicBezTo>
                  <a:cubicBezTo>
                    <a:pt x="38" y="41"/>
                    <a:pt x="25" y="50"/>
                    <a:pt x="19" y="53"/>
                  </a:cubicBezTo>
                  <a:cubicBezTo>
                    <a:pt x="17" y="53"/>
                    <a:pt x="14" y="54"/>
                    <a:pt x="12" y="55"/>
                  </a:cubicBezTo>
                  <a:cubicBezTo>
                    <a:pt x="4" y="59"/>
                    <a:pt x="2" y="69"/>
                    <a:pt x="6" y="77"/>
                  </a:cubicBezTo>
                  <a:cubicBezTo>
                    <a:pt x="8" y="81"/>
                    <a:pt x="12" y="84"/>
                    <a:pt x="17" y="85"/>
                  </a:cubicBezTo>
                  <a:cubicBezTo>
                    <a:pt x="24" y="86"/>
                    <a:pt x="30" y="84"/>
                    <a:pt x="48" y="73"/>
                  </a:cubicBezTo>
                  <a:cubicBezTo>
                    <a:pt x="15" y="118"/>
                    <a:pt x="13" y="123"/>
                    <a:pt x="19" y="133"/>
                  </a:cubicBezTo>
                  <a:cubicBezTo>
                    <a:pt x="21" y="137"/>
                    <a:pt x="24" y="140"/>
                    <a:pt x="29" y="141"/>
                  </a:cubicBezTo>
                  <a:cubicBezTo>
                    <a:pt x="36" y="143"/>
                    <a:pt x="37" y="143"/>
                    <a:pt x="87" y="114"/>
                  </a:cubicBezTo>
                  <a:cubicBezTo>
                    <a:pt x="78" y="121"/>
                    <a:pt x="70" y="128"/>
                    <a:pt x="63" y="135"/>
                  </a:cubicBezTo>
                  <a:cubicBezTo>
                    <a:pt x="13" y="179"/>
                    <a:pt x="6" y="189"/>
                    <a:pt x="13" y="203"/>
                  </a:cubicBezTo>
                  <a:cubicBezTo>
                    <a:pt x="16" y="208"/>
                    <a:pt x="20" y="211"/>
                    <a:pt x="26" y="212"/>
                  </a:cubicBezTo>
                  <a:cubicBezTo>
                    <a:pt x="36" y="215"/>
                    <a:pt x="53" y="210"/>
                    <a:pt x="85" y="194"/>
                  </a:cubicBezTo>
                  <a:cubicBezTo>
                    <a:pt x="72" y="203"/>
                    <a:pt x="59" y="212"/>
                    <a:pt x="49" y="219"/>
                  </a:cubicBezTo>
                  <a:cubicBezTo>
                    <a:pt x="14" y="245"/>
                    <a:pt x="1" y="254"/>
                    <a:pt x="10" y="269"/>
                  </a:cubicBezTo>
                  <a:cubicBezTo>
                    <a:pt x="12" y="274"/>
                    <a:pt x="17" y="277"/>
                    <a:pt x="22" y="279"/>
                  </a:cubicBezTo>
                  <a:cubicBezTo>
                    <a:pt x="43" y="284"/>
                    <a:pt x="85" y="259"/>
                    <a:pt x="232" y="163"/>
                  </a:cubicBezTo>
                  <a:cubicBezTo>
                    <a:pt x="262" y="144"/>
                    <a:pt x="298" y="121"/>
                    <a:pt x="331" y="100"/>
                  </a:cubicBezTo>
                  <a:cubicBezTo>
                    <a:pt x="250" y="157"/>
                    <a:pt x="131" y="236"/>
                    <a:pt x="19" y="308"/>
                  </a:cubicBezTo>
                  <a:cubicBezTo>
                    <a:pt x="12" y="313"/>
                    <a:pt x="10" y="323"/>
                    <a:pt x="14" y="330"/>
                  </a:cubicBezTo>
                  <a:cubicBezTo>
                    <a:pt x="19" y="337"/>
                    <a:pt x="29" y="340"/>
                    <a:pt x="36" y="335"/>
                  </a:cubicBezTo>
                  <a:cubicBezTo>
                    <a:pt x="149" y="268"/>
                    <a:pt x="307" y="175"/>
                    <a:pt x="421" y="111"/>
                  </a:cubicBezTo>
                  <a:cubicBezTo>
                    <a:pt x="316" y="182"/>
                    <a:pt x="168" y="277"/>
                    <a:pt x="49" y="351"/>
                  </a:cubicBezTo>
                  <a:cubicBezTo>
                    <a:pt x="25" y="367"/>
                    <a:pt x="10" y="376"/>
                    <a:pt x="9" y="376"/>
                  </a:cubicBezTo>
                  <a:cubicBezTo>
                    <a:pt x="2" y="381"/>
                    <a:pt x="0" y="391"/>
                    <a:pt x="4" y="398"/>
                  </a:cubicBezTo>
                  <a:cubicBezTo>
                    <a:pt x="9" y="406"/>
                    <a:pt x="19" y="408"/>
                    <a:pt x="27" y="403"/>
                  </a:cubicBezTo>
                  <a:cubicBezTo>
                    <a:pt x="27" y="403"/>
                    <a:pt x="38" y="396"/>
                    <a:pt x="57" y="384"/>
                  </a:cubicBezTo>
                  <a:cubicBezTo>
                    <a:pt x="108" y="352"/>
                    <a:pt x="217" y="285"/>
                    <a:pt x="328" y="218"/>
                  </a:cubicBezTo>
                  <a:cubicBezTo>
                    <a:pt x="401" y="175"/>
                    <a:pt x="459" y="142"/>
                    <a:pt x="504" y="117"/>
                  </a:cubicBezTo>
                  <a:cubicBezTo>
                    <a:pt x="504" y="117"/>
                    <a:pt x="504" y="116"/>
                    <a:pt x="505" y="116"/>
                  </a:cubicBezTo>
                  <a:cubicBezTo>
                    <a:pt x="504" y="117"/>
                    <a:pt x="503" y="117"/>
                    <a:pt x="502" y="118"/>
                  </a:cubicBezTo>
                  <a:cubicBezTo>
                    <a:pt x="417" y="171"/>
                    <a:pt x="310" y="237"/>
                    <a:pt x="227" y="291"/>
                  </a:cubicBezTo>
                  <a:cubicBezTo>
                    <a:pt x="182" y="321"/>
                    <a:pt x="148" y="344"/>
                    <a:pt x="125" y="361"/>
                  </a:cubicBezTo>
                  <a:cubicBezTo>
                    <a:pt x="89" y="388"/>
                    <a:pt x="76" y="401"/>
                    <a:pt x="84" y="417"/>
                  </a:cubicBezTo>
                  <a:cubicBezTo>
                    <a:pt x="87" y="421"/>
                    <a:pt x="91" y="424"/>
                    <a:pt x="96" y="425"/>
                  </a:cubicBezTo>
                  <a:cubicBezTo>
                    <a:pt x="106" y="428"/>
                    <a:pt x="118" y="432"/>
                    <a:pt x="294" y="333"/>
                  </a:cubicBezTo>
                  <a:cubicBezTo>
                    <a:pt x="287" y="337"/>
                    <a:pt x="280" y="342"/>
                    <a:pt x="273" y="346"/>
                  </a:cubicBezTo>
                  <a:cubicBezTo>
                    <a:pt x="251" y="361"/>
                    <a:pt x="234" y="372"/>
                    <a:pt x="223" y="380"/>
                  </a:cubicBezTo>
                  <a:cubicBezTo>
                    <a:pt x="208" y="391"/>
                    <a:pt x="193" y="401"/>
                    <a:pt x="202" y="416"/>
                  </a:cubicBezTo>
                  <a:cubicBezTo>
                    <a:pt x="204" y="421"/>
                    <a:pt x="209" y="424"/>
                    <a:pt x="215" y="426"/>
                  </a:cubicBezTo>
                  <a:cubicBezTo>
                    <a:pt x="232" y="430"/>
                    <a:pt x="268" y="416"/>
                    <a:pt x="339" y="377"/>
                  </a:cubicBezTo>
                  <a:cubicBezTo>
                    <a:pt x="340" y="376"/>
                    <a:pt x="342" y="375"/>
                    <a:pt x="344" y="374"/>
                  </a:cubicBezTo>
                  <a:cubicBezTo>
                    <a:pt x="329" y="387"/>
                    <a:pt x="317" y="402"/>
                    <a:pt x="325" y="416"/>
                  </a:cubicBezTo>
                  <a:cubicBezTo>
                    <a:pt x="327" y="420"/>
                    <a:pt x="330" y="422"/>
                    <a:pt x="334" y="424"/>
                  </a:cubicBezTo>
                  <a:cubicBezTo>
                    <a:pt x="343" y="426"/>
                    <a:pt x="343" y="426"/>
                    <a:pt x="458" y="362"/>
                  </a:cubicBezTo>
                  <a:cubicBezTo>
                    <a:pt x="499" y="340"/>
                    <a:pt x="550" y="312"/>
                    <a:pt x="611" y="278"/>
                  </a:cubicBezTo>
                  <a:cubicBezTo>
                    <a:pt x="582" y="297"/>
                    <a:pt x="557" y="313"/>
                    <a:pt x="536" y="328"/>
                  </a:cubicBezTo>
                  <a:cubicBezTo>
                    <a:pt x="508" y="347"/>
                    <a:pt x="485" y="362"/>
                    <a:pt x="471" y="373"/>
                  </a:cubicBezTo>
                  <a:cubicBezTo>
                    <a:pt x="447" y="390"/>
                    <a:pt x="435" y="399"/>
                    <a:pt x="443" y="413"/>
                  </a:cubicBezTo>
                  <a:cubicBezTo>
                    <a:pt x="445" y="418"/>
                    <a:pt x="449" y="421"/>
                    <a:pt x="454" y="422"/>
                  </a:cubicBezTo>
                  <a:cubicBezTo>
                    <a:pt x="466" y="425"/>
                    <a:pt x="483" y="422"/>
                    <a:pt x="594" y="359"/>
                  </a:cubicBezTo>
                  <a:cubicBezTo>
                    <a:pt x="661" y="320"/>
                    <a:pt x="748" y="268"/>
                    <a:pt x="832" y="217"/>
                  </a:cubicBezTo>
                  <a:cubicBezTo>
                    <a:pt x="900" y="176"/>
                    <a:pt x="976" y="130"/>
                    <a:pt x="1037" y="94"/>
                  </a:cubicBezTo>
                  <a:cubicBezTo>
                    <a:pt x="1025" y="102"/>
                    <a:pt x="1012" y="110"/>
                    <a:pt x="998" y="120"/>
                  </a:cubicBezTo>
                  <a:cubicBezTo>
                    <a:pt x="922" y="169"/>
                    <a:pt x="830" y="226"/>
                    <a:pt x="749" y="276"/>
                  </a:cubicBezTo>
                  <a:cubicBezTo>
                    <a:pt x="698" y="307"/>
                    <a:pt x="653" y="334"/>
                    <a:pt x="621" y="355"/>
                  </a:cubicBezTo>
                  <a:cubicBezTo>
                    <a:pt x="604" y="366"/>
                    <a:pt x="592" y="374"/>
                    <a:pt x="583" y="380"/>
                  </a:cubicBezTo>
                  <a:cubicBezTo>
                    <a:pt x="571" y="388"/>
                    <a:pt x="558" y="398"/>
                    <a:pt x="566" y="412"/>
                  </a:cubicBezTo>
                  <a:cubicBezTo>
                    <a:pt x="568" y="415"/>
                    <a:pt x="572" y="418"/>
                    <a:pt x="576" y="419"/>
                  </a:cubicBezTo>
                  <a:cubicBezTo>
                    <a:pt x="586" y="422"/>
                    <a:pt x="587" y="422"/>
                    <a:pt x="754" y="319"/>
                  </a:cubicBezTo>
                  <a:cubicBezTo>
                    <a:pt x="846" y="262"/>
                    <a:pt x="961" y="190"/>
                    <a:pt x="1059" y="134"/>
                  </a:cubicBezTo>
                  <a:cubicBezTo>
                    <a:pt x="1145" y="84"/>
                    <a:pt x="1193" y="60"/>
                    <a:pt x="1219" y="49"/>
                  </a:cubicBezTo>
                  <a:cubicBezTo>
                    <a:pt x="1188" y="75"/>
                    <a:pt x="1116" y="126"/>
                    <a:pt x="954" y="226"/>
                  </a:cubicBezTo>
                  <a:cubicBezTo>
                    <a:pt x="816" y="311"/>
                    <a:pt x="680" y="390"/>
                    <a:pt x="679" y="391"/>
                  </a:cubicBezTo>
                  <a:cubicBezTo>
                    <a:pt x="671" y="395"/>
                    <a:pt x="668" y="405"/>
                    <a:pt x="673" y="413"/>
                  </a:cubicBezTo>
                  <a:cubicBezTo>
                    <a:pt x="675" y="416"/>
                    <a:pt x="679" y="419"/>
                    <a:pt x="683" y="420"/>
                  </a:cubicBezTo>
                  <a:cubicBezTo>
                    <a:pt x="694" y="423"/>
                    <a:pt x="695" y="424"/>
                    <a:pt x="961" y="269"/>
                  </a:cubicBezTo>
                  <a:cubicBezTo>
                    <a:pt x="987" y="254"/>
                    <a:pt x="1014" y="238"/>
                    <a:pt x="1042" y="222"/>
                  </a:cubicBezTo>
                  <a:cubicBezTo>
                    <a:pt x="973" y="267"/>
                    <a:pt x="917" y="304"/>
                    <a:pt x="876" y="332"/>
                  </a:cubicBezTo>
                  <a:cubicBezTo>
                    <a:pt x="848" y="351"/>
                    <a:pt x="826" y="366"/>
                    <a:pt x="811" y="377"/>
                  </a:cubicBezTo>
                  <a:cubicBezTo>
                    <a:pt x="803" y="382"/>
                    <a:pt x="797" y="387"/>
                    <a:pt x="793" y="390"/>
                  </a:cubicBezTo>
                  <a:cubicBezTo>
                    <a:pt x="787" y="394"/>
                    <a:pt x="775" y="403"/>
                    <a:pt x="782" y="416"/>
                  </a:cubicBezTo>
                  <a:cubicBezTo>
                    <a:pt x="785" y="420"/>
                    <a:pt x="789" y="423"/>
                    <a:pt x="793" y="424"/>
                  </a:cubicBezTo>
                  <a:cubicBezTo>
                    <a:pt x="807" y="427"/>
                    <a:pt x="826" y="418"/>
                    <a:pt x="1010" y="302"/>
                  </a:cubicBezTo>
                  <a:cubicBezTo>
                    <a:pt x="1090" y="251"/>
                    <a:pt x="1181" y="194"/>
                    <a:pt x="1256" y="150"/>
                  </a:cubicBezTo>
                  <a:cubicBezTo>
                    <a:pt x="1322" y="111"/>
                    <a:pt x="1359" y="94"/>
                    <a:pt x="1379" y="86"/>
                  </a:cubicBezTo>
                  <a:cubicBezTo>
                    <a:pt x="1320" y="139"/>
                    <a:pt x="1112" y="272"/>
                    <a:pt x="916" y="388"/>
                  </a:cubicBezTo>
                  <a:cubicBezTo>
                    <a:pt x="909" y="393"/>
                    <a:pt x="906" y="402"/>
                    <a:pt x="910" y="410"/>
                  </a:cubicBezTo>
                  <a:cubicBezTo>
                    <a:pt x="913" y="415"/>
                    <a:pt x="918" y="419"/>
                    <a:pt x="924" y="420"/>
                  </a:cubicBezTo>
                  <a:cubicBezTo>
                    <a:pt x="953" y="427"/>
                    <a:pt x="1028" y="383"/>
                    <a:pt x="1226" y="256"/>
                  </a:cubicBezTo>
                  <a:cubicBezTo>
                    <a:pt x="1227" y="256"/>
                    <a:pt x="1227" y="256"/>
                    <a:pt x="1228" y="255"/>
                  </a:cubicBezTo>
                  <a:cubicBezTo>
                    <a:pt x="1177" y="291"/>
                    <a:pt x="1127" y="325"/>
                    <a:pt x="1097" y="346"/>
                  </a:cubicBezTo>
                  <a:cubicBezTo>
                    <a:pt x="1078" y="358"/>
                    <a:pt x="1062" y="369"/>
                    <a:pt x="1051" y="377"/>
                  </a:cubicBezTo>
                  <a:cubicBezTo>
                    <a:pt x="1046" y="381"/>
                    <a:pt x="1041" y="384"/>
                    <a:pt x="1038" y="386"/>
                  </a:cubicBezTo>
                  <a:cubicBezTo>
                    <a:pt x="1034" y="389"/>
                    <a:pt x="1022" y="398"/>
                    <a:pt x="1029" y="410"/>
                  </a:cubicBezTo>
                  <a:cubicBezTo>
                    <a:pt x="1031" y="414"/>
                    <a:pt x="1035" y="417"/>
                    <a:pt x="1039" y="418"/>
                  </a:cubicBezTo>
                  <a:cubicBezTo>
                    <a:pt x="1049" y="421"/>
                    <a:pt x="1049" y="421"/>
                    <a:pt x="1162" y="352"/>
                  </a:cubicBezTo>
                  <a:cubicBezTo>
                    <a:pt x="1200" y="329"/>
                    <a:pt x="1254" y="296"/>
                    <a:pt x="1302" y="268"/>
                  </a:cubicBezTo>
                  <a:cubicBezTo>
                    <a:pt x="1298" y="271"/>
                    <a:pt x="1294" y="273"/>
                    <a:pt x="1290" y="276"/>
                  </a:cubicBezTo>
                  <a:cubicBezTo>
                    <a:pt x="1254" y="302"/>
                    <a:pt x="1217" y="329"/>
                    <a:pt x="1189" y="350"/>
                  </a:cubicBezTo>
                  <a:cubicBezTo>
                    <a:pt x="1145" y="384"/>
                    <a:pt x="1134" y="397"/>
                    <a:pt x="1142" y="412"/>
                  </a:cubicBezTo>
                  <a:cubicBezTo>
                    <a:pt x="1144" y="416"/>
                    <a:pt x="1148" y="418"/>
                    <a:pt x="1152" y="420"/>
                  </a:cubicBezTo>
                  <a:cubicBezTo>
                    <a:pt x="1157" y="421"/>
                    <a:pt x="1161" y="420"/>
                    <a:pt x="1165" y="417"/>
                  </a:cubicBezTo>
                  <a:cubicBezTo>
                    <a:pt x="1229" y="376"/>
                    <a:pt x="1299" y="333"/>
                    <a:pt x="1349" y="304"/>
                  </a:cubicBezTo>
                  <a:cubicBezTo>
                    <a:pt x="1317" y="334"/>
                    <a:pt x="1278" y="371"/>
                    <a:pt x="1249" y="398"/>
                  </a:cubicBezTo>
                  <a:cubicBezTo>
                    <a:pt x="1244" y="403"/>
                    <a:pt x="1242" y="411"/>
                    <a:pt x="1246" y="417"/>
                  </a:cubicBezTo>
                  <a:cubicBezTo>
                    <a:pt x="1248" y="421"/>
                    <a:pt x="1252" y="424"/>
                    <a:pt x="1256" y="425"/>
                  </a:cubicBezTo>
                  <a:cubicBezTo>
                    <a:pt x="1263" y="427"/>
                    <a:pt x="1263" y="427"/>
                    <a:pt x="1298" y="405"/>
                  </a:cubicBezTo>
                  <a:cubicBezTo>
                    <a:pt x="1319" y="392"/>
                    <a:pt x="1364" y="364"/>
                    <a:pt x="1395" y="347"/>
                  </a:cubicBezTo>
                  <a:cubicBezTo>
                    <a:pt x="1387" y="362"/>
                    <a:pt x="1377" y="382"/>
                    <a:pt x="1367" y="400"/>
                  </a:cubicBezTo>
                  <a:cubicBezTo>
                    <a:pt x="1365" y="405"/>
                    <a:pt x="1365" y="411"/>
                    <a:pt x="1367" y="415"/>
                  </a:cubicBezTo>
                  <a:cubicBezTo>
                    <a:pt x="1370" y="420"/>
                    <a:pt x="1374" y="423"/>
                    <a:pt x="1379" y="424"/>
                  </a:cubicBezTo>
                  <a:cubicBezTo>
                    <a:pt x="1385" y="425"/>
                    <a:pt x="1391" y="424"/>
                    <a:pt x="1397" y="420"/>
                  </a:cubicBezTo>
                  <a:cubicBezTo>
                    <a:pt x="1403" y="417"/>
                    <a:pt x="1409" y="413"/>
                    <a:pt x="1416" y="407"/>
                  </a:cubicBezTo>
                  <a:cubicBezTo>
                    <a:pt x="1417" y="406"/>
                    <a:pt x="1418" y="406"/>
                    <a:pt x="1419" y="405"/>
                  </a:cubicBezTo>
                  <a:cubicBezTo>
                    <a:pt x="1427" y="401"/>
                    <a:pt x="1430" y="391"/>
                    <a:pt x="1426" y="383"/>
                  </a:cubicBezTo>
                  <a:cubicBezTo>
                    <a:pt x="1424" y="379"/>
                    <a:pt x="1420" y="377"/>
                    <a:pt x="1416" y="375"/>
                  </a:cubicBezTo>
                  <a:close/>
                </a:path>
              </a:pathLst>
            </a:custGeom>
            <a:solidFill>
              <a:schemeClr val="bg2"/>
            </a:solidFill>
            <a:ln w="9525">
              <a:noFill/>
              <a:round/>
              <a:headEnd/>
              <a:tailEnd/>
            </a:ln>
          </p:spPr>
          <p:txBody>
            <a:bodyPr vert="horz" wrap="square" lIns="91440" tIns="45720" rIns="91440" bIns="45720" numCol="1" anchor="ctr" anchorCtr="0" compatLnSpc="1">
              <a:prstTxWarp prst="textNoShape">
                <a:avLst/>
              </a:prstTxWarp>
            </a:bodyPr>
            <a:lstStyle/>
            <a:p>
              <a:pPr algn="ctr"/>
              <a:r>
                <a:rPr lang="de-DE" sz="1200" dirty="0" smtClean="0">
                  <a:solidFill>
                    <a:schemeClr val="tx1">
                      <a:lumMod val="50000"/>
                    </a:schemeClr>
                  </a:solidFill>
                  <a:latin typeface="GE Inspira" charset="0"/>
                  <a:ea typeface="GE Inspira" charset="0"/>
                  <a:cs typeface="GE Inspira" charset="0"/>
                </a:rPr>
                <a:t>Pedestrian Safety</a:t>
              </a:r>
              <a:endParaRPr lang="de-DE" sz="1200" dirty="0">
                <a:solidFill>
                  <a:schemeClr val="tx1">
                    <a:lumMod val="50000"/>
                  </a:schemeClr>
                </a:solidFill>
                <a:latin typeface="GE Inspira" charset="0"/>
                <a:ea typeface="GE Inspira" charset="0"/>
                <a:cs typeface="GE Inspira" charset="0"/>
              </a:endParaRPr>
            </a:p>
          </p:txBody>
        </p:sp>
        <p:sp>
          <p:nvSpPr>
            <p:cNvPr id="109" name="Freeform 5"/>
            <p:cNvSpPr>
              <a:spLocks/>
            </p:cNvSpPr>
            <p:nvPr/>
          </p:nvSpPr>
          <p:spPr bwMode="auto">
            <a:xfrm>
              <a:off x="441809" y="2626826"/>
              <a:ext cx="1303544" cy="632481"/>
            </a:xfrm>
            <a:custGeom>
              <a:avLst/>
              <a:gdLst/>
              <a:ahLst/>
              <a:cxnLst>
                <a:cxn ang="0">
                  <a:pos x="1477" y="3"/>
                </a:cxn>
                <a:cxn ang="0">
                  <a:pos x="1475" y="3"/>
                </a:cxn>
                <a:cxn ang="0">
                  <a:pos x="1473" y="3"/>
                </a:cxn>
                <a:cxn ang="0">
                  <a:pos x="1450" y="3"/>
                </a:cxn>
                <a:cxn ang="0">
                  <a:pos x="1354" y="3"/>
                </a:cxn>
                <a:cxn ang="0">
                  <a:pos x="1127" y="3"/>
                </a:cxn>
                <a:cxn ang="0">
                  <a:pos x="571" y="4"/>
                </a:cxn>
                <a:cxn ang="0">
                  <a:pos x="262" y="5"/>
                </a:cxn>
                <a:cxn ang="0">
                  <a:pos x="104" y="5"/>
                </a:cxn>
                <a:cxn ang="0">
                  <a:pos x="25" y="5"/>
                </a:cxn>
                <a:cxn ang="0">
                  <a:pos x="22" y="5"/>
                </a:cxn>
                <a:cxn ang="0">
                  <a:pos x="21" y="5"/>
                </a:cxn>
                <a:cxn ang="0">
                  <a:pos x="10" y="17"/>
                </a:cxn>
                <a:cxn ang="0">
                  <a:pos x="10" y="22"/>
                </a:cxn>
                <a:cxn ang="0">
                  <a:pos x="10" y="32"/>
                </a:cxn>
                <a:cxn ang="0">
                  <a:pos x="10" y="52"/>
                </a:cxn>
                <a:cxn ang="0">
                  <a:pos x="11" y="92"/>
                </a:cxn>
                <a:cxn ang="0">
                  <a:pos x="11" y="407"/>
                </a:cxn>
                <a:cxn ang="0">
                  <a:pos x="12" y="427"/>
                </a:cxn>
                <a:cxn ang="0">
                  <a:pos x="12" y="432"/>
                </a:cxn>
                <a:cxn ang="0">
                  <a:pos x="22" y="441"/>
                </a:cxn>
                <a:cxn ang="0">
                  <a:pos x="23" y="441"/>
                </a:cxn>
                <a:cxn ang="0">
                  <a:pos x="25" y="441"/>
                </a:cxn>
                <a:cxn ang="0">
                  <a:pos x="35" y="441"/>
                </a:cxn>
                <a:cxn ang="0">
                  <a:pos x="74" y="441"/>
                </a:cxn>
                <a:cxn ang="0">
                  <a:pos x="151" y="441"/>
                </a:cxn>
                <a:cxn ang="0">
                  <a:pos x="301" y="441"/>
                </a:cxn>
                <a:cxn ang="0">
                  <a:pos x="839" y="439"/>
                </a:cxn>
                <a:cxn ang="0">
                  <a:pos x="1361" y="437"/>
                </a:cxn>
                <a:cxn ang="0">
                  <a:pos x="1361" y="426"/>
                </a:cxn>
                <a:cxn ang="0">
                  <a:pos x="822" y="422"/>
                </a:cxn>
                <a:cxn ang="0">
                  <a:pos x="303" y="421"/>
                </a:cxn>
                <a:cxn ang="0">
                  <a:pos x="159" y="421"/>
                </a:cxn>
                <a:cxn ang="0">
                  <a:pos x="85" y="420"/>
                </a:cxn>
                <a:cxn ang="0">
                  <a:pos x="48" y="420"/>
                </a:cxn>
                <a:cxn ang="0">
                  <a:pos x="33" y="420"/>
                </a:cxn>
                <a:cxn ang="0">
                  <a:pos x="33" y="119"/>
                </a:cxn>
                <a:cxn ang="0">
                  <a:pos x="33" y="43"/>
                </a:cxn>
                <a:cxn ang="0">
                  <a:pos x="33" y="28"/>
                </a:cxn>
                <a:cxn ang="0">
                  <a:pos x="71" y="28"/>
                </a:cxn>
                <a:cxn ang="0">
                  <a:pos x="223" y="28"/>
                </a:cxn>
                <a:cxn ang="0">
                  <a:pos x="522" y="29"/>
                </a:cxn>
                <a:cxn ang="0">
                  <a:pos x="1068" y="29"/>
                </a:cxn>
                <a:cxn ang="0">
                  <a:pos x="1298" y="29"/>
                </a:cxn>
                <a:cxn ang="0">
                  <a:pos x="1399" y="29"/>
                </a:cxn>
                <a:cxn ang="0">
                  <a:pos x="1446" y="29"/>
                </a:cxn>
                <a:cxn ang="0">
                  <a:pos x="1464" y="29"/>
                </a:cxn>
                <a:cxn ang="0">
                  <a:pos x="1465" y="257"/>
                </a:cxn>
                <a:cxn ang="0">
                  <a:pos x="1488" y="257"/>
                </a:cxn>
                <a:cxn ang="0">
                  <a:pos x="1490" y="73"/>
                </a:cxn>
                <a:cxn ang="0">
                  <a:pos x="1490" y="33"/>
                </a:cxn>
                <a:cxn ang="0">
                  <a:pos x="1490" y="22"/>
                </a:cxn>
                <a:cxn ang="0">
                  <a:pos x="1490" y="17"/>
                </a:cxn>
                <a:cxn ang="0">
                  <a:pos x="1490" y="16"/>
                </a:cxn>
                <a:cxn ang="0">
                  <a:pos x="1477" y="3"/>
                </a:cxn>
              </a:cxnLst>
              <a:rect l="0" t="0" r="r" b="b"/>
              <a:pathLst>
                <a:path w="1533" h="551">
                  <a:moveTo>
                    <a:pt x="1477" y="3"/>
                  </a:moveTo>
                  <a:cubicBezTo>
                    <a:pt x="1475" y="3"/>
                    <a:pt x="1475" y="3"/>
                    <a:pt x="1475" y="3"/>
                  </a:cubicBezTo>
                  <a:cubicBezTo>
                    <a:pt x="1473" y="3"/>
                    <a:pt x="1473" y="3"/>
                    <a:pt x="1473" y="3"/>
                  </a:cubicBezTo>
                  <a:cubicBezTo>
                    <a:pt x="1450" y="3"/>
                    <a:pt x="1450" y="3"/>
                    <a:pt x="1450" y="3"/>
                  </a:cubicBezTo>
                  <a:cubicBezTo>
                    <a:pt x="1420" y="3"/>
                    <a:pt x="1388" y="3"/>
                    <a:pt x="1354" y="3"/>
                  </a:cubicBezTo>
                  <a:cubicBezTo>
                    <a:pt x="1285" y="3"/>
                    <a:pt x="1209" y="3"/>
                    <a:pt x="1127" y="3"/>
                  </a:cubicBezTo>
                  <a:cubicBezTo>
                    <a:pt x="962" y="3"/>
                    <a:pt x="773" y="4"/>
                    <a:pt x="571" y="4"/>
                  </a:cubicBezTo>
                  <a:cubicBezTo>
                    <a:pt x="471" y="4"/>
                    <a:pt x="367" y="4"/>
                    <a:pt x="262" y="5"/>
                  </a:cubicBezTo>
                  <a:cubicBezTo>
                    <a:pt x="210" y="5"/>
                    <a:pt x="157" y="5"/>
                    <a:pt x="104" y="5"/>
                  </a:cubicBezTo>
                  <a:cubicBezTo>
                    <a:pt x="25" y="5"/>
                    <a:pt x="25" y="5"/>
                    <a:pt x="25" y="5"/>
                  </a:cubicBezTo>
                  <a:cubicBezTo>
                    <a:pt x="22" y="5"/>
                    <a:pt x="22" y="5"/>
                    <a:pt x="22" y="5"/>
                  </a:cubicBezTo>
                  <a:cubicBezTo>
                    <a:pt x="21" y="5"/>
                    <a:pt x="21" y="5"/>
                    <a:pt x="21" y="5"/>
                  </a:cubicBezTo>
                  <a:cubicBezTo>
                    <a:pt x="0" y="27"/>
                    <a:pt x="15" y="12"/>
                    <a:pt x="10" y="17"/>
                  </a:cubicBezTo>
                  <a:cubicBezTo>
                    <a:pt x="10" y="22"/>
                    <a:pt x="10" y="22"/>
                    <a:pt x="10" y="22"/>
                  </a:cubicBezTo>
                  <a:cubicBezTo>
                    <a:pt x="10" y="32"/>
                    <a:pt x="10" y="32"/>
                    <a:pt x="10" y="32"/>
                  </a:cubicBezTo>
                  <a:cubicBezTo>
                    <a:pt x="10" y="52"/>
                    <a:pt x="10" y="52"/>
                    <a:pt x="10" y="52"/>
                  </a:cubicBezTo>
                  <a:cubicBezTo>
                    <a:pt x="11" y="92"/>
                    <a:pt x="11" y="92"/>
                    <a:pt x="11" y="92"/>
                  </a:cubicBezTo>
                  <a:cubicBezTo>
                    <a:pt x="11" y="198"/>
                    <a:pt x="11" y="303"/>
                    <a:pt x="11" y="407"/>
                  </a:cubicBezTo>
                  <a:cubicBezTo>
                    <a:pt x="12" y="427"/>
                    <a:pt x="12" y="427"/>
                    <a:pt x="12" y="427"/>
                  </a:cubicBezTo>
                  <a:cubicBezTo>
                    <a:pt x="12" y="432"/>
                    <a:pt x="12" y="432"/>
                    <a:pt x="12" y="432"/>
                  </a:cubicBezTo>
                  <a:cubicBezTo>
                    <a:pt x="9" y="430"/>
                    <a:pt x="30" y="450"/>
                    <a:pt x="22" y="441"/>
                  </a:cubicBezTo>
                  <a:cubicBezTo>
                    <a:pt x="23" y="441"/>
                    <a:pt x="23" y="441"/>
                    <a:pt x="23" y="441"/>
                  </a:cubicBezTo>
                  <a:cubicBezTo>
                    <a:pt x="25" y="441"/>
                    <a:pt x="25" y="441"/>
                    <a:pt x="25" y="441"/>
                  </a:cubicBezTo>
                  <a:cubicBezTo>
                    <a:pt x="35" y="441"/>
                    <a:pt x="35" y="441"/>
                    <a:pt x="35" y="441"/>
                  </a:cubicBezTo>
                  <a:cubicBezTo>
                    <a:pt x="74" y="441"/>
                    <a:pt x="74" y="441"/>
                    <a:pt x="74" y="441"/>
                  </a:cubicBezTo>
                  <a:cubicBezTo>
                    <a:pt x="100" y="441"/>
                    <a:pt x="125" y="441"/>
                    <a:pt x="151" y="441"/>
                  </a:cubicBezTo>
                  <a:cubicBezTo>
                    <a:pt x="201" y="441"/>
                    <a:pt x="252" y="441"/>
                    <a:pt x="301" y="441"/>
                  </a:cubicBezTo>
                  <a:cubicBezTo>
                    <a:pt x="498" y="440"/>
                    <a:pt x="682" y="439"/>
                    <a:pt x="839" y="439"/>
                  </a:cubicBezTo>
                  <a:cubicBezTo>
                    <a:pt x="1153" y="438"/>
                    <a:pt x="1361" y="437"/>
                    <a:pt x="1361" y="437"/>
                  </a:cubicBezTo>
                  <a:cubicBezTo>
                    <a:pt x="1533" y="437"/>
                    <a:pt x="1459" y="432"/>
                    <a:pt x="1361" y="426"/>
                  </a:cubicBezTo>
                  <a:cubicBezTo>
                    <a:pt x="1337" y="424"/>
                    <a:pt x="1127" y="423"/>
                    <a:pt x="822" y="422"/>
                  </a:cubicBezTo>
                  <a:cubicBezTo>
                    <a:pt x="669" y="422"/>
                    <a:pt x="492" y="421"/>
                    <a:pt x="303" y="421"/>
                  </a:cubicBezTo>
                  <a:cubicBezTo>
                    <a:pt x="256" y="421"/>
                    <a:pt x="208" y="421"/>
                    <a:pt x="159" y="421"/>
                  </a:cubicBezTo>
                  <a:cubicBezTo>
                    <a:pt x="85" y="420"/>
                    <a:pt x="85" y="420"/>
                    <a:pt x="85" y="420"/>
                  </a:cubicBezTo>
                  <a:cubicBezTo>
                    <a:pt x="48" y="420"/>
                    <a:pt x="48" y="420"/>
                    <a:pt x="48" y="420"/>
                  </a:cubicBezTo>
                  <a:cubicBezTo>
                    <a:pt x="33" y="420"/>
                    <a:pt x="33" y="420"/>
                    <a:pt x="33" y="420"/>
                  </a:cubicBezTo>
                  <a:cubicBezTo>
                    <a:pt x="33" y="321"/>
                    <a:pt x="33" y="220"/>
                    <a:pt x="33" y="119"/>
                  </a:cubicBezTo>
                  <a:cubicBezTo>
                    <a:pt x="33" y="43"/>
                    <a:pt x="33" y="43"/>
                    <a:pt x="33" y="43"/>
                  </a:cubicBezTo>
                  <a:cubicBezTo>
                    <a:pt x="33" y="28"/>
                    <a:pt x="33" y="28"/>
                    <a:pt x="33" y="28"/>
                  </a:cubicBezTo>
                  <a:cubicBezTo>
                    <a:pt x="71" y="28"/>
                    <a:pt x="71" y="28"/>
                    <a:pt x="71" y="28"/>
                  </a:cubicBezTo>
                  <a:cubicBezTo>
                    <a:pt x="122" y="28"/>
                    <a:pt x="172" y="28"/>
                    <a:pt x="223" y="28"/>
                  </a:cubicBezTo>
                  <a:cubicBezTo>
                    <a:pt x="324" y="29"/>
                    <a:pt x="424" y="29"/>
                    <a:pt x="522" y="29"/>
                  </a:cubicBezTo>
                  <a:cubicBezTo>
                    <a:pt x="717" y="29"/>
                    <a:pt x="903" y="29"/>
                    <a:pt x="1068" y="29"/>
                  </a:cubicBezTo>
                  <a:cubicBezTo>
                    <a:pt x="1151" y="29"/>
                    <a:pt x="1228" y="29"/>
                    <a:pt x="1298" y="29"/>
                  </a:cubicBezTo>
                  <a:cubicBezTo>
                    <a:pt x="1334" y="29"/>
                    <a:pt x="1367" y="29"/>
                    <a:pt x="1399" y="29"/>
                  </a:cubicBezTo>
                  <a:cubicBezTo>
                    <a:pt x="1415" y="29"/>
                    <a:pt x="1431" y="29"/>
                    <a:pt x="1446" y="29"/>
                  </a:cubicBezTo>
                  <a:cubicBezTo>
                    <a:pt x="1464" y="29"/>
                    <a:pt x="1464" y="29"/>
                    <a:pt x="1464" y="29"/>
                  </a:cubicBezTo>
                  <a:cubicBezTo>
                    <a:pt x="1464" y="140"/>
                    <a:pt x="1465" y="220"/>
                    <a:pt x="1465" y="257"/>
                  </a:cubicBezTo>
                  <a:cubicBezTo>
                    <a:pt x="1467" y="551"/>
                    <a:pt x="1481" y="379"/>
                    <a:pt x="1488" y="257"/>
                  </a:cubicBezTo>
                  <a:cubicBezTo>
                    <a:pt x="1489" y="242"/>
                    <a:pt x="1489" y="176"/>
                    <a:pt x="1490" y="73"/>
                  </a:cubicBezTo>
                  <a:cubicBezTo>
                    <a:pt x="1490" y="60"/>
                    <a:pt x="1490" y="47"/>
                    <a:pt x="1490" y="33"/>
                  </a:cubicBezTo>
                  <a:cubicBezTo>
                    <a:pt x="1490" y="22"/>
                    <a:pt x="1490" y="22"/>
                    <a:pt x="1490" y="22"/>
                  </a:cubicBezTo>
                  <a:cubicBezTo>
                    <a:pt x="1490" y="17"/>
                    <a:pt x="1490" y="17"/>
                    <a:pt x="1490" y="17"/>
                  </a:cubicBezTo>
                  <a:cubicBezTo>
                    <a:pt x="1490" y="16"/>
                    <a:pt x="1490" y="16"/>
                    <a:pt x="1490" y="16"/>
                  </a:cubicBezTo>
                  <a:cubicBezTo>
                    <a:pt x="1501" y="28"/>
                    <a:pt x="1474" y="0"/>
                    <a:pt x="1477" y="3"/>
                  </a:cubicBezTo>
                  <a:close/>
                </a:path>
              </a:pathLst>
            </a:custGeom>
            <a:solidFill>
              <a:schemeClr val="bg1">
                <a:lumMod val="85000"/>
              </a:schemeClr>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de-DE" sz="1100">
                <a:solidFill>
                  <a:srgbClr val="454545"/>
                </a:solidFill>
                <a:latin typeface="GE Inspira" charset="0"/>
                <a:ea typeface="GE Inspira" charset="0"/>
                <a:cs typeface="GE Inspira" charset="0"/>
              </a:endParaRPr>
            </a:p>
          </p:txBody>
        </p:sp>
      </p:grpSp>
      <p:grpSp>
        <p:nvGrpSpPr>
          <p:cNvPr id="110" name="Group 109"/>
          <p:cNvGrpSpPr/>
          <p:nvPr/>
        </p:nvGrpSpPr>
        <p:grpSpPr>
          <a:xfrm>
            <a:off x="439836" y="4682273"/>
            <a:ext cx="1303544" cy="632481"/>
            <a:chOff x="441809" y="2626826"/>
            <a:chExt cx="1303544" cy="632481"/>
          </a:xfrm>
        </p:grpSpPr>
        <p:sp>
          <p:nvSpPr>
            <p:cNvPr id="111" name="Freeform 9"/>
            <p:cNvSpPr>
              <a:spLocks/>
            </p:cNvSpPr>
            <p:nvPr/>
          </p:nvSpPr>
          <p:spPr bwMode="auto">
            <a:xfrm>
              <a:off x="478269" y="2664882"/>
              <a:ext cx="1258441" cy="469017"/>
            </a:xfrm>
            <a:custGeom>
              <a:avLst/>
              <a:gdLst/>
              <a:ahLst/>
              <a:cxnLst>
                <a:cxn ang="0">
                  <a:pos x="1429" y="301"/>
                </a:cxn>
                <a:cxn ang="0">
                  <a:pos x="1425" y="276"/>
                </a:cxn>
                <a:cxn ang="0">
                  <a:pos x="1375" y="255"/>
                </a:cxn>
                <a:cxn ang="0">
                  <a:pos x="1426" y="175"/>
                </a:cxn>
                <a:cxn ang="0">
                  <a:pos x="1426" y="124"/>
                </a:cxn>
                <a:cxn ang="0">
                  <a:pos x="1425" y="60"/>
                </a:cxn>
                <a:cxn ang="0">
                  <a:pos x="1380" y="39"/>
                </a:cxn>
                <a:cxn ang="0">
                  <a:pos x="1250" y="66"/>
                </a:cxn>
                <a:cxn ang="0">
                  <a:pos x="1258" y="9"/>
                </a:cxn>
                <a:cxn ang="0">
                  <a:pos x="1152" y="5"/>
                </a:cxn>
                <a:cxn ang="0">
                  <a:pos x="1046" y="34"/>
                </a:cxn>
                <a:cxn ang="0">
                  <a:pos x="1029" y="7"/>
                </a:cxn>
                <a:cxn ang="0">
                  <a:pos x="924" y="15"/>
                </a:cxn>
                <a:cxn ang="0">
                  <a:pos x="389" y="311"/>
                </a:cxn>
                <a:cxn ang="0">
                  <a:pos x="768" y="69"/>
                </a:cxn>
                <a:cxn ang="0">
                  <a:pos x="736" y="37"/>
                </a:cxn>
                <a:cxn ang="0">
                  <a:pos x="519" y="145"/>
                </a:cxn>
                <a:cxn ang="0">
                  <a:pos x="690" y="17"/>
                </a:cxn>
                <a:cxn ang="0">
                  <a:pos x="582" y="14"/>
                </a:cxn>
                <a:cxn ang="0">
                  <a:pos x="441" y="58"/>
                </a:cxn>
                <a:cxn ang="0">
                  <a:pos x="287" y="90"/>
                </a:cxn>
                <a:cxn ang="0">
                  <a:pos x="252" y="56"/>
                </a:cxn>
                <a:cxn ang="0">
                  <a:pos x="175" y="81"/>
                </a:cxn>
                <a:cxn ang="0">
                  <a:pos x="217" y="9"/>
                </a:cxn>
                <a:cxn ang="0">
                  <a:pos x="90" y="69"/>
                </a:cxn>
                <a:cxn ang="0">
                  <a:pos x="107" y="6"/>
                </a:cxn>
                <a:cxn ang="0">
                  <a:pos x="12" y="55"/>
                </a:cxn>
                <a:cxn ang="0">
                  <a:pos x="48" y="73"/>
                </a:cxn>
                <a:cxn ang="0">
                  <a:pos x="87" y="114"/>
                </a:cxn>
                <a:cxn ang="0">
                  <a:pos x="26" y="212"/>
                </a:cxn>
                <a:cxn ang="0">
                  <a:pos x="10" y="269"/>
                </a:cxn>
                <a:cxn ang="0">
                  <a:pos x="331" y="100"/>
                </a:cxn>
                <a:cxn ang="0">
                  <a:pos x="36" y="335"/>
                </a:cxn>
                <a:cxn ang="0">
                  <a:pos x="9" y="376"/>
                </a:cxn>
                <a:cxn ang="0">
                  <a:pos x="57" y="384"/>
                </a:cxn>
                <a:cxn ang="0">
                  <a:pos x="505" y="116"/>
                </a:cxn>
                <a:cxn ang="0">
                  <a:pos x="125" y="361"/>
                </a:cxn>
                <a:cxn ang="0">
                  <a:pos x="294" y="333"/>
                </a:cxn>
                <a:cxn ang="0">
                  <a:pos x="202" y="416"/>
                </a:cxn>
                <a:cxn ang="0">
                  <a:pos x="344" y="374"/>
                </a:cxn>
                <a:cxn ang="0">
                  <a:pos x="458" y="362"/>
                </a:cxn>
                <a:cxn ang="0">
                  <a:pos x="471" y="373"/>
                </a:cxn>
                <a:cxn ang="0">
                  <a:pos x="594" y="359"/>
                </a:cxn>
                <a:cxn ang="0">
                  <a:pos x="998" y="120"/>
                </a:cxn>
                <a:cxn ang="0">
                  <a:pos x="583" y="380"/>
                </a:cxn>
                <a:cxn ang="0">
                  <a:pos x="754" y="319"/>
                </a:cxn>
                <a:cxn ang="0">
                  <a:pos x="954" y="226"/>
                </a:cxn>
                <a:cxn ang="0">
                  <a:pos x="683" y="420"/>
                </a:cxn>
                <a:cxn ang="0">
                  <a:pos x="876" y="332"/>
                </a:cxn>
                <a:cxn ang="0">
                  <a:pos x="782" y="416"/>
                </a:cxn>
                <a:cxn ang="0">
                  <a:pos x="1256" y="150"/>
                </a:cxn>
                <a:cxn ang="0">
                  <a:pos x="910" y="410"/>
                </a:cxn>
                <a:cxn ang="0">
                  <a:pos x="1228" y="255"/>
                </a:cxn>
                <a:cxn ang="0">
                  <a:pos x="1038" y="386"/>
                </a:cxn>
                <a:cxn ang="0">
                  <a:pos x="1162" y="352"/>
                </a:cxn>
                <a:cxn ang="0">
                  <a:pos x="1189" y="350"/>
                </a:cxn>
                <a:cxn ang="0">
                  <a:pos x="1165" y="417"/>
                </a:cxn>
                <a:cxn ang="0">
                  <a:pos x="1246" y="417"/>
                </a:cxn>
                <a:cxn ang="0">
                  <a:pos x="1395" y="347"/>
                </a:cxn>
                <a:cxn ang="0">
                  <a:pos x="1379" y="424"/>
                </a:cxn>
                <a:cxn ang="0">
                  <a:pos x="1419" y="405"/>
                </a:cxn>
              </a:cxnLst>
              <a:rect l="0" t="0" r="r" b="b"/>
              <a:pathLst>
                <a:path w="1446" h="432">
                  <a:moveTo>
                    <a:pt x="1416" y="375"/>
                  </a:moveTo>
                  <a:cubicBezTo>
                    <a:pt x="1445" y="320"/>
                    <a:pt x="1444" y="317"/>
                    <a:pt x="1440" y="310"/>
                  </a:cubicBezTo>
                  <a:cubicBezTo>
                    <a:pt x="1438" y="305"/>
                    <a:pt x="1434" y="302"/>
                    <a:pt x="1429" y="301"/>
                  </a:cubicBezTo>
                  <a:cubicBezTo>
                    <a:pt x="1422" y="299"/>
                    <a:pt x="1413" y="301"/>
                    <a:pt x="1382" y="317"/>
                  </a:cubicBezTo>
                  <a:cubicBezTo>
                    <a:pt x="1392" y="308"/>
                    <a:pt x="1400" y="300"/>
                    <a:pt x="1407" y="294"/>
                  </a:cubicBezTo>
                  <a:cubicBezTo>
                    <a:pt x="1415" y="286"/>
                    <a:pt x="1421" y="280"/>
                    <a:pt x="1425" y="276"/>
                  </a:cubicBezTo>
                  <a:cubicBezTo>
                    <a:pt x="1433" y="268"/>
                    <a:pt x="1441" y="261"/>
                    <a:pt x="1435" y="250"/>
                  </a:cubicBezTo>
                  <a:cubicBezTo>
                    <a:pt x="1432" y="245"/>
                    <a:pt x="1428" y="242"/>
                    <a:pt x="1423" y="241"/>
                  </a:cubicBezTo>
                  <a:cubicBezTo>
                    <a:pt x="1417" y="239"/>
                    <a:pt x="1410" y="237"/>
                    <a:pt x="1375" y="255"/>
                  </a:cubicBezTo>
                  <a:cubicBezTo>
                    <a:pt x="1383" y="249"/>
                    <a:pt x="1390" y="243"/>
                    <a:pt x="1397" y="238"/>
                  </a:cubicBezTo>
                  <a:cubicBezTo>
                    <a:pt x="1432" y="211"/>
                    <a:pt x="1446" y="199"/>
                    <a:pt x="1438" y="184"/>
                  </a:cubicBezTo>
                  <a:cubicBezTo>
                    <a:pt x="1435" y="179"/>
                    <a:pt x="1431" y="176"/>
                    <a:pt x="1426" y="175"/>
                  </a:cubicBezTo>
                  <a:cubicBezTo>
                    <a:pt x="1417" y="173"/>
                    <a:pt x="1401" y="177"/>
                    <a:pt x="1366" y="195"/>
                  </a:cubicBezTo>
                  <a:cubicBezTo>
                    <a:pt x="1376" y="187"/>
                    <a:pt x="1385" y="181"/>
                    <a:pt x="1393" y="175"/>
                  </a:cubicBezTo>
                  <a:cubicBezTo>
                    <a:pt x="1422" y="151"/>
                    <a:pt x="1434" y="138"/>
                    <a:pt x="1426" y="124"/>
                  </a:cubicBezTo>
                  <a:cubicBezTo>
                    <a:pt x="1424" y="119"/>
                    <a:pt x="1420" y="116"/>
                    <a:pt x="1415" y="115"/>
                  </a:cubicBezTo>
                  <a:cubicBezTo>
                    <a:pt x="1409" y="114"/>
                    <a:pt x="1401" y="115"/>
                    <a:pt x="1386" y="122"/>
                  </a:cubicBezTo>
                  <a:cubicBezTo>
                    <a:pt x="1423" y="91"/>
                    <a:pt x="1433" y="74"/>
                    <a:pt x="1425" y="60"/>
                  </a:cubicBezTo>
                  <a:cubicBezTo>
                    <a:pt x="1422" y="54"/>
                    <a:pt x="1416" y="50"/>
                    <a:pt x="1410" y="49"/>
                  </a:cubicBezTo>
                  <a:cubicBezTo>
                    <a:pt x="1395" y="45"/>
                    <a:pt x="1366" y="55"/>
                    <a:pt x="1319" y="78"/>
                  </a:cubicBezTo>
                  <a:cubicBezTo>
                    <a:pt x="1340" y="65"/>
                    <a:pt x="1361" y="51"/>
                    <a:pt x="1380" y="39"/>
                  </a:cubicBezTo>
                  <a:cubicBezTo>
                    <a:pt x="1387" y="34"/>
                    <a:pt x="1390" y="25"/>
                    <a:pt x="1386" y="17"/>
                  </a:cubicBezTo>
                  <a:cubicBezTo>
                    <a:pt x="1383" y="13"/>
                    <a:pt x="1380" y="10"/>
                    <a:pt x="1375" y="9"/>
                  </a:cubicBezTo>
                  <a:cubicBezTo>
                    <a:pt x="1367" y="7"/>
                    <a:pt x="1360" y="5"/>
                    <a:pt x="1250" y="66"/>
                  </a:cubicBezTo>
                  <a:cubicBezTo>
                    <a:pt x="1250" y="66"/>
                    <a:pt x="1249" y="67"/>
                    <a:pt x="1248" y="67"/>
                  </a:cubicBezTo>
                  <a:cubicBezTo>
                    <a:pt x="1276" y="43"/>
                    <a:pt x="1279" y="31"/>
                    <a:pt x="1273" y="20"/>
                  </a:cubicBezTo>
                  <a:cubicBezTo>
                    <a:pt x="1270" y="14"/>
                    <a:pt x="1265" y="11"/>
                    <a:pt x="1258" y="9"/>
                  </a:cubicBezTo>
                  <a:cubicBezTo>
                    <a:pt x="1246" y="6"/>
                    <a:pt x="1224" y="9"/>
                    <a:pt x="1156" y="44"/>
                  </a:cubicBezTo>
                  <a:cubicBezTo>
                    <a:pt x="1166" y="33"/>
                    <a:pt x="1169" y="23"/>
                    <a:pt x="1163" y="14"/>
                  </a:cubicBezTo>
                  <a:cubicBezTo>
                    <a:pt x="1161" y="10"/>
                    <a:pt x="1157" y="7"/>
                    <a:pt x="1152" y="5"/>
                  </a:cubicBezTo>
                  <a:cubicBezTo>
                    <a:pt x="1133" y="0"/>
                    <a:pt x="1079" y="29"/>
                    <a:pt x="816" y="189"/>
                  </a:cubicBezTo>
                  <a:cubicBezTo>
                    <a:pt x="770" y="217"/>
                    <a:pt x="719" y="248"/>
                    <a:pt x="670" y="277"/>
                  </a:cubicBezTo>
                  <a:cubicBezTo>
                    <a:pt x="786" y="201"/>
                    <a:pt x="932" y="107"/>
                    <a:pt x="1046" y="34"/>
                  </a:cubicBezTo>
                  <a:cubicBezTo>
                    <a:pt x="1053" y="30"/>
                    <a:pt x="1055" y="20"/>
                    <a:pt x="1051" y="13"/>
                  </a:cubicBezTo>
                  <a:cubicBezTo>
                    <a:pt x="1047" y="5"/>
                    <a:pt x="1037" y="3"/>
                    <a:pt x="1029" y="7"/>
                  </a:cubicBezTo>
                  <a:cubicBezTo>
                    <a:pt x="1029" y="7"/>
                    <a:pt x="1029" y="7"/>
                    <a:pt x="1029" y="7"/>
                  </a:cubicBezTo>
                  <a:cubicBezTo>
                    <a:pt x="854" y="105"/>
                    <a:pt x="620" y="237"/>
                    <a:pt x="473" y="318"/>
                  </a:cubicBezTo>
                  <a:cubicBezTo>
                    <a:pt x="584" y="242"/>
                    <a:pt x="756" y="134"/>
                    <a:pt x="918" y="37"/>
                  </a:cubicBezTo>
                  <a:cubicBezTo>
                    <a:pt x="925" y="32"/>
                    <a:pt x="928" y="23"/>
                    <a:pt x="924" y="15"/>
                  </a:cubicBezTo>
                  <a:cubicBezTo>
                    <a:pt x="921" y="11"/>
                    <a:pt x="917" y="8"/>
                    <a:pt x="912" y="7"/>
                  </a:cubicBezTo>
                  <a:cubicBezTo>
                    <a:pt x="894" y="2"/>
                    <a:pt x="851" y="26"/>
                    <a:pt x="624" y="167"/>
                  </a:cubicBezTo>
                  <a:cubicBezTo>
                    <a:pt x="544" y="217"/>
                    <a:pt x="461" y="269"/>
                    <a:pt x="389" y="311"/>
                  </a:cubicBezTo>
                  <a:cubicBezTo>
                    <a:pt x="410" y="298"/>
                    <a:pt x="431" y="285"/>
                    <a:pt x="452" y="272"/>
                  </a:cubicBezTo>
                  <a:cubicBezTo>
                    <a:pt x="535" y="221"/>
                    <a:pt x="620" y="168"/>
                    <a:pt x="687" y="125"/>
                  </a:cubicBezTo>
                  <a:cubicBezTo>
                    <a:pt x="723" y="101"/>
                    <a:pt x="749" y="83"/>
                    <a:pt x="768" y="69"/>
                  </a:cubicBezTo>
                  <a:cubicBezTo>
                    <a:pt x="792" y="51"/>
                    <a:pt x="808" y="36"/>
                    <a:pt x="799" y="21"/>
                  </a:cubicBezTo>
                  <a:cubicBezTo>
                    <a:pt x="797" y="17"/>
                    <a:pt x="794" y="14"/>
                    <a:pt x="790" y="13"/>
                  </a:cubicBezTo>
                  <a:cubicBezTo>
                    <a:pt x="782" y="11"/>
                    <a:pt x="782" y="11"/>
                    <a:pt x="736" y="37"/>
                  </a:cubicBezTo>
                  <a:cubicBezTo>
                    <a:pt x="711" y="52"/>
                    <a:pt x="675" y="73"/>
                    <a:pt x="634" y="98"/>
                  </a:cubicBezTo>
                  <a:cubicBezTo>
                    <a:pt x="520" y="165"/>
                    <a:pt x="318" y="285"/>
                    <a:pt x="197" y="350"/>
                  </a:cubicBezTo>
                  <a:cubicBezTo>
                    <a:pt x="288" y="289"/>
                    <a:pt x="429" y="201"/>
                    <a:pt x="519" y="145"/>
                  </a:cubicBezTo>
                  <a:cubicBezTo>
                    <a:pt x="567" y="115"/>
                    <a:pt x="608" y="90"/>
                    <a:pt x="638" y="71"/>
                  </a:cubicBezTo>
                  <a:cubicBezTo>
                    <a:pt x="654" y="60"/>
                    <a:pt x="666" y="53"/>
                    <a:pt x="673" y="48"/>
                  </a:cubicBezTo>
                  <a:cubicBezTo>
                    <a:pt x="686" y="39"/>
                    <a:pt x="698" y="31"/>
                    <a:pt x="690" y="17"/>
                  </a:cubicBezTo>
                  <a:cubicBezTo>
                    <a:pt x="688" y="12"/>
                    <a:pt x="683" y="9"/>
                    <a:pt x="677" y="7"/>
                  </a:cubicBezTo>
                  <a:cubicBezTo>
                    <a:pt x="669" y="5"/>
                    <a:pt x="656" y="2"/>
                    <a:pt x="570" y="45"/>
                  </a:cubicBezTo>
                  <a:cubicBezTo>
                    <a:pt x="581" y="35"/>
                    <a:pt x="589" y="25"/>
                    <a:pt x="582" y="14"/>
                  </a:cubicBezTo>
                  <a:cubicBezTo>
                    <a:pt x="580" y="10"/>
                    <a:pt x="576" y="7"/>
                    <a:pt x="572" y="6"/>
                  </a:cubicBezTo>
                  <a:cubicBezTo>
                    <a:pt x="564" y="4"/>
                    <a:pt x="554" y="1"/>
                    <a:pt x="415" y="78"/>
                  </a:cubicBezTo>
                  <a:cubicBezTo>
                    <a:pt x="426" y="70"/>
                    <a:pt x="434" y="63"/>
                    <a:pt x="441" y="58"/>
                  </a:cubicBezTo>
                  <a:cubicBezTo>
                    <a:pt x="453" y="47"/>
                    <a:pt x="468" y="35"/>
                    <a:pt x="460" y="20"/>
                  </a:cubicBezTo>
                  <a:cubicBezTo>
                    <a:pt x="457" y="15"/>
                    <a:pt x="452" y="12"/>
                    <a:pt x="446" y="10"/>
                  </a:cubicBezTo>
                  <a:cubicBezTo>
                    <a:pt x="427" y="5"/>
                    <a:pt x="388" y="25"/>
                    <a:pt x="287" y="90"/>
                  </a:cubicBezTo>
                  <a:cubicBezTo>
                    <a:pt x="347" y="45"/>
                    <a:pt x="358" y="32"/>
                    <a:pt x="349" y="17"/>
                  </a:cubicBezTo>
                  <a:cubicBezTo>
                    <a:pt x="347" y="13"/>
                    <a:pt x="343" y="10"/>
                    <a:pt x="339" y="9"/>
                  </a:cubicBezTo>
                  <a:cubicBezTo>
                    <a:pt x="330" y="7"/>
                    <a:pt x="330" y="7"/>
                    <a:pt x="252" y="56"/>
                  </a:cubicBezTo>
                  <a:cubicBezTo>
                    <a:pt x="210" y="83"/>
                    <a:pt x="137" y="128"/>
                    <a:pt x="87" y="157"/>
                  </a:cubicBezTo>
                  <a:cubicBezTo>
                    <a:pt x="86" y="157"/>
                    <a:pt x="86" y="157"/>
                    <a:pt x="86" y="157"/>
                  </a:cubicBezTo>
                  <a:cubicBezTo>
                    <a:pt x="115" y="131"/>
                    <a:pt x="152" y="100"/>
                    <a:pt x="175" y="81"/>
                  </a:cubicBezTo>
                  <a:cubicBezTo>
                    <a:pt x="189" y="69"/>
                    <a:pt x="202" y="58"/>
                    <a:pt x="211" y="50"/>
                  </a:cubicBezTo>
                  <a:cubicBezTo>
                    <a:pt x="227" y="36"/>
                    <a:pt x="234" y="29"/>
                    <a:pt x="228" y="18"/>
                  </a:cubicBezTo>
                  <a:cubicBezTo>
                    <a:pt x="226" y="14"/>
                    <a:pt x="222" y="11"/>
                    <a:pt x="217" y="9"/>
                  </a:cubicBezTo>
                  <a:cubicBezTo>
                    <a:pt x="207" y="7"/>
                    <a:pt x="200" y="9"/>
                    <a:pt x="88" y="76"/>
                  </a:cubicBezTo>
                  <a:cubicBezTo>
                    <a:pt x="86" y="77"/>
                    <a:pt x="85" y="78"/>
                    <a:pt x="83" y="79"/>
                  </a:cubicBezTo>
                  <a:cubicBezTo>
                    <a:pt x="86" y="75"/>
                    <a:pt x="88" y="72"/>
                    <a:pt x="90" y="69"/>
                  </a:cubicBezTo>
                  <a:cubicBezTo>
                    <a:pt x="98" y="59"/>
                    <a:pt x="104" y="50"/>
                    <a:pt x="109" y="43"/>
                  </a:cubicBezTo>
                  <a:cubicBezTo>
                    <a:pt x="118" y="31"/>
                    <a:pt x="123" y="24"/>
                    <a:pt x="118" y="15"/>
                  </a:cubicBezTo>
                  <a:cubicBezTo>
                    <a:pt x="115" y="10"/>
                    <a:pt x="111" y="7"/>
                    <a:pt x="107" y="6"/>
                  </a:cubicBezTo>
                  <a:cubicBezTo>
                    <a:pt x="96" y="4"/>
                    <a:pt x="86" y="9"/>
                    <a:pt x="48" y="35"/>
                  </a:cubicBezTo>
                  <a:cubicBezTo>
                    <a:pt x="38" y="41"/>
                    <a:pt x="25" y="50"/>
                    <a:pt x="19" y="53"/>
                  </a:cubicBezTo>
                  <a:cubicBezTo>
                    <a:pt x="17" y="53"/>
                    <a:pt x="14" y="54"/>
                    <a:pt x="12" y="55"/>
                  </a:cubicBezTo>
                  <a:cubicBezTo>
                    <a:pt x="4" y="59"/>
                    <a:pt x="2" y="69"/>
                    <a:pt x="6" y="77"/>
                  </a:cubicBezTo>
                  <a:cubicBezTo>
                    <a:pt x="8" y="81"/>
                    <a:pt x="12" y="84"/>
                    <a:pt x="17" y="85"/>
                  </a:cubicBezTo>
                  <a:cubicBezTo>
                    <a:pt x="24" y="86"/>
                    <a:pt x="30" y="84"/>
                    <a:pt x="48" y="73"/>
                  </a:cubicBezTo>
                  <a:cubicBezTo>
                    <a:pt x="15" y="118"/>
                    <a:pt x="13" y="123"/>
                    <a:pt x="19" y="133"/>
                  </a:cubicBezTo>
                  <a:cubicBezTo>
                    <a:pt x="21" y="137"/>
                    <a:pt x="24" y="140"/>
                    <a:pt x="29" y="141"/>
                  </a:cubicBezTo>
                  <a:cubicBezTo>
                    <a:pt x="36" y="143"/>
                    <a:pt x="37" y="143"/>
                    <a:pt x="87" y="114"/>
                  </a:cubicBezTo>
                  <a:cubicBezTo>
                    <a:pt x="78" y="121"/>
                    <a:pt x="70" y="128"/>
                    <a:pt x="63" y="135"/>
                  </a:cubicBezTo>
                  <a:cubicBezTo>
                    <a:pt x="13" y="179"/>
                    <a:pt x="6" y="189"/>
                    <a:pt x="13" y="203"/>
                  </a:cubicBezTo>
                  <a:cubicBezTo>
                    <a:pt x="16" y="208"/>
                    <a:pt x="20" y="211"/>
                    <a:pt x="26" y="212"/>
                  </a:cubicBezTo>
                  <a:cubicBezTo>
                    <a:pt x="36" y="215"/>
                    <a:pt x="53" y="210"/>
                    <a:pt x="85" y="194"/>
                  </a:cubicBezTo>
                  <a:cubicBezTo>
                    <a:pt x="72" y="203"/>
                    <a:pt x="59" y="212"/>
                    <a:pt x="49" y="219"/>
                  </a:cubicBezTo>
                  <a:cubicBezTo>
                    <a:pt x="14" y="245"/>
                    <a:pt x="1" y="254"/>
                    <a:pt x="10" y="269"/>
                  </a:cubicBezTo>
                  <a:cubicBezTo>
                    <a:pt x="12" y="274"/>
                    <a:pt x="17" y="277"/>
                    <a:pt x="22" y="279"/>
                  </a:cubicBezTo>
                  <a:cubicBezTo>
                    <a:pt x="43" y="284"/>
                    <a:pt x="85" y="259"/>
                    <a:pt x="232" y="163"/>
                  </a:cubicBezTo>
                  <a:cubicBezTo>
                    <a:pt x="262" y="144"/>
                    <a:pt x="298" y="121"/>
                    <a:pt x="331" y="100"/>
                  </a:cubicBezTo>
                  <a:cubicBezTo>
                    <a:pt x="250" y="157"/>
                    <a:pt x="131" y="236"/>
                    <a:pt x="19" y="308"/>
                  </a:cubicBezTo>
                  <a:cubicBezTo>
                    <a:pt x="12" y="313"/>
                    <a:pt x="10" y="323"/>
                    <a:pt x="14" y="330"/>
                  </a:cubicBezTo>
                  <a:cubicBezTo>
                    <a:pt x="19" y="337"/>
                    <a:pt x="29" y="340"/>
                    <a:pt x="36" y="335"/>
                  </a:cubicBezTo>
                  <a:cubicBezTo>
                    <a:pt x="149" y="268"/>
                    <a:pt x="307" y="175"/>
                    <a:pt x="421" y="111"/>
                  </a:cubicBezTo>
                  <a:cubicBezTo>
                    <a:pt x="316" y="182"/>
                    <a:pt x="168" y="277"/>
                    <a:pt x="49" y="351"/>
                  </a:cubicBezTo>
                  <a:cubicBezTo>
                    <a:pt x="25" y="367"/>
                    <a:pt x="10" y="376"/>
                    <a:pt x="9" y="376"/>
                  </a:cubicBezTo>
                  <a:cubicBezTo>
                    <a:pt x="2" y="381"/>
                    <a:pt x="0" y="391"/>
                    <a:pt x="4" y="398"/>
                  </a:cubicBezTo>
                  <a:cubicBezTo>
                    <a:pt x="9" y="406"/>
                    <a:pt x="19" y="408"/>
                    <a:pt x="27" y="403"/>
                  </a:cubicBezTo>
                  <a:cubicBezTo>
                    <a:pt x="27" y="403"/>
                    <a:pt x="38" y="396"/>
                    <a:pt x="57" y="384"/>
                  </a:cubicBezTo>
                  <a:cubicBezTo>
                    <a:pt x="108" y="352"/>
                    <a:pt x="217" y="285"/>
                    <a:pt x="328" y="218"/>
                  </a:cubicBezTo>
                  <a:cubicBezTo>
                    <a:pt x="401" y="175"/>
                    <a:pt x="459" y="142"/>
                    <a:pt x="504" y="117"/>
                  </a:cubicBezTo>
                  <a:cubicBezTo>
                    <a:pt x="504" y="117"/>
                    <a:pt x="504" y="116"/>
                    <a:pt x="505" y="116"/>
                  </a:cubicBezTo>
                  <a:cubicBezTo>
                    <a:pt x="504" y="117"/>
                    <a:pt x="503" y="117"/>
                    <a:pt x="502" y="118"/>
                  </a:cubicBezTo>
                  <a:cubicBezTo>
                    <a:pt x="417" y="171"/>
                    <a:pt x="310" y="237"/>
                    <a:pt x="227" y="291"/>
                  </a:cubicBezTo>
                  <a:cubicBezTo>
                    <a:pt x="182" y="321"/>
                    <a:pt x="148" y="344"/>
                    <a:pt x="125" y="361"/>
                  </a:cubicBezTo>
                  <a:cubicBezTo>
                    <a:pt x="89" y="388"/>
                    <a:pt x="76" y="401"/>
                    <a:pt x="84" y="417"/>
                  </a:cubicBezTo>
                  <a:cubicBezTo>
                    <a:pt x="87" y="421"/>
                    <a:pt x="91" y="424"/>
                    <a:pt x="96" y="425"/>
                  </a:cubicBezTo>
                  <a:cubicBezTo>
                    <a:pt x="106" y="428"/>
                    <a:pt x="118" y="432"/>
                    <a:pt x="294" y="333"/>
                  </a:cubicBezTo>
                  <a:cubicBezTo>
                    <a:pt x="287" y="337"/>
                    <a:pt x="280" y="342"/>
                    <a:pt x="273" y="346"/>
                  </a:cubicBezTo>
                  <a:cubicBezTo>
                    <a:pt x="251" y="361"/>
                    <a:pt x="234" y="372"/>
                    <a:pt x="223" y="380"/>
                  </a:cubicBezTo>
                  <a:cubicBezTo>
                    <a:pt x="208" y="391"/>
                    <a:pt x="193" y="401"/>
                    <a:pt x="202" y="416"/>
                  </a:cubicBezTo>
                  <a:cubicBezTo>
                    <a:pt x="204" y="421"/>
                    <a:pt x="209" y="424"/>
                    <a:pt x="215" y="426"/>
                  </a:cubicBezTo>
                  <a:cubicBezTo>
                    <a:pt x="232" y="430"/>
                    <a:pt x="268" y="416"/>
                    <a:pt x="339" y="377"/>
                  </a:cubicBezTo>
                  <a:cubicBezTo>
                    <a:pt x="340" y="376"/>
                    <a:pt x="342" y="375"/>
                    <a:pt x="344" y="374"/>
                  </a:cubicBezTo>
                  <a:cubicBezTo>
                    <a:pt x="329" y="387"/>
                    <a:pt x="317" y="402"/>
                    <a:pt x="325" y="416"/>
                  </a:cubicBezTo>
                  <a:cubicBezTo>
                    <a:pt x="327" y="420"/>
                    <a:pt x="330" y="422"/>
                    <a:pt x="334" y="424"/>
                  </a:cubicBezTo>
                  <a:cubicBezTo>
                    <a:pt x="343" y="426"/>
                    <a:pt x="343" y="426"/>
                    <a:pt x="458" y="362"/>
                  </a:cubicBezTo>
                  <a:cubicBezTo>
                    <a:pt x="499" y="340"/>
                    <a:pt x="550" y="312"/>
                    <a:pt x="611" y="278"/>
                  </a:cubicBezTo>
                  <a:cubicBezTo>
                    <a:pt x="582" y="297"/>
                    <a:pt x="557" y="313"/>
                    <a:pt x="536" y="328"/>
                  </a:cubicBezTo>
                  <a:cubicBezTo>
                    <a:pt x="508" y="347"/>
                    <a:pt x="485" y="362"/>
                    <a:pt x="471" y="373"/>
                  </a:cubicBezTo>
                  <a:cubicBezTo>
                    <a:pt x="447" y="390"/>
                    <a:pt x="435" y="399"/>
                    <a:pt x="443" y="413"/>
                  </a:cubicBezTo>
                  <a:cubicBezTo>
                    <a:pt x="445" y="418"/>
                    <a:pt x="449" y="421"/>
                    <a:pt x="454" y="422"/>
                  </a:cubicBezTo>
                  <a:cubicBezTo>
                    <a:pt x="466" y="425"/>
                    <a:pt x="483" y="422"/>
                    <a:pt x="594" y="359"/>
                  </a:cubicBezTo>
                  <a:cubicBezTo>
                    <a:pt x="661" y="320"/>
                    <a:pt x="748" y="268"/>
                    <a:pt x="832" y="217"/>
                  </a:cubicBezTo>
                  <a:cubicBezTo>
                    <a:pt x="900" y="176"/>
                    <a:pt x="976" y="130"/>
                    <a:pt x="1037" y="94"/>
                  </a:cubicBezTo>
                  <a:cubicBezTo>
                    <a:pt x="1025" y="102"/>
                    <a:pt x="1012" y="110"/>
                    <a:pt x="998" y="120"/>
                  </a:cubicBezTo>
                  <a:cubicBezTo>
                    <a:pt x="922" y="169"/>
                    <a:pt x="830" y="226"/>
                    <a:pt x="749" y="276"/>
                  </a:cubicBezTo>
                  <a:cubicBezTo>
                    <a:pt x="698" y="307"/>
                    <a:pt x="653" y="334"/>
                    <a:pt x="621" y="355"/>
                  </a:cubicBezTo>
                  <a:cubicBezTo>
                    <a:pt x="604" y="366"/>
                    <a:pt x="592" y="374"/>
                    <a:pt x="583" y="380"/>
                  </a:cubicBezTo>
                  <a:cubicBezTo>
                    <a:pt x="571" y="388"/>
                    <a:pt x="558" y="398"/>
                    <a:pt x="566" y="412"/>
                  </a:cubicBezTo>
                  <a:cubicBezTo>
                    <a:pt x="568" y="415"/>
                    <a:pt x="572" y="418"/>
                    <a:pt x="576" y="419"/>
                  </a:cubicBezTo>
                  <a:cubicBezTo>
                    <a:pt x="586" y="422"/>
                    <a:pt x="587" y="422"/>
                    <a:pt x="754" y="319"/>
                  </a:cubicBezTo>
                  <a:cubicBezTo>
                    <a:pt x="846" y="262"/>
                    <a:pt x="961" y="190"/>
                    <a:pt x="1059" y="134"/>
                  </a:cubicBezTo>
                  <a:cubicBezTo>
                    <a:pt x="1145" y="84"/>
                    <a:pt x="1193" y="60"/>
                    <a:pt x="1219" y="49"/>
                  </a:cubicBezTo>
                  <a:cubicBezTo>
                    <a:pt x="1188" y="75"/>
                    <a:pt x="1116" y="126"/>
                    <a:pt x="954" y="226"/>
                  </a:cubicBezTo>
                  <a:cubicBezTo>
                    <a:pt x="816" y="311"/>
                    <a:pt x="680" y="390"/>
                    <a:pt x="679" y="391"/>
                  </a:cubicBezTo>
                  <a:cubicBezTo>
                    <a:pt x="671" y="395"/>
                    <a:pt x="668" y="405"/>
                    <a:pt x="673" y="413"/>
                  </a:cubicBezTo>
                  <a:cubicBezTo>
                    <a:pt x="675" y="416"/>
                    <a:pt x="679" y="419"/>
                    <a:pt x="683" y="420"/>
                  </a:cubicBezTo>
                  <a:cubicBezTo>
                    <a:pt x="694" y="423"/>
                    <a:pt x="695" y="424"/>
                    <a:pt x="961" y="269"/>
                  </a:cubicBezTo>
                  <a:cubicBezTo>
                    <a:pt x="987" y="254"/>
                    <a:pt x="1014" y="238"/>
                    <a:pt x="1042" y="222"/>
                  </a:cubicBezTo>
                  <a:cubicBezTo>
                    <a:pt x="973" y="267"/>
                    <a:pt x="917" y="304"/>
                    <a:pt x="876" y="332"/>
                  </a:cubicBezTo>
                  <a:cubicBezTo>
                    <a:pt x="848" y="351"/>
                    <a:pt x="826" y="366"/>
                    <a:pt x="811" y="377"/>
                  </a:cubicBezTo>
                  <a:cubicBezTo>
                    <a:pt x="803" y="382"/>
                    <a:pt x="797" y="387"/>
                    <a:pt x="793" y="390"/>
                  </a:cubicBezTo>
                  <a:cubicBezTo>
                    <a:pt x="787" y="394"/>
                    <a:pt x="775" y="403"/>
                    <a:pt x="782" y="416"/>
                  </a:cubicBezTo>
                  <a:cubicBezTo>
                    <a:pt x="785" y="420"/>
                    <a:pt x="789" y="423"/>
                    <a:pt x="793" y="424"/>
                  </a:cubicBezTo>
                  <a:cubicBezTo>
                    <a:pt x="807" y="427"/>
                    <a:pt x="826" y="418"/>
                    <a:pt x="1010" y="302"/>
                  </a:cubicBezTo>
                  <a:cubicBezTo>
                    <a:pt x="1090" y="251"/>
                    <a:pt x="1181" y="194"/>
                    <a:pt x="1256" y="150"/>
                  </a:cubicBezTo>
                  <a:cubicBezTo>
                    <a:pt x="1322" y="111"/>
                    <a:pt x="1359" y="94"/>
                    <a:pt x="1379" y="86"/>
                  </a:cubicBezTo>
                  <a:cubicBezTo>
                    <a:pt x="1320" y="139"/>
                    <a:pt x="1112" y="272"/>
                    <a:pt x="916" y="388"/>
                  </a:cubicBezTo>
                  <a:cubicBezTo>
                    <a:pt x="909" y="393"/>
                    <a:pt x="906" y="402"/>
                    <a:pt x="910" y="410"/>
                  </a:cubicBezTo>
                  <a:cubicBezTo>
                    <a:pt x="913" y="415"/>
                    <a:pt x="918" y="419"/>
                    <a:pt x="924" y="420"/>
                  </a:cubicBezTo>
                  <a:cubicBezTo>
                    <a:pt x="953" y="427"/>
                    <a:pt x="1028" y="383"/>
                    <a:pt x="1226" y="256"/>
                  </a:cubicBezTo>
                  <a:cubicBezTo>
                    <a:pt x="1227" y="256"/>
                    <a:pt x="1227" y="256"/>
                    <a:pt x="1228" y="255"/>
                  </a:cubicBezTo>
                  <a:cubicBezTo>
                    <a:pt x="1177" y="291"/>
                    <a:pt x="1127" y="325"/>
                    <a:pt x="1097" y="346"/>
                  </a:cubicBezTo>
                  <a:cubicBezTo>
                    <a:pt x="1078" y="358"/>
                    <a:pt x="1062" y="369"/>
                    <a:pt x="1051" y="377"/>
                  </a:cubicBezTo>
                  <a:cubicBezTo>
                    <a:pt x="1046" y="381"/>
                    <a:pt x="1041" y="384"/>
                    <a:pt x="1038" y="386"/>
                  </a:cubicBezTo>
                  <a:cubicBezTo>
                    <a:pt x="1034" y="389"/>
                    <a:pt x="1022" y="398"/>
                    <a:pt x="1029" y="410"/>
                  </a:cubicBezTo>
                  <a:cubicBezTo>
                    <a:pt x="1031" y="414"/>
                    <a:pt x="1035" y="417"/>
                    <a:pt x="1039" y="418"/>
                  </a:cubicBezTo>
                  <a:cubicBezTo>
                    <a:pt x="1049" y="421"/>
                    <a:pt x="1049" y="421"/>
                    <a:pt x="1162" y="352"/>
                  </a:cubicBezTo>
                  <a:cubicBezTo>
                    <a:pt x="1200" y="329"/>
                    <a:pt x="1254" y="296"/>
                    <a:pt x="1302" y="268"/>
                  </a:cubicBezTo>
                  <a:cubicBezTo>
                    <a:pt x="1298" y="271"/>
                    <a:pt x="1294" y="273"/>
                    <a:pt x="1290" y="276"/>
                  </a:cubicBezTo>
                  <a:cubicBezTo>
                    <a:pt x="1254" y="302"/>
                    <a:pt x="1217" y="329"/>
                    <a:pt x="1189" y="350"/>
                  </a:cubicBezTo>
                  <a:cubicBezTo>
                    <a:pt x="1145" y="384"/>
                    <a:pt x="1134" y="397"/>
                    <a:pt x="1142" y="412"/>
                  </a:cubicBezTo>
                  <a:cubicBezTo>
                    <a:pt x="1144" y="416"/>
                    <a:pt x="1148" y="418"/>
                    <a:pt x="1152" y="420"/>
                  </a:cubicBezTo>
                  <a:cubicBezTo>
                    <a:pt x="1157" y="421"/>
                    <a:pt x="1161" y="420"/>
                    <a:pt x="1165" y="417"/>
                  </a:cubicBezTo>
                  <a:cubicBezTo>
                    <a:pt x="1229" y="376"/>
                    <a:pt x="1299" y="333"/>
                    <a:pt x="1349" y="304"/>
                  </a:cubicBezTo>
                  <a:cubicBezTo>
                    <a:pt x="1317" y="334"/>
                    <a:pt x="1278" y="371"/>
                    <a:pt x="1249" y="398"/>
                  </a:cubicBezTo>
                  <a:cubicBezTo>
                    <a:pt x="1244" y="403"/>
                    <a:pt x="1242" y="411"/>
                    <a:pt x="1246" y="417"/>
                  </a:cubicBezTo>
                  <a:cubicBezTo>
                    <a:pt x="1248" y="421"/>
                    <a:pt x="1252" y="424"/>
                    <a:pt x="1256" y="425"/>
                  </a:cubicBezTo>
                  <a:cubicBezTo>
                    <a:pt x="1263" y="427"/>
                    <a:pt x="1263" y="427"/>
                    <a:pt x="1298" y="405"/>
                  </a:cubicBezTo>
                  <a:cubicBezTo>
                    <a:pt x="1319" y="392"/>
                    <a:pt x="1364" y="364"/>
                    <a:pt x="1395" y="347"/>
                  </a:cubicBezTo>
                  <a:cubicBezTo>
                    <a:pt x="1387" y="362"/>
                    <a:pt x="1377" y="382"/>
                    <a:pt x="1367" y="400"/>
                  </a:cubicBezTo>
                  <a:cubicBezTo>
                    <a:pt x="1365" y="405"/>
                    <a:pt x="1365" y="411"/>
                    <a:pt x="1367" y="415"/>
                  </a:cubicBezTo>
                  <a:cubicBezTo>
                    <a:pt x="1370" y="420"/>
                    <a:pt x="1374" y="423"/>
                    <a:pt x="1379" y="424"/>
                  </a:cubicBezTo>
                  <a:cubicBezTo>
                    <a:pt x="1385" y="425"/>
                    <a:pt x="1391" y="424"/>
                    <a:pt x="1397" y="420"/>
                  </a:cubicBezTo>
                  <a:cubicBezTo>
                    <a:pt x="1403" y="417"/>
                    <a:pt x="1409" y="413"/>
                    <a:pt x="1416" y="407"/>
                  </a:cubicBezTo>
                  <a:cubicBezTo>
                    <a:pt x="1417" y="406"/>
                    <a:pt x="1418" y="406"/>
                    <a:pt x="1419" y="405"/>
                  </a:cubicBezTo>
                  <a:cubicBezTo>
                    <a:pt x="1427" y="401"/>
                    <a:pt x="1430" y="391"/>
                    <a:pt x="1426" y="383"/>
                  </a:cubicBezTo>
                  <a:cubicBezTo>
                    <a:pt x="1424" y="379"/>
                    <a:pt x="1420" y="377"/>
                    <a:pt x="1416" y="375"/>
                  </a:cubicBezTo>
                  <a:close/>
                </a:path>
              </a:pathLst>
            </a:custGeom>
            <a:solidFill>
              <a:schemeClr val="bg2"/>
            </a:solidFill>
            <a:ln w="9525">
              <a:noFill/>
              <a:round/>
              <a:headEnd/>
              <a:tailEnd/>
            </a:ln>
          </p:spPr>
          <p:txBody>
            <a:bodyPr vert="horz" wrap="square" lIns="91440" tIns="45720" rIns="91440" bIns="45720" numCol="1" anchor="ctr" anchorCtr="0" compatLnSpc="1">
              <a:prstTxWarp prst="textNoShape">
                <a:avLst/>
              </a:prstTxWarp>
            </a:bodyPr>
            <a:lstStyle/>
            <a:p>
              <a:pPr algn="ctr"/>
              <a:r>
                <a:rPr lang="de-DE" sz="1200" dirty="0" smtClean="0">
                  <a:solidFill>
                    <a:schemeClr val="tx1">
                      <a:lumMod val="50000"/>
                    </a:schemeClr>
                  </a:solidFill>
                  <a:latin typeface="GE Inspira" charset="0"/>
                  <a:ea typeface="GE Inspira" charset="0"/>
                  <a:cs typeface="GE Inspira" charset="0"/>
                </a:rPr>
                <a:t>Traffic congestion</a:t>
              </a:r>
              <a:endParaRPr lang="de-DE" sz="1200" dirty="0">
                <a:solidFill>
                  <a:schemeClr val="tx1">
                    <a:lumMod val="50000"/>
                  </a:schemeClr>
                </a:solidFill>
                <a:latin typeface="GE Inspira" charset="0"/>
                <a:ea typeface="GE Inspira" charset="0"/>
                <a:cs typeface="GE Inspira" charset="0"/>
              </a:endParaRPr>
            </a:p>
          </p:txBody>
        </p:sp>
        <p:sp>
          <p:nvSpPr>
            <p:cNvPr id="112" name="Freeform 5"/>
            <p:cNvSpPr>
              <a:spLocks/>
            </p:cNvSpPr>
            <p:nvPr/>
          </p:nvSpPr>
          <p:spPr bwMode="auto">
            <a:xfrm>
              <a:off x="441809" y="2626826"/>
              <a:ext cx="1303544" cy="632481"/>
            </a:xfrm>
            <a:custGeom>
              <a:avLst/>
              <a:gdLst/>
              <a:ahLst/>
              <a:cxnLst>
                <a:cxn ang="0">
                  <a:pos x="1477" y="3"/>
                </a:cxn>
                <a:cxn ang="0">
                  <a:pos x="1475" y="3"/>
                </a:cxn>
                <a:cxn ang="0">
                  <a:pos x="1473" y="3"/>
                </a:cxn>
                <a:cxn ang="0">
                  <a:pos x="1450" y="3"/>
                </a:cxn>
                <a:cxn ang="0">
                  <a:pos x="1354" y="3"/>
                </a:cxn>
                <a:cxn ang="0">
                  <a:pos x="1127" y="3"/>
                </a:cxn>
                <a:cxn ang="0">
                  <a:pos x="571" y="4"/>
                </a:cxn>
                <a:cxn ang="0">
                  <a:pos x="262" y="5"/>
                </a:cxn>
                <a:cxn ang="0">
                  <a:pos x="104" y="5"/>
                </a:cxn>
                <a:cxn ang="0">
                  <a:pos x="25" y="5"/>
                </a:cxn>
                <a:cxn ang="0">
                  <a:pos x="22" y="5"/>
                </a:cxn>
                <a:cxn ang="0">
                  <a:pos x="21" y="5"/>
                </a:cxn>
                <a:cxn ang="0">
                  <a:pos x="10" y="17"/>
                </a:cxn>
                <a:cxn ang="0">
                  <a:pos x="10" y="22"/>
                </a:cxn>
                <a:cxn ang="0">
                  <a:pos x="10" y="32"/>
                </a:cxn>
                <a:cxn ang="0">
                  <a:pos x="10" y="52"/>
                </a:cxn>
                <a:cxn ang="0">
                  <a:pos x="11" y="92"/>
                </a:cxn>
                <a:cxn ang="0">
                  <a:pos x="11" y="407"/>
                </a:cxn>
                <a:cxn ang="0">
                  <a:pos x="12" y="427"/>
                </a:cxn>
                <a:cxn ang="0">
                  <a:pos x="12" y="432"/>
                </a:cxn>
                <a:cxn ang="0">
                  <a:pos x="22" y="441"/>
                </a:cxn>
                <a:cxn ang="0">
                  <a:pos x="23" y="441"/>
                </a:cxn>
                <a:cxn ang="0">
                  <a:pos x="25" y="441"/>
                </a:cxn>
                <a:cxn ang="0">
                  <a:pos x="35" y="441"/>
                </a:cxn>
                <a:cxn ang="0">
                  <a:pos x="74" y="441"/>
                </a:cxn>
                <a:cxn ang="0">
                  <a:pos x="151" y="441"/>
                </a:cxn>
                <a:cxn ang="0">
                  <a:pos x="301" y="441"/>
                </a:cxn>
                <a:cxn ang="0">
                  <a:pos x="839" y="439"/>
                </a:cxn>
                <a:cxn ang="0">
                  <a:pos x="1361" y="437"/>
                </a:cxn>
                <a:cxn ang="0">
                  <a:pos x="1361" y="426"/>
                </a:cxn>
                <a:cxn ang="0">
                  <a:pos x="822" y="422"/>
                </a:cxn>
                <a:cxn ang="0">
                  <a:pos x="303" y="421"/>
                </a:cxn>
                <a:cxn ang="0">
                  <a:pos x="159" y="421"/>
                </a:cxn>
                <a:cxn ang="0">
                  <a:pos x="85" y="420"/>
                </a:cxn>
                <a:cxn ang="0">
                  <a:pos x="48" y="420"/>
                </a:cxn>
                <a:cxn ang="0">
                  <a:pos x="33" y="420"/>
                </a:cxn>
                <a:cxn ang="0">
                  <a:pos x="33" y="119"/>
                </a:cxn>
                <a:cxn ang="0">
                  <a:pos x="33" y="43"/>
                </a:cxn>
                <a:cxn ang="0">
                  <a:pos x="33" y="28"/>
                </a:cxn>
                <a:cxn ang="0">
                  <a:pos x="71" y="28"/>
                </a:cxn>
                <a:cxn ang="0">
                  <a:pos x="223" y="28"/>
                </a:cxn>
                <a:cxn ang="0">
                  <a:pos x="522" y="29"/>
                </a:cxn>
                <a:cxn ang="0">
                  <a:pos x="1068" y="29"/>
                </a:cxn>
                <a:cxn ang="0">
                  <a:pos x="1298" y="29"/>
                </a:cxn>
                <a:cxn ang="0">
                  <a:pos x="1399" y="29"/>
                </a:cxn>
                <a:cxn ang="0">
                  <a:pos x="1446" y="29"/>
                </a:cxn>
                <a:cxn ang="0">
                  <a:pos x="1464" y="29"/>
                </a:cxn>
                <a:cxn ang="0">
                  <a:pos x="1465" y="257"/>
                </a:cxn>
                <a:cxn ang="0">
                  <a:pos x="1488" y="257"/>
                </a:cxn>
                <a:cxn ang="0">
                  <a:pos x="1490" y="73"/>
                </a:cxn>
                <a:cxn ang="0">
                  <a:pos x="1490" y="33"/>
                </a:cxn>
                <a:cxn ang="0">
                  <a:pos x="1490" y="22"/>
                </a:cxn>
                <a:cxn ang="0">
                  <a:pos x="1490" y="17"/>
                </a:cxn>
                <a:cxn ang="0">
                  <a:pos x="1490" y="16"/>
                </a:cxn>
                <a:cxn ang="0">
                  <a:pos x="1477" y="3"/>
                </a:cxn>
              </a:cxnLst>
              <a:rect l="0" t="0" r="r" b="b"/>
              <a:pathLst>
                <a:path w="1533" h="551">
                  <a:moveTo>
                    <a:pt x="1477" y="3"/>
                  </a:moveTo>
                  <a:cubicBezTo>
                    <a:pt x="1475" y="3"/>
                    <a:pt x="1475" y="3"/>
                    <a:pt x="1475" y="3"/>
                  </a:cubicBezTo>
                  <a:cubicBezTo>
                    <a:pt x="1473" y="3"/>
                    <a:pt x="1473" y="3"/>
                    <a:pt x="1473" y="3"/>
                  </a:cubicBezTo>
                  <a:cubicBezTo>
                    <a:pt x="1450" y="3"/>
                    <a:pt x="1450" y="3"/>
                    <a:pt x="1450" y="3"/>
                  </a:cubicBezTo>
                  <a:cubicBezTo>
                    <a:pt x="1420" y="3"/>
                    <a:pt x="1388" y="3"/>
                    <a:pt x="1354" y="3"/>
                  </a:cubicBezTo>
                  <a:cubicBezTo>
                    <a:pt x="1285" y="3"/>
                    <a:pt x="1209" y="3"/>
                    <a:pt x="1127" y="3"/>
                  </a:cubicBezTo>
                  <a:cubicBezTo>
                    <a:pt x="962" y="3"/>
                    <a:pt x="773" y="4"/>
                    <a:pt x="571" y="4"/>
                  </a:cubicBezTo>
                  <a:cubicBezTo>
                    <a:pt x="471" y="4"/>
                    <a:pt x="367" y="4"/>
                    <a:pt x="262" y="5"/>
                  </a:cubicBezTo>
                  <a:cubicBezTo>
                    <a:pt x="210" y="5"/>
                    <a:pt x="157" y="5"/>
                    <a:pt x="104" y="5"/>
                  </a:cubicBezTo>
                  <a:cubicBezTo>
                    <a:pt x="25" y="5"/>
                    <a:pt x="25" y="5"/>
                    <a:pt x="25" y="5"/>
                  </a:cubicBezTo>
                  <a:cubicBezTo>
                    <a:pt x="22" y="5"/>
                    <a:pt x="22" y="5"/>
                    <a:pt x="22" y="5"/>
                  </a:cubicBezTo>
                  <a:cubicBezTo>
                    <a:pt x="21" y="5"/>
                    <a:pt x="21" y="5"/>
                    <a:pt x="21" y="5"/>
                  </a:cubicBezTo>
                  <a:cubicBezTo>
                    <a:pt x="0" y="27"/>
                    <a:pt x="15" y="12"/>
                    <a:pt x="10" y="17"/>
                  </a:cubicBezTo>
                  <a:cubicBezTo>
                    <a:pt x="10" y="22"/>
                    <a:pt x="10" y="22"/>
                    <a:pt x="10" y="22"/>
                  </a:cubicBezTo>
                  <a:cubicBezTo>
                    <a:pt x="10" y="32"/>
                    <a:pt x="10" y="32"/>
                    <a:pt x="10" y="32"/>
                  </a:cubicBezTo>
                  <a:cubicBezTo>
                    <a:pt x="10" y="52"/>
                    <a:pt x="10" y="52"/>
                    <a:pt x="10" y="52"/>
                  </a:cubicBezTo>
                  <a:cubicBezTo>
                    <a:pt x="11" y="92"/>
                    <a:pt x="11" y="92"/>
                    <a:pt x="11" y="92"/>
                  </a:cubicBezTo>
                  <a:cubicBezTo>
                    <a:pt x="11" y="198"/>
                    <a:pt x="11" y="303"/>
                    <a:pt x="11" y="407"/>
                  </a:cubicBezTo>
                  <a:cubicBezTo>
                    <a:pt x="12" y="427"/>
                    <a:pt x="12" y="427"/>
                    <a:pt x="12" y="427"/>
                  </a:cubicBezTo>
                  <a:cubicBezTo>
                    <a:pt x="12" y="432"/>
                    <a:pt x="12" y="432"/>
                    <a:pt x="12" y="432"/>
                  </a:cubicBezTo>
                  <a:cubicBezTo>
                    <a:pt x="9" y="430"/>
                    <a:pt x="30" y="450"/>
                    <a:pt x="22" y="441"/>
                  </a:cubicBezTo>
                  <a:cubicBezTo>
                    <a:pt x="23" y="441"/>
                    <a:pt x="23" y="441"/>
                    <a:pt x="23" y="441"/>
                  </a:cubicBezTo>
                  <a:cubicBezTo>
                    <a:pt x="25" y="441"/>
                    <a:pt x="25" y="441"/>
                    <a:pt x="25" y="441"/>
                  </a:cubicBezTo>
                  <a:cubicBezTo>
                    <a:pt x="35" y="441"/>
                    <a:pt x="35" y="441"/>
                    <a:pt x="35" y="441"/>
                  </a:cubicBezTo>
                  <a:cubicBezTo>
                    <a:pt x="74" y="441"/>
                    <a:pt x="74" y="441"/>
                    <a:pt x="74" y="441"/>
                  </a:cubicBezTo>
                  <a:cubicBezTo>
                    <a:pt x="100" y="441"/>
                    <a:pt x="125" y="441"/>
                    <a:pt x="151" y="441"/>
                  </a:cubicBezTo>
                  <a:cubicBezTo>
                    <a:pt x="201" y="441"/>
                    <a:pt x="252" y="441"/>
                    <a:pt x="301" y="441"/>
                  </a:cubicBezTo>
                  <a:cubicBezTo>
                    <a:pt x="498" y="440"/>
                    <a:pt x="682" y="439"/>
                    <a:pt x="839" y="439"/>
                  </a:cubicBezTo>
                  <a:cubicBezTo>
                    <a:pt x="1153" y="438"/>
                    <a:pt x="1361" y="437"/>
                    <a:pt x="1361" y="437"/>
                  </a:cubicBezTo>
                  <a:cubicBezTo>
                    <a:pt x="1533" y="437"/>
                    <a:pt x="1459" y="432"/>
                    <a:pt x="1361" y="426"/>
                  </a:cubicBezTo>
                  <a:cubicBezTo>
                    <a:pt x="1337" y="424"/>
                    <a:pt x="1127" y="423"/>
                    <a:pt x="822" y="422"/>
                  </a:cubicBezTo>
                  <a:cubicBezTo>
                    <a:pt x="669" y="422"/>
                    <a:pt x="492" y="421"/>
                    <a:pt x="303" y="421"/>
                  </a:cubicBezTo>
                  <a:cubicBezTo>
                    <a:pt x="256" y="421"/>
                    <a:pt x="208" y="421"/>
                    <a:pt x="159" y="421"/>
                  </a:cubicBezTo>
                  <a:cubicBezTo>
                    <a:pt x="85" y="420"/>
                    <a:pt x="85" y="420"/>
                    <a:pt x="85" y="420"/>
                  </a:cubicBezTo>
                  <a:cubicBezTo>
                    <a:pt x="48" y="420"/>
                    <a:pt x="48" y="420"/>
                    <a:pt x="48" y="420"/>
                  </a:cubicBezTo>
                  <a:cubicBezTo>
                    <a:pt x="33" y="420"/>
                    <a:pt x="33" y="420"/>
                    <a:pt x="33" y="420"/>
                  </a:cubicBezTo>
                  <a:cubicBezTo>
                    <a:pt x="33" y="321"/>
                    <a:pt x="33" y="220"/>
                    <a:pt x="33" y="119"/>
                  </a:cubicBezTo>
                  <a:cubicBezTo>
                    <a:pt x="33" y="43"/>
                    <a:pt x="33" y="43"/>
                    <a:pt x="33" y="43"/>
                  </a:cubicBezTo>
                  <a:cubicBezTo>
                    <a:pt x="33" y="28"/>
                    <a:pt x="33" y="28"/>
                    <a:pt x="33" y="28"/>
                  </a:cubicBezTo>
                  <a:cubicBezTo>
                    <a:pt x="71" y="28"/>
                    <a:pt x="71" y="28"/>
                    <a:pt x="71" y="28"/>
                  </a:cubicBezTo>
                  <a:cubicBezTo>
                    <a:pt x="122" y="28"/>
                    <a:pt x="172" y="28"/>
                    <a:pt x="223" y="28"/>
                  </a:cubicBezTo>
                  <a:cubicBezTo>
                    <a:pt x="324" y="29"/>
                    <a:pt x="424" y="29"/>
                    <a:pt x="522" y="29"/>
                  </a:cubicBezTo>
                  <a:cubicBezTo>
                    <a:pt x="717" y="29"/>
                    <a:pt x="903" y="29"/>
                    <a:pt x="1068" y="29"/>
                  </a:cubicBezTo>
                  <a:cubicBezTo>
                    <a:pt x="1151" y="29"/>
                    <a:pt x="1228" y="29"/>
                    <a:pt x="1298" y="29"/>
                  </a:cubicBezTo>
                  <a:cubicBezTo>
                    <a:pt x="1334" y="29"/>
                    <a:pt x="1367" y="29"/>
                    <a:pt x="1399" y="29"/>
                  </a:cubicBezTo>
                  <a:cubicBezTo>
                    <a:pt x="1415" y="29"/>
                    <a:pt x="1431" y="29"/>
                    <a:pt x="1446" y="29"/>
                  </a:cubicBezTo>
                  <a:cubicBezTo>
                    <a:pt x="1464" y="29"/>
                    <a:pt x="1464" y="29"/>
                    <a:pt x="1464" y="29"/>
                  </a:cubicBezTo>
                  <a:cubicBezTo>
                    <a:pt x="1464" y="140"/>
                    <a:pt x="1465" y="220"/>
                    <a:pt x="1465" y="257"/>
                  </a:cubicBezTo>
                  <a:cubicBezTo>
                    <a:pt x="1467" y="551"/>
                    <a:pt x="1481" y="379"/>
                    <a:pt x="1488" y="257"/>
                  </a:cubicBezTo>
                  <a:cubicBezTo>
                    <a:pt x="1489" y="242"/>
                    <a:pt x="1489" y="176"/>
                    <a:pt x="1490" y="73"/>
                  </a:cubicBezTo>
                  <a:cubicBezTo>
                    <a:pt x="1490" y="60"/>
                    <a:pt x="1490" y="47"/>
                    <a:pt x="1490" y="33"/>
                  </a:cubicBezTo>
                  <a:cubicBezTo>
                    <a:pt x="1490" y="22"/>
                    <a:pt x="1490" y="22"/>
                    <a:pt x="1490" y="22"/>
                  </a:cubicBezTo>
                  <a:cubicBezTo>
                    <a:pt x="1490" y="17"/>
                    <a:pt x="1490" y="17"/>
                    <a:pt x="1490" y="17"/>
                  </a:cubicBezTo>
                  <a:cubicBezTo>
                    <a:pt x="1490" y="16"/>
                    <a:pt x="1490" y="16"/>
                    <a:pt x="1490" y="16"/>
                  </a:cubicBezTo>
                  <a:cubicBezTo>
                    <a:pt x="1501" y="28"/>
                    <a:pt x="1474" y="0"/>
                    <a:pt x="1477" y="3"/>
                  </a:cubicBezTo>
                  <a:close/>
                </a:path>
              </a:pathLst>
            </a:custGeom>
            <a:solidFill>
              <a:schemeClr val="bg1">
                <a:lumMod val="85000"/>
              </a:schemeClr>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de-DE" sz="1100">
                <a:solidFill>
                  <a:srgbClr val="454545"/>
                </a:solidFill>
                <a:latin typeface="GE Inspira" charset="0"/>
                <a:ea typeface="GE Inspira" charset="0"/>
                <a:cs typeface="GE Inspira" charset="0"/>
              </a:endParaRPr>
            </a:p>
          </p:txBody>
        </p:sp>
      </p:grpSp>
      <p:sp>
        <p:nvSpPr>
          <p:cNvPr id="130" name="TextBox 129"/>
          <p:cNvSpPr txBox="1"/>
          <p:nvPr/>
        </p:nvSpPr>
        <p:spPr>
          <a:xfrm>
            <a:off x="2106662" y="4821480"/>
            <a:ext cx="8426076" cy="184666"/>
          </a:xfrm>
          <a:prstGeom prst="rect">
            <a:avLst/>
          </a:prstGeom>
          <a:noFill/>
        </p:spPr>
        <p:txBody>
          <a:bodyPr wrap="square" lIns="0" tIns="0" rIns="0" bIns="0" rtlCol="0" anchor="ctr">
            <a:spAutoFit/>
          </a:bodyPr>
          <a:lstStyle>
            <a:defPPr>
              <a:defRPr lang="en-US"/>
            </a:defPPr>
            <a:lvl1pPr>
              <a:spcAft>
                <a:spcPts val="600"/>
              </a:spcAft>
              <a:defRPr sz="1100">
                <a:solidFill>
                  <a:schemeClr val="tx1">
                    <a:lumMod val="50000"/>
                  </a:schemeClr>
                </a:solidFill>
                <a:latin typeface="GE Inspira" charset="0"/>
                <a:ea typeface="GE Inspira" charset="0"/>
                <a:cs typeface="GE Inspira" charset="0"/>
              </a:defRPr>
            </a:lvl1pPr>
          </a:lstStyle>
          <a:p>
            <a:r>
              <a:rPr lang="en-US" sz="1200" dirty="0"/>
              <a:t>Decrease car accidents resulting from construction by giving users the ability to monitor vehicle flow data resulting from clustering</a:t>
            </a:r>
            <a:endParaRPr lang="en-GB" sz="1200" dirty="0"/>
          </a:p>
        </p:txBody>
      </p:sp>
      <p:grpSp>
        <p:nvGrpSpPr>
          <p:cNvPr id="19" name="Group 18"/>
          <p:cNvGrpSpPr/>
          <p:nvPr/>
        </p:nvGrpSpPr>
        <p:grpSpPr>
          <a:xfrm>
            <a:off x="3852391" y="6566016"/>
            <a:ext cx="4487218" cy="184666"/>
            <a:chOff x="2251257" y="6566016"/>
            <a:chExt cx="4487218" cy="184666"/>
          </a:xfrm>
        </p:grpSpPr>
        <p:sp>
          <p:nvSpPr>
            <p:cNvPr id="134" name="Oval 133"/>
            <p:cNvSpPr/>
            <p:nvPr/>
          </p:nvSpPr>
          <p:spPr>
            <a:xfrm>
              <a:off x="3468527" y="6567387"/>
              <a:ext cx="184532" cy="1819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TextBox 134"/>
            <p:cNvSpPr txBox="1"/>
            <p:nvPr/>
          </p:nvSpPr>
          <p:spPr>
            <a:xfrm>
              <a:off x="3747778" y="6566016"/>
              <a:ext cx="779125" cy="184666"/>
            </a:xfrm>
            <a:prstGeom prst="rect">
              <a:avLst/>
            </a:prstGeom>
            <a:noFill/>
          </p:spPr>
          <p:txBody>
            <a:bodyPr wrap="square" lIns="0" tIns="0" rIns="0" bIns="0" rtlCol="0">
              <a:spAutoFit/>
            </a:bodyPr>
            <a:lstStyle/>
            <a:p>
              <a:r>
                <a:rPr lang="en-US" sz="1200" dirty="0" smtClean="0">
                  <a:solidFill>
                    <a:schemeClr val="accent2"/>
                  </a:solidFill>
                </a:rPr>
                <a:t>High</a:t>
              </a:r>
              <a:endParaRPr lang="en-US" sz="1200" dirty="0">
                <a:solidFill>
                  <a:schemeClr val="accent2"/>
                </a:solidFill>
              </a:endParaRPr>
            </a:p>
          </p:txBody>
        </p:sp>
        <p:sp>
          <p:nvSpPr>
            <p:cNvPr id="136" name="Oval 135"/>
            <p:cNvSpPr/>
            <p:nvPr/>
          </p:nvSpPr>
          <p:spPr>
            <a:xfrm>
              <a:off x="5680099" y="6567387"/>
              <a:ext cx="184532" cy="18192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TextBox 136"/>
            <p:cNvSpPr txBox="1"/>
            <p:nvPr/>
          </p:nvSpPr>
          <p:spPr>
            <a:xfrm>
              <a:off x="5959350" y="6566016"/>
              <a:ext cx="779125" cy="184666"/>
            </a:xfrm>
            <a:prstGeom prst="rect">
              <a:avLst/>
            </a:prstGeom>
            <a:noFill/>
          </p:spPr>
          <p:txBody>
            <a:bodyPr wrap="square" lIns="0" tIns="0" rIns="0" bIns="0" rtlCol="0">
              <a:spAutoFit/>
            </a:bodyPr>
            <a:lstStyle/>
            <a:p>
              <a:r>
                <a:rPr lang="en-US" sz="1200" dirty="0" smtClean="0">
                  <a:solidFill>
                    <a:schemeClr val="accent2"/>
                  </a:solidFill>
                </a:rPr>
                <a:t>Low</a:t>
              </a:r>
              <a:endParaRPr lang="en-US" sz="1200" dirty="0">
                <a:solidFill>
                  <a:schemeClr val="accent2"/>
                </a:solidFill>
              </a:endParaRPr>
            </a:p>
          </p:txBody>
        </p:sp>
        <p:sp>
          <p:nvSpPr>
            <p:cNvPr id="138" name="Oval 137"/>
            <p:cNvSpPr/>
            <p:nvPr/>
          </p:nvSpPr>
          <p:spPr>
            <a:xfrm>
              <a:off x="4558801" y="6567387"/>
              <a:ext cx="184532" cy="181924"/>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TextBox 138"/>
            <p:cNvSpPr txBox="1"/>
            <p:nvPr/>
          </p:nvSpPr>
          <p:spPr>
            <a:xfrm>
              <a:off x="4838052" y="6566016"/>
              <a:ext cx="779125" cy="184666"/>
            </a:xfrm>
            <a:prstGeom prst="rect">
              <a:avLst/>
            </a:prstGeom>
            <a:noFill/>
          </p:spPr>
          <p:txBody>
            <a:bodyPr wrap="square" lIns="0" tIns="0" rIns="0" bIns="0" rtlCol="0">
              <a:spAutoFit/>
            </a:bodyPr>
            <a:lstStyle/>
            <a:p>
              <a:r>
                <a:rPr lang="en-US" sz="1200" dirty="0">
                  <a:solidFill>
                    <a:schemeClr val="accent2"/>
                  </a:solidFill>
                </a:rPr>
                <a:t>Medium</a:t>
              </a:r>
            </a:p>
          </p:txBody>
        </p:sp>
        <p:sp>
          <p:nvSpPr>
            <p:cNvPr id="144" name="Oval 143"/>
            <p:cNvSpPr/>
            <p:nvPr/>
          </p:nvSpPr>
          <p:spPr>
            <a:xfrm>
              <a:off x="2251257" y="6567387"/>
              <a:ext cx="184532" cy="1819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TextBox 144"/>
            <p:cNvSpPr txBox="1"/>
            <p:nvPr/>
          </p:nvSpPr>
          <p:spPr>
            <a:xfrm>
              <a:off x="2449232" y="6566016"/>
              <a:ext cx="779125" cy="184666"/>
            </a:xfrm>
            <a:prstGeom prst="rect">
              <a:avLst/>
            </a:prstGeom>
            <a:noFill/>
          </p:spPr>
          <p:txBody>
            <a:bodyPr wrap="square" lIns="0" tIns="0" rIns="0" bIns="0" rtlCol="0">
              <a:spAutoFit/>
            </a:bodyPr>
            <a:lstStyle/>
            <a:p>
              <a:r>
                <a:rPr lang="en-US" sz="1200" dirty="0">
                  <a:solidFill>
                    <a:schemeClr val="accent2"/>
                  </a:solidFill>
                </a:rPr>
                <a:t>TBD</a:t>
              </a:r>
            </a:p>
          </p:txBody>
        </p:sp>
      </p:grpSp>
      <p:sp>
        <p:nvSpPr>
          <p:cNvPr id="149" name="Oval 148"/>
          <p:cNvSpPr/>
          <p:nvPr/>
        </p:nvSpPr>
        <p:spPr>
          <a:xfrm>
            <a:off x="11100628" y="1922669"/>
            <a:ext cx="184532" cy="19472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p:cNvSpPr/>
          <p:nvPr/>
        </p:nvSpPr>
        <p:spPr>
          <a:xfrm>
            <a:off x="11099028" y="2574546"/>
            <a:ext cx="184532" cy="1819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8" name="Straight Connector 177"/>
          <p:cNvCxnSpPr/>
          <p:nvPr/>
        </p:nvCxnSpPr>
        <p:spPr>
          <a:xfrm flipV="1">
            <a:off x="2042177" y="2307571"/>
            <a:ext cx="9875520" cy="7695"/>
          </a:xfrm>
          <a:prstGeom prst="line">
            <a:avLst/>
          </a:prstGeom>
          <a:ln w="6350">
            <a:solidFill>
              <a:schemeClr val="bg1">
                <a:lumMod val="65000"/>
              </a:schemeClr>
            </a:solidFill>
            <a:prstDash val="sysDash"/>
          </a:ln>
        </p:spPr>
        <p:style>
          <a:lnRef idx="1">
            <a:schemeClr val="accent2"/>
          </a:lnRef>
          <a:fillRef idx="0">
            <a:schemeClr val="accent2"/>
          </a:fillRef>
          <a:effectRef idx="0">
            <a:schemeClr val="accent2"/>
          </a:effectRef>
          <a:fontRef idx="minor">
            <a:schemeClr val="tx1"/>
          </a:fontRef>
        </p:style>
      </p:cxnSp>
      <p:cxnSp>
        <p:nvCxnSpPr>
          <p:cNvPr id="179" name="Straight Connector 178"/>
          <p:cNvCxnSpPr/>
          <p:nvPr/>
        </p:nvCxnSpPr>
        <p:spPr>
          <a:xfrm flipV="1">
            <a:off x="2042177" y="2930619"/>
            <a:ext cx="9875520" cy="7695"/>
          </a:xfrm>
          <a:prstGeom prst="line">
            <a:avLst/>
          </a:prstGeom>
          <a:ln w="6350">
            <a:solidFill>
              <a:schemeClr val="bg1">
                <a:lumMod val="65000"/>
              </a:schemeClr>
            </a:solidFill>
            <a:prstDash val="sysDash"/>
          </a:ln>
        </p:spPr>
        <p:style>
          <a:lnRef idx="1">
            <a:schemeClr val="accent2"/>
          </a:lnRef>
          <a:fillRef idx="0">
            <a:schemeClr val="accent2"/>
          </a:fillRef>
          <a:effectRef idx="0">
            <a:schemeClr val="accent2"/>
          </a:effectRef>
          <a:fontRef idx="minor">
            <a:schemeClr val="tx1"/>
          </a:fontRef>
        </p:style>
      </p:cxnSp>
      <p:cxnSp>
        <p:nvCxnSpPr>
          <p:cNvPr id="180" name="Straight Connector 179"/>
          <p:cNvCxnSpPr/>
          <p:nvPr/>
        </p:nvCxnSpPr>
        <p:spPr>
          <a:xfrm flipV="1">
            <a:off x="2042177" y="3461620"/>
            <a:ext cx="9875520" cy="7695"/>
          </a:xfrm>
          <a:prstGeom prst="line">
            <a:avLst/>
          </a:prstGeom>
          <a:ln w="6350">
            <a:solidFill>
              <a:schemeClr val="bg1">
                <a:lumMod val="65000"/>
              </a:schemeClr>
            </a:solidFill>
            <a:prstDash val="sysDash"/>
          </a:ln>
        </p:spPr>
        <p:style>
          <a:lnRef idx="1">
            <a:schemeClr val="accent2"/>
          </a:lnRef>
          <a:fillRef idx="0">
            <a:schemeClr val="accent2"/>
          </a:fillRef>
          <a:effectRef idx="0">
            <a:schemeClr val="accent2"/>
          </a:effectRef>
          <a:fontRef idx="minor">
            <a:schemeClr val="tx1"/>
          </a:fontRef>
        </p:style>
      </p:cxnSp>
      <p:cxnSp>
        <p:nvCxnSpPr>
          <p:cNvPr id="181" name="Straight Connector 180"/>
          <p:cNvCxnSpPr/>
          <p:nvPr/>
        </p:nvCxnSpPr>
        <p:spPr>
          <a:xfrm flipV="1">
            <a:off x="2042177" y="4032433"/>
            <a:ext cx="9875520" cy="7695"/>
          </a:xfrm>
          <a:prstGeom prst="line">
            <a:avLst/>
          </a:prstGeom>
          <a:ln w="6350">
            <a:solidFill>
              <a:schemeClr val="bg1">
                <a:lumMod val="65000"/>
              </a:schemeClr>
            </a:solidFill>
            <a:prstDash val="sysDash"/>
          </a:ln>
        </p:spPr>
        <p:style>
          <a:lnRef idx="1">
            <a:schemeClr val="accent2"/>
          </a:lnRef>
          <a:fillRef idx="0">
            <a:schemeClr val="accent2"/>
          </a:fillRef>
          <a:effectRef idx="0">
            <a:schemeClr val="accent2"/>
          </a:effectRef>
          <a:fontRef idx="minor">
            <a:schemeClr val="tx1"/>
          </a:fontRef>
        </p:style>
      </p:cxnSp>
      <p:cxnSp>
        <p:nvCxnSpPr>
          <p:cNvPr id="182" name="Straight Connector 181"/>
          <p:cNvCxnSpPr/>
          <p:nvPr/>
        </p:nvCxnSpPr>
        <p:spPr>
          <a:xfrm flipV="1">
            <a:off x="2042177" y="4604144"/>
            <a:ext cx="9875520" cy="7695"/>
          </a:xfrm>
          <a:prstGeom prst="line">
            <a:avLst/>
          </a:prstGeom>
          <a:ln w="6350">
            <a:solidFill>
              <a:schemeClr val="bg1">
                <a:lumMod val="65000"/>
              </a:schemeClr>
            </a:solidFill>
            <a:prstDash val="sysDash"/>
          </a:ln>
        </p:spPr>
        <p:style>
          <a:lnRef idx="1">
            <a:schemeClr val="accent2"/>
          </a:lnRef>
          <a:fillRef idx="0">
            <a:schemeClr val="accent2"/>
          </a:fillRef>
          <a:effectRef idx="0">
            <a:schemeClr val="accent2"/>
          </a:effectRef>
          <a:fontRef idx="minor">
            <a:schemeClr val="tx1"/>
          </a:fontRef>
        </p:style>
      </p:cxnSp>
      <p:sp>
        <p:nvSpPr>
          <p:cNvPr id="84" name="TextBox 83"/>
          <p:cNvSpPr txBox="1"/>
          <p:nvPr/>
        </p:nvSpPr>
        <p:spPr>
          <a:xfrm>
            <a:off x="2106661" y="4289307"/>
            <a:ext cx="7723005" cy="184666"/>
          </a:xfrm>
          <a:prstGeom prst="rect">
            <a:avLst/>
          </a:prstGeom>
          <a:noFill/>
        </p:spPr>
        <p:txBody>
          <a:bodyPr wrap="square" lIns="0" tIns="0" rIns="0" bIns="0" rtlCol="0" anchor="ctr">
            <a:spAutoFit/>
          </a:bodyPr>
          <a:lstStyle>
            <a:defPPr>
              <a:defRPr lang="en-US"/>
            </a:defPPr>
            <a:lvl1pPr>
              <a:spcAft>
                <a:spcPts val="600"/>
              </a:spcAft>
              <a:defRPr sz="1100">
                <a:solidFill>
                  <a:schemeClr val="tx1">
                    <a:lumMod val="50000"/>
                  </a:schemeClr>
                </a:solidFill>
                <a:latin typeface="GE Inspira" charset="0"/>
                <a:ea typeface="GE Inspira" charset="0"/>
                <a:cs typeface="GE Inspira" charset="0"/>
              </a:defRPr>
            </a:lvl1pPr>
          </a:lstStyle>
          <a:p>
            <a:r>
              <a:rPr lang="en-US" sz="1200" dirty="0"/>
              <a:t>Increase pedestrian safety by giving users the ability to monitor pedestrian flow data resulting from clustering</a:t>
            </a:r>
            <a:endParaRPr lang="en-GB" sz="1200" dirty="0"/>
          </a:p>
        </p:txBody>
      </p:sp>
      <p:sp>
        <p:nvSpPr>
          <p:cNvPr id="86" name="Title 2"/>
          <p:cNvSpPr txBox="1">
            <a:spLocks/>
          </p:cNvSpPr>
          <p:nvPr/>
        </p:nvSpPr>
        <p:spPr>
          <a:xfrm>
            <a:off x="533400" y="222086"/>
            <a:ext cx="10870550" cy="914400"/>
          </a:xfrm>
          <a:prstGeom prst="rect">
            <a:avLst/>
          </a:prstGeom>
        </p:spPr>
        <p:txBody>
          <a:bodyPr vert="horz" lIns="0" tIns="0" rIns="0" bIns="0" rtlCol="0" anchor="ctr" anchorCtr="0">
            <a:noAutofit/>
          </a:bodyPr>
          <a:lstStyle>
            <a:lvl1pPr>
              <a:lnSpc>
                <a:spcPct val="90000"/>
              </a:lnSpc>
              <a:spcBef>
                <a:spcPct val="0"/>
              </a:spcBef>
              <a:buNone/>
              <a:defRPr sz="3600">
                <a:solidFill>
                  <a:schemeClr val="accent2"/>
                </a:solidFill>
                <a:latin typeface="+mj-lt"/>
                <a:ea typeface="+mj-ea"/>
                <a:cs typeface="+mj-cs"/>
              </a:defRPr>
            </a:lvl1pPr>
          </a:lstStyle>
          <a:p>
            <a:r>
              <a:rPr lang="en-US" dirty="0" smtClean="0"/>
              <a:t>Current Vision </a:t>
            </a:r>
            <a:r>
              <a:rPr lang="en-US" dirty="0"/>
              <a:t>| </a:t>
            </a:r>
            <a:r>
              <a:rPr lang="en-US" dirty="0" smtClean="0"/>
              <a:t>Implementation Plan and Risks</a:t>
            </a:r>
            <a:endParaRPr lang="en-US" dirty="0"/>
          </a:p>
        </p:txBody>
      </p:sp>
      <p:sp>
        <p:nvSpPr>
          <p:cNvPr id="78" name="Oval 77"/>
          <p:cNvSpPr/>
          <p:nvPr/>
        </p:nvSpPr>
        <p:spPr>
          <a:xfrm>
            <a:off x="11099028" y="3135414"/>
            <a:ext cx="184532" cy="1819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2284571" y="6549734"/>
            <a:ext cx="1308109" cy="215444"/>
          </a:xfrm>
          <a:prstGeom prst="rect">
            <a:avLst/>
          </a:prstGeom>
          <a:noFill/>
        </p:spPr>
        <p:txBody>
          <a:bodyPr wrap="square" lIns="0" tIns="0" rIns="0" bIns="0" rtlCol="0">
            <a:spAutoFit/>
          </a:bodyPr>
          <a:lstStyle/>
          <a:p>
            <a:pPr algn="ctr"/>
            <a:r>
              <a:rPr lang="en-US" sz="1400" smtClean="0">
                <a:solidFill>
                  <a:schemeClr val="accent2"/>
                </a:solidFill>
              </a:rPr>
              <a:t>Confidence:</a:t>
            </a:r>
            <a:endParaRPr lang="en-US" sz="1400" dirty="0" smtClean="0">
              <a:solidFill>
                <a:schemeClr val="accent2"/>
              </a:solidFill>
            </a:endParaRPr>
          </a:p>
        </p:txBody>
      </p:sp>
      <p:sp>
        <p:nvSpPr>
          <p:cNvPr id="76" name="Oval 75"/>
          <p:cNvSpPr/>
          <p:nvPr/>
        </p:nvSpPr>
        <p:spPr>
          <a:xfrm>
            <a:off x="11099028" y="3707743"/>
            <a:ext cx="184532" cy="1819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11099028" y="4287029"/>
            <a:ext cx="184532" cy="1819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11099028" y="4822851"/>
            <a:ext cx="184532" cy="1819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357223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vert="horz" lIns="0" tIns="0" rIns="0" bIns="0" rtlCol="0" anchor="ctr" anchorCtr="0">
            <a:noAutofit/>
          </a:bodyPr>
          <a:lstStyle/>
          <a:p>
            <a:r>
              <a:rPr lang="en-US" dirty="0" smtClean="0"/>
              <a:t>Current Vision </a:t>
            </a:r>
            <a:r>
              <a:rPr lang="en-US" dirty="0"/>
              <a:t>| </a:t>
            </a:r>
            <a:r>
              <a:rPr lang="en-US" dirty="0" smtClean="0"/>
              <a:t>Timeline</a:t>
            </a:r>
            <a:endParaRPr lang="en-US" dirty="0"/>
          </a:p>
        </p:txBody>
      </p:sp>
      <p:sp>
        <p:nvSpPr>
          <p:cNvPr id="83" name="Rectangle 82"/>
          <p:cNvSpPr/>
          <p:nvPr/>
        </p:nvSpPr>
        <p:spPr>
          <a:xfrm>
            <a:off x="157018" y="1202900"/>
            <a:ext cx="11831782" cy="3950014"/>
          </a:xfrm>
          <a:prstGeom prst="rect">
            <a:avLst/>
          </a:prstGeom>
          <a:noFill/>
          <a:ln w="6350">
            <a:solidFill>
              <a:schemeClr val="tx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u="sng" dirty="0">
              <a:solidFill>
                <a:schemeClr val="tx1"/>
              </a:solidFill>
              <a:latin typeface="GE Inspira Pitch" charset="0"/>
              <a:ea typeface="GE Inspira Pitch" charset="0"/>
              <a:cs typeface="GE Inspira Pitch" charset="0"/>
            </a:endParaRPr>
          </a:p>
        </p:txBody>
      </p:sp>
      <p:grpSp>
        <p:nvGrpSpPr>
          <p:cNvPr id="14" name="Group 13"/>
          <p:cNvGrpSpPr/>
          <p:nvPr/>
        </p:nvGrpSpPr>
        <p:grpSpPr>
          <a:xfrm>
            <a:off x="316088" y="3183923"/>
            <a:ext cx="9646290" cy="523220"/>
            <a:chOff x="316088" y="3522299"/>
            <a:chExt cx="9646314" cy="523220"/>
          </a:xfrm>
        </p:grpSpPr>
        <p:sp>
          <p:nvSpPr>
            <p:cNvPr id="123" name="Text Box 1059" descr="Text Box 1059"/>
            <p:cNvSpPr txBox="1">
              <a:spLocks noChangeArrowheads="1"/>
            </p:cNvSpPr>
            <p:nvPr/>
          </p:nvSpPr>
          <p:spPr bwMode="gray">
            <a:xfrm>
              <a:off x="316088" y="3522299"/>
              <a:ext cx="278321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GE Inspira Pitch" pitchFamily="34" charset="0"/>
                  <a:cs typeface="Arial" pitchFamily="34" charset="0"/>
                </a:defRPr>
              </a:lvl1pPr>
              <a:lvl2pPr marL="742950" indent="-285750" eaLnBrk="0" hangingPunct="0">
                <a:defRPr sz="2000">
                  <a:solidFill>
                    <a:schemeClr val="tx1"/>
                  </a:solidFill>
                  <a:latin typeface="GE Inspira Pitch" pitchFamily="34" charset="0"/>
                  <a:cs typeface="Arial" pitchFamily="34" charset="0"/>
                </a:defRPr>
              </a:lvl2pPr>
              <a:lvl3pPr marL="1143000" indent="-228600" eaLnBrk="0" hangingPunct="0">
                <a:defRPr sz="2000">
                  <a:solidFill>
                    <a:schemeClr val="tx1"/>
                  </a:solidFill>
                  <a:latin typeface="GE Inspira Pitch" pitchFamily="34" charset="0"/>
                  <a:cs typeface="Arial" pitchFamily="34" charset="0"/>
                </a:defRPr>
              </a:lvl3pPr>
              <a:lvl4pPr marL="1600200" indent="-228600" eaLnBrk="0" hangingPunct="0">
                <a:defRPr sz="2000">
                  <a:solidFill>
                    <a:schemeClr val="tx1"/>
                  </a:solidFill>
                  <a:latin typeface="GE Inspira Pitch" pitchFamily="34" charset="0"/>
                  <a:cs typeface="Arial" pitchFamily="34" charset="0"/>
                </a:defRPr>
              </a:lvl4pPr>
              <a:lvl5pPr marL="2057400" indent="-228600" eaLnBrk="0" hangingPunct="0">
                <a:defRPr sz="2000">
                  <a:solidFill>
                    <a:schemeClr val="tx1"/>
                  </a:solidFill>
                  <a:latin typeface="GE Inspira Pitch" pitchFamily="34" charset="0"/>
                  <a:cs typeface="Arial" pitchFamily="34" charset="0"/>
                </a:defRPr>
              </a:lvl5pPr>
              <a:lvl6pPr marL="2514600" indent="-228600" eaLnBrk="0" fontAlgn="base" hangingPunct="0">
                <a:spcBef>
                  <a:spcPct val="0"/>
                </a:spcBef>
                <a:spcAft>
                  <a:spcPct val="0"/>
                </a:spcAft>
                <a:defRPr sz="2000">
                  <a:solidFill>
                    <a:schemeClr val="tx1"/>
                  </a:solidFill>
                  <a:latin typeface="GE Inspira Pitch" pitchFamily="34" charset="0"/>
                  <a:cs typeface="Arial" pitchFamily="34" charset="0"/>
                </a:defRPr>
              </a:lvl6pPr>
              <a:lvl7pPr marL="2971800" indent="-228600" eaLnBrk="0" fontAlgn="base" hangingPunct="0">
                <a:spcBef>
                  <a:spcPct val="0"/>
                </a:spcBef>
                <a:spcAft>
                  <a:spcPct val="0"/>
                </a:spcAft>
                <a:defRPr sz="2000">
                  <a:solidFill>
                    <a:schemeClr val="tx1"/>
                  </a:solidFill>
                  <a:latin typeface="GE Inspira Pitch" pitchFamily="34" charset="0"/>
                  <a:cs typeface="Arial" pitchFamily="34" charset="0"/>
                </a:defRPr>
              </a:lvl7pPr>
              <a:lvl8pPr marL="3429000" indent="-228600" eaLnBrk="0" fontAlgn="base" hangingPunct="0">
                <a:spcBef>
                  <a:spcPct val="0"/>
                </a:spcBef>
                <a:spcAft>
                  <a:spcPct val="0"/>
                </a:spcAft>
                <a:defRPr sz="2000">
                  <a:solidFill>
                    <a:schemeClr val="tx1"/>
                  </a:solidFill>
                  <a:latin typeface="GE Inspira Pitch" pitchFamily="34" charset="0"/>
                  <a:cs typeface="Arial" pitchFamily="34" charset="0"/>
                </a:defRPr>
              </a:lvl8pPr>
              <a:lvl9pPr marL="3886200" indent="-228600" eaLnBrk="0" fontAlgn="base" hangingPunct="0">
                <a:spcBef>
                  <a:spcPct val="0"/>
                </a:spcBef>
                <a:spcAft>
                  <a:spcPct val="0"/>
                </a:spcAft>
                <a:defRPr sz="2000">
                  <a:solidFill>
                    <a:schemeClr val="tx1"/>
                  </a:solidFill>
                  <a:latin typeface="GE Inspira Pitch" pitchFamily="34" charset="0"/>
                  <a:cs typeface="Arial" pitchFamily="34" charset="0"/>
                </a:defRPr>
              </a:lvl9pPr>
            </a:lstStyle>
            <a:p>
              <a:pPr eaLnBrk="1" hangingPunct="1"/>
              <a:r>
                <a:rPr lang="en-US" sz="1400" dirty="0" smtClean="0">
                  <a:latin typeface="GE Inspira Pitch" charset="0"/>
                  <a:ea typeface="GE Inspira Pitch" charset="0"/>
                  <a:cs typeface="GE Inspira Pitch" charset="0"/>
                </a:rPr>
                <a:t>Implement Pedestrian safety and smart city protocols</a:t>
              </a:r>
              <a:endParaRPr lang="en-US" sz="1400" dirty="0">
                <a:latin typeface="GE Inspira Pitch" charset="0"/>
                <a:ea typeface="GE Inspira Pitch" charset="0"/>
                <a:cs typeface="GE Inspira Pitch" charset="0"/>
              </a:endParaRPr>
            </a:p>
          </p:txBody>
        </p:sp>
        <p:sp>
          <p:nvSpPr>
            <p:cNvPr id="124" name="Rounded Rectangle 123"/>
            <p:cNvSpPr/>
            <p:nvPr/>
          </p:nvSpPr>
          <p:spPr>
            <a:xfrm>
              <a:off x="8109151" y="3653251"/>
              <a:ext cx="1853251" cy="256666"/>
            </a:xfrm>
            <a:prstGeom prst="roundRect">
              <a:avLst/>
            </a:prstGeom>
            <a:solidFill>
              <a:srgbClr val="00B0F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tx1"/>
                </a:solidFill>
                <a:latin typeface="GE Inspira Pitch" charset="0"/>
                <a:ea typeface="GE Inspira Pitch" charset="0"/>
                <a:cs typeface="GE Inspira Pitch" charset="0"/>
              </a:endParaRPr>
            </a:p>
          </p:txBody>
        </p:sp>
      </p:grpSp>
      <p:grpSp>
        <p:nvGrpSpPr>
          <p:cNvPr id="10" name="Group 9"/>
          <p:cNvGrpSpPr/>
          <p:nvPr/>
        </p:nvGrpSpPr>
        <p:grpSpPr>
          <a:xfrm>
            <a:off x="316087" y="1742868"/>
            <a:ext cx="9566380" cy="307777"/>
            <a:chOff x="316087" y="1866145"/>
            <a:chExt cx="4958089" cy="307777"/>
          </a:xfrm>
        </p:grpSpPr>
        <p:sp>
          <p:nvSpPr>
            <p:cNvPr id="92" name="Text Box 1059" descr="Text Box 1059"/>
            <p:cNvSpPr txBox="1">
              <a:spLocks noChangeArrowheads="1"/>
            </p:cNvSpPr>
            <p:nvPr/>
          </p:nvSpPr>
          <p:spPr bwMode="gray">
            <a:xfrm>
              <a:off x="316087" y="1866145"/>
              <a:ext cx="495808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GE Inspira Pitch" pitchFamily="34" charset="0"/>
                  <a:cs typeface="Arial" pitchFamily="34" charset="0"/>
                </a:defRPr>
              </a:lvl1pPr>
              <a:lvl2pPr marL="742950" indent="-285750" eaLnBrk="0" hangingPunct="0">
                <a:defRPr sz="2000">
                  <a:solidFill>
                    <a:schemeClr val="tx1"/>
                  </a:solidFill>
                  <a:latin typeface="GE Inspira Pitch" pitchFamily="34" charset="0"/>
                  <a:cs typeface="Arial" pitchFamily="34" charset="0"/>
                </a:defRPr>
              </a:lvl2pPr>
              <a:lvl3pPr marL="1143000" indent="-228600" eaLnBrk="0" hangingPunct="0">
                <a:defRPr sz="2000">
                  <a:solidFill>
                    <a:schemeClr val="tx1"/>
                  </a:solidFill>
                  <a:latin typeface="GE Inspira Pitch" pitchFamily="34" charset="0"/>
                  <a:cs typeface="Arial" pitchFamily="34" charset="0"/>
                </a:defRPr>
              </a:lvl3pPr>
              <a:lvl4pPr marL="1600200" indent="-228600" eaLnBrk="0" hangingPunct="0">
                <a:defRPr sz="2000">
                  <a:solidFill>
                    <a:schemeClr val="tx1"/>
                  </a:solidFill>
                  <a:latin typeface="GE Inspira Pitch" pitchFamily="34" charset="0"/>
                  <a:cs typeface="Arial" pitchFamily="34" charset="0"/>
                </a:defRPr>
              </a:lvl4pPr>
              <a:lvl5pPr marL="2057400" indent="-228600" eaLnBrk="0" hangingPunct="0">
                <a:defRPr sz="2000">
                  <a:solidFill>
                    <a:schemeClr val="tx1"/>
                  </a:solidFill>
                  <a:latin typeface="GE Inspira Pitch" pitchFamily="34" charset="0"/>
                  <a:cs typeface="Arial" pitchFamily="34" charset="0"/>
                </a:defRPr>
              </a:lvl5pPr>
              <a:lvl6pPr marL="2514600" indent="-228600" eaLnBrk="0" fontAlgn="base" hangingPunct="0">
                <a:spcBef>
                  <a:spcPct val="0"/>
                </a:spcBef>
                <a:spcAft>
                  <a:spcPct val="0"/>
                </a:spcAft>
                <a:defRPr sz="2000">
                  <a:solidFill>
                    <a:schemeClr val="tx1"/>
                  </a:solidFill>
                  <a:latin typeface="GE Inspira Pitch" pitchFamily="34" charset="0"/>
                  <a:cs typeface="Arial" pitchFamily="34" charset="0"/>
                </a:defRPr>
              </a:lvl6pPr>
              <a:lvl7pPr marL="2971800" indent="-228600" eaLnBrk="0" fontAlgn="base" hangingPunct="0">
                <a:spcBef>
                  <a:spcPct val="0"/>
                </a:spcBef>
                <a:spcAft>
                  <a:spcPct val="0"/>
                </a:spcAft>
                <a:defRPr sz="2000">
                  <a:solidFill>
                    <a:schemeClr val="tx1"/>
                  </a:solidFill>
                  <a:latin typeface="GE Inspira Pitch" pitchFamily="34" charset="0"/>
                  <a:cs typeface="Arial" pitchFamily="34" charset="0"/>
                </a:defRPr>
              </a:lvl7pPr>
              <a:lvl8pPr marL="3429000" indent="-228600" eaLnBrk="0" fontAlgn="base" hangingPunct="0">
                <a:spcBef>
                  <a:spcPct val="0"/>
                </a:spcBef>
                <a:spcAft>
                  <a:spcPct val="0"/>
                </a:spcAft>
                <a:defRPr sz="2000">
                  <a:solidFill>
                    <a:schemeClr val="tx1"/>
                  </a:solidFill>
                  <a:latin typeface="GE Inspira Pitch" pitchFamily="34" charset="0"/>
                  <a:cs typeface="Arial" pitchFamily="34" charset="0"/>
                </a:defRPr>
              </a:lvl8pPr>
              <a:lvl9pPr marL="3886200" indent="-228600" eaLnBrk="0" fontAlgn="base" hangingPunct="0">
                <a:spcBef>
                  <a:spcPct val="0"/>
                </a:spcBef>
                <a:spcAft>
                  <a:spcPct val="0"/>
                </a:spcAft>
                <a:defRPr sz="2000">
                  <a:solidFill>
                    <a:schemeClr val="tx1"/>
                  </a:solidFill>
                  <a:latin typeface="GE Inspira Pitch" pitchFamily="34" charset="0"/>
                  <a:cs typeface="Arial" pitchFamily="34" charset="0"/>
                </a:defRPr>
              </a:lvl9pPr>
            </a:lstStyle>
            <a:p>
              <a:pPr eaLnBrk="1" hangingPunct="1"/>
              <a:r>
                <a:rPr lang="en-US" sz="1400" dirty="0" smtClean="0">
                  <a:latin typeface="GE Inspira Pitch" charset="0"/>
                  <a:ea typeface="GE Inspira Pitch" charset="0"/>
                  <a:cs typeface="GE Inspira Pitch" charset="0"/>
                </a:rPr>
                <a:t>Setup Environment for APIs</a:t>
              </a:r>
              <a:endParaRPr lang="en-US" sz="1400" dirty="0">
                <a:latin typeface="GE Inspira Pitch" charset="0"/>
                <a:ea typeface="GE Inspira Pitch" charset="0"/>
                <a:cs typeface="GE Inspira Pitch" charset="0"/>
              </a:endParaRPr>
            </a:p>
          </p:txBody>
        </p:sp>
        <p:sp>
          <p:nvSpPr>
            <p:cNvPr id="122" name="Rounded Rectangle 121"/>
            <p:cNvSpPr/>
            <p:nvPr/>
          </p:nvSpPr>
          <p:spPr>
            <a:xfrm>
              <a:off x="3724731" y="1881068"/>
              <a:ext cx="351797" cy="269980"/>
            </a:xfrm>
            <a:prstGeom prst="roundRect">
              <a:avLst/>
            </a:prstGeom>
            <a:solidFill>
              <a:srgbClr val="00B0F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tx1"/>
                </a:solidFill>
                <a:latin typeface="GE Inspira Pitch" charset="0"/>
                <a:ea typeface="GE Inspira Pitch" charset="0"/>
                <a:cs typeface="GE Inspira Pitch" charset="0"/>
              </a:endParaRPr>
            </a:p>
          </p:txBody>
        </p:sp>
      </p:grpSp>
      <p:sp>
        <p:nvSpPr>
          <p:cNvPr id="95" name="TextBox 94"/>
          <p:cNvSpPr txBox="1"/>
          <p:nvPr/>
        </p:nvSpPr>
        <p:spPr>
          <a:xfrm>
            <a:off x="4135915" y="934366"/>
            <a:ext cx="536355" cy="368032"/>
          </a:xfrm>
          <a:prstGeom prst="rect">
            <a:avLst/>
          </a:prstGeom>
          <a:noFill/>
        </p:spPr>
        <p:txBody>
          <a:bodyPr wrap="none" rtlCol="0">
            <a:noAutofit/>
          </a:bodyPr>
          <a:lstStyle/>
          <a:p>
            <a:pPr algn="ctr"/>
            <a:r>
              <a:rPr lang="en-US" sz="1400" b="1" dirty="0">
                <a:solidFill>
                  <a:schemeClr val="tx1">
                    <a:lumMod val="65000"/>
                    <a:lumOff val="35000"/>
                  </a:schemeClr>
                </a:solidFill>
                <a:latin typeface="GE Inspira Pitch" charset="0"/>
                <a:ea typeface="GE Inspira Pitch" charset="0"/>
                <a:cs typeface="GE Inspira Pitch" charset="0"/>
              </a:rPr>
              <a:t> </a:t>
            </a:r>
            <a:r>
              <a:rPr lang="en-US" sz="1400" b="1" dirty="0" smtClean="0">
                <a:solidFill>
                  <a:schemeClr val="tx1">
                    <a:lumMod val="65000"/>
                    <a:lumOff val="35000"/>
                  </a:schemeClr>
                </a:solidFill>
                <a:latin typeface="GE Inspira Pitch" charset="0"/>
                <a:ea typeface="GE Inspira Pitch" charset="0"/>
                <a:cs typeface="GE Inspira Pitch" charset="0"/>
              </a:rPr>
              <a:t>June 26 </a:t>
            </a:r>
            <a:endParaRPr lang="en-US" sz="1400" b="1" dirty="0">
              <a:solidFill>
                <a:schemeClr val="tx1">
                  <a:lumMod val="65000"/>
                  <a:lumOff val="35000"/>
                </a:schemeClr>
              </a:solidFill>
              <a:latin typeface="GE Inspira Pitch" charset="0"/>
              <a:ea typeface="GE Inspira Pitch" charset="0"/>
              <a:cs typeface="GE Inspira Pitch" charset="0"/>
            </a:endParaRPr>
          </a:p>
        </p:txBody>
      </p:sp>
      <p:sp>
        <p:nvSpPr>
          <p:cNvPr id="99" name="TextBox 98"/>
          <p:cNvSpPr txBox="1"/>
          <p:nvPr/>
        </p:nvSpPr>
        <p:spPr>
          <a:xfrm>
            <a:off x="5518834" y="933146"/>
            <a:ext cx="366394" cy="353734"/>
          </a:xfrm>
          <a:prstGeom prst="rect">
            <a:avLst/>
          </a:prstGeom>
          <a:noFill/>
        </p:spPr>
        <p:txBody>
          <a:bodyPr wrap="none" rtlCol="0">
            <a:noAutofit/>
          </a:bodyPr>
          <a:lstStyle/>
          <a:p>
            <a:pPr algn="ctr"/>
            <a:r>
              <a:rPr lang="en-US" sz="1400" b="1" dirty="0" smtClean="0">
                <a:solidFill>
                  <a:schemeClr val="tx1">
                    <a:lumMod val="65000"/>
                    <a:lumOff val="35000"/>
                  </a:schemeClr>
                </a:solidFill>
                <a:latin typeface="GE Inspira Pitch" charset="0"/>
                <a:ea typeface="GE Inspira Pitch" charset="0"/>
                <a:cs typeface="GE Inspira Pitch" charset="0"/>
              </a:rPr>
              <a:t>July 3</a:t>
            </a:r>
            <a:endParaRPr lang="en-US" sz="1400" b="1" dirty="0">
              <a:solidFill>
                <a:schemeClr val="tx1">
                  <a:lumMod val="65000"/>
                  <a:lumOff val="35000"/>
                </a:schemeClr>
              </a:solidFill>
              <a:latin typeface="GE Inspira Pitch" charset="0"/>
              <a:ea typeface="GE Inspira Pitch" charset="0"/>
              <a:cs typeface="GE Inspira Pitch" charset="0"/>
            </a:endParaRPr>
          </a:p>
        </p:txBody>
      </p:sp>
      <p:sp>
        <p:nvSpPr>
          <p:cNvPr id="101" name="TextBox 100"/>
          <p:cNvSpPr txBox="1"/>
          <p:nvPr/>
        </p:nvSpPr>
        <p:spPr>
          <a:xfrm>
            <a:off x="6698612" y="932718"/>
            <a:ext cx="366394" cy="229326"/>
          </a:xfrm>
          <a:prstGeom prst="rect">
            <a:avLst/>
          </a:prstGeom>
          <a:noFill/>
        </p:spPr>
        <p:txBody>
          <a:bodyPr wrap="none" rtlCol="0">
            <a:noAutofit/>
          </a:bodyPr>
          <a:lstStyle/>
          <a:p>
            <a:pPr algn="ctr"/>
            <a:r>
              <a:rPr lang="en-US" sz="1400" b="1" dirty="0" smtClean="0">
                <a:solidFill>
                  <a:schemeClr val="tx1">
                    <a:lumMod val="65000"/>
                    <a:lumOff val="35000"/>
                  </a:schemeClr>
                </a:solidFill>
                <a:latin typeface="GE Inspira Pitch" charset="0"/>
                <a:ea typeface="GE Inspira Pitch" charset="0"/>
                <a:cs typeface="GE Inspira Pitch" charset="0"/>
              </a:rPr>
              <a:t>July 10</a:t>
            </a:r>
            <a:endParaRPr lang="en-US" sz="1400" b="1" dirty="0">
              <a:solidFill>
                <a:schemeClr val="tx1">
                  <a:lumMod val="65000"/>
                  <a:lumOff val="35000"/>
                </a:schemeClr>
              </a:solidFill>
              <a:latin typeface="GE Inspira Pitch" charset="0"/>
              <a:ea typeface="GE Inspira Pitch" charset="0"/>
              <a:cs typeface="GE Inspira Pitch" charset="0"/>
            </a:endParaRPr>
          </a:p>
        </p:txBody>
      </p:sp>
      <p:sp>
        <p:nvSpPr>
          <p:cNvPr id="103" name="TextBox 102"/>
          <p:cNvSpPr txBox="1"/>
          <p:nvPr/>
        </p:nvSpPr>
        <p:spPr>
          <a:xfrm>
            <a:off x="9151413" y="932802"/>
            <a:ext cx="366394" cy="229326"/>
          </a:xfrm>
          <a:prstGeom prst="rect">
            <a:avLst/>
          </a:prstGeom>
          <a:noFill/>
        </p:spPr>
        <p:txBody>
          <a:bodyPr wrap="none" rtlCol="0">
            <a:noAutofit/>
          </a:bodyPr>
          <a:lstStyle/>
          <a:p>
            <a:pPr algn="ctr"/>
            <a:r>
              <a:rPr lang="en-US" sz="1400" b="1" dirty="0" smtClean="0">
                <a:solidFill>
                  <a:schemeClr val="tx1">
                    <a:lumMod val="65000"/>
                    <a:lumOff val="35000"/>
                  </a:schemeClr>
                </a:solidFill>
                <a:latin typeface="GE Inspira Pitch" charset="0"/>
                <a:ea typeface="GE Inspira Pitch" charset="0"/>
                <a:cs typeface="GE Inspira Pitch" charset="0"/>
              </a:rPr>
              <a:t>July 24</a:t>
            </a:r>
            <a:endParaRPr lang="en-US" sz="1400" b="1" dirty="0">
              <a:solidFill>
                <a:schemeClr val="tx1">
                  <a:lumMod val="65000"/>
                  <a:lumOff val="35000"/>
                </a:schemeClr>
              </a:solidFill>
              <a:latin typeface="GE Inspira Pitch" charset="0"/>
              <a:ea typeface="GE Inspira Pitch" charset="0"/>
              <a:cs typeface="GE Inspira Pitch" charset="0"/>
            </a:endParaRPr>
          </a:p>
        </p:txBody>
      </p:sp>
      <p:grpSp>
        <p:nvGrpSpPr>
          <p:cNvPr id="15" name="Group 14"/>
          <p:cNvGrpSpPr/>
          <p:nvPr/>
        </p:nvGrpSpPr>
        <p:grpSpPr>
          <a:xfrm>
            <a:off x="311952" y="3677788"/>
            <a:ext cx="11612880" cy="307777"/>
            <a:chOff x="311952" y="4075685"/>
            <a:chExt cx="11612880" cy="307777"/>
          </a:xfrm>
        </p:grpSpPr>
        <p:sp>
          <p:nvSpPr>
            <p:cNvPr id="85" name="Rounded Rectangle 84"/>
            <p:cNvSpPr/>
            <p:nvPr/>
          </p:nvSpPr>
          <p:spPr>
            <a:xfrm>
              <a:off x="311952" y="4092413"/>
              <a:ext cx="11612880" cy="27432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tx1"/>
                </a:solidFill>
                <a:latin typeface="GE Inspira Pitch" charset="0"/>
                <a:ea typeface="GE Inspira Pitch" charset="0"/>
                <a:cs typeface="GE Inspira Pitch" charset="0"/>
              </a:endParaRPr>
            </a:p>
          </p:txBody>
        </p:sp>
        <p:sp>
          <p:nvSpPr>
            <p:cNvPr id="108" name="Text Box 1059" descr="Text Box 1059"/>
            <p:cNvSpPr txBox="1">
              <a:spLocks noChangeArrowheads="1"/>
            </p:cNvSpPr>
            <p:nvPr/>
          </p:nvSpPr>
          <p:spPr bwMode="gray">
            <a:xfrm>
              <a:off x="316087" y="4075685"/>
              <a:ext cx="495808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GE Inspira Pitch" pitchFamily="34" charset="0"/>
                  <a:cs typeface="Arial" pitchFamily="34" charset="0"/>
                </a:defRPr>
              </a:lvl1pPr>
              <a:lvl2pPr marL="742950" indent="-285750" eaLnBrk="0" hangingPunct="0">
                <a:defRPr sz="2000">
                  <a:solidFill>
                    <a:schemeClr val="tx1"/>
                  </a:solidFill>
                  <a:latin typeface="GE Inspira Pitch" pitchFamily="34" charset="0"/>
                  <a:cs typeface="Arial" pitchFamily="34" charset="0"/>
                </a:defRPr>
              </a:lvl2pPr>
              <a:lvl3pPr marL="1143000" indent="-228600" eaLnBrk="0" hangingPunct="0">
                <a:defRPr sz="2000">
                  <a:solidFill>
                    <a:schemeClr val="tx1"/>
                  </a:solidFill>
                  <a:latin typeface="GE Inspira Pitch" pitchFamily="34" charset="0"/>
                  <a:cs typeface="Arial" pitchFamily="34" charset="0"/>
                </a:defRPr>
              </a:lvl3pPr>
              <a:lvl4pPr marL="1600200" indent="-228600" eaLnBrk="0" hangingPunct="0">
                <a:defRPr sz="2000">
                  <a:solidFill>
                    <a:schemeClr val="tx1"/>
                  </a:solidFill>
                  <a:latin typeface="GE Inspira Pitch" pitchFamily="34" charset="0"/>
                  <a:cs typeface="Arial" pitchFamily="34" charset="0"/>
                </a:defRPr>
              </a:lvl4pPr>
              <a:lvl5pPr marL="2057400" indent="-228600" eaLnBrk="0" hangingPunct="0">
                <a:defRPr sz="2000">
                  <a:solidFill>
                    <a:schemeClr val="tx1"/>
                  </a:solidFill>
                  <a:latin typeface="GE Inspira Pitch" pitchFamily="34" charset="0"/>
                  <a:cs typeface="Arial" pitchFamily="34" charset="0"/>
                </a:defRPr>
              </a:lvl5pPr>
              <a:lvl6pPr marL="2514600" indent="-228600" eaLnBrk="0" fontAlgn="base" hangingPunct="0">
                <a:spcBef>
                  <a:spcPct val="0"/>
                </a:spcBef>
                <a:spcAft>
                  <a:spcPct val="0"/>
                </a:spcAft>
                <a:defRPr sz="2000">
                  <a:solidFill>
                    <a:schemeClr val="tx1"/>
                  </a:solidFill>
                  <a:latin typeface="GE Inspira Pitch" pitchFamily="34" charset="0"/>
                  <a:cs typeface="Arial" pitchFamily="34" charset="0"/>
                </a:defRPr>
              </a:lvl6pPr>
              <a:lvl7pPr marL="2971800" indent="-228600" eaLnBrk="0" fontAlgn="base" hangingPunct="0">
                <a:spcBef>
                  <a:spcPct val="0"/>
                </a:spcBef>
                <a:spcAft>
                  <a:spcPct val="0"/>
                </a:spcAft>
                <a:defRPr sz="2000">
                  <a:solidFill>
                    <a:schemeClr val="tx1"/>
                  </a:solidFill>
                  <a:latin typeface="GE Inspira Pitch" pitchFamily="34" charset="0"/>
                  <a:cs typeface="Arial" pitchFamily="34" charset="0"/>
                </a:defRPr>
              </a:lvl7pPr>
              <a:lvl8pPr marL="3429000" indent="-228600" eaLnBrk="0" fontAlgn="base" hangingPunct="0">
                <a:spcBef>
                  <a:spcPct val="0"/>
                </a:spcBef>
                <a:spcAft>
                  <a:spcPct val="0"/>
                </a:spcAft>
                <a:defRPr sz="2000">
                  <a:solidFill>
                    <a:schemeClr val="tx1"/>
                  </a:solidFill>
                  <a:latin typeface="GE Inspira Pitch" pitchFamily="34" charset="0"/>
                  <a:cs typeface="Arial" pitchFamily="34" charset="0"/>
                </a:defRPr>
              </a:lvl8pPr>
              <a:lvl9pPr marL="3886200" indent="-228600" eaLnBrk="0" fontAlgn="base" hangingPunct="0">
                <a:spcBef>
                  <a:spcPct val="0"/>
                </a:spcBef>
                <a:spcAft>
                  <a:spcPct val="0"/>
                </a:spcAft>
                <a:defRPr sz="2000">
                  <a:solidFill>
                    <a:schemeClr val="tx1"/>
                  </a:solidFill>
                  <a:latin typeface="GE Inspira Pitch" pitchFamily="34" charset="0"/>
                  <a:cs typeface="Arial" pitchFamily="34" charset="0"/>
                </a:defRPr>
              </a:lvl9pPr>
            </a:lstStyle>
            <a:p>
              <a:pPr eaLnBrk="1" hangingPunct="1"/>
              <a:r>
                <a:rPr lang="en-US" sz="1400" dirty="0" smtClean="0">
                  <a:latin typeface="GE Inspira Pitch" charset="0"/>
                  <a:ea typeface="GE Inspira Pitch" charset="0"/>
                  <a:cs typeface="GE Inspira Pitch" charset="0"/>
                </a:rPr>
                <a:t>Implement User Interface</a:t>
              </a:r>
              <a:endParaRPr lang="en-US" sz="1400" dirty="0">
                <a:latin typeface="GE Inspira Pitch" charset="0"/>
                <a:ea typeface="GE Inspira Pitch" charset="0"/>
                <a:cs typeface="GE Inspira Pitch" charset="0"/>
              </a:endParaRPr>
            </a:p>
          </p:txBody>
        </p:sp>
        <p:sp>
          <p:nvSpPr>
            <p:cNvPr id="109" name="Rounded Rectangle 108"/>
            <p:cNvSpPr/>
            <p:nvPr/>
          </p:nvSpPr>
          <p:spPr>
            <a:xfrm>
              <a:off x="8721881" y="4078792"/>
              <a:ext cx="1842049" cy="302510"/>
            </a:xfrm>
            <a:prstGeom prst="roundRect">
              <a:avLst/>
            </a:prstGeom>
            <a:solidFill>
              <a:srgbClr val="00B0F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tx1"/>
                </a:solidFill>
                <a:latin typeface="GE Inspira Pitch" charset="0"/>
                <a:ea typeface="GE Inspira Pitch" charset="0"/>
                <a:cs typeface="GE Inspira Pitch" charset="0"/>
              </a:endParaRPr>
            </a:p>
          </p:txBody>
        </p:sp>
      </p:grpSp>
      <p:grpSp>
        <p:nvGrpSpPr>
          <p:cNvPr id="11" name="Group 10"/>
          <p:cNvGrpSpPr/>
          <p:nvPr/>
        </p:nvGrpSpPr>
        <p:grpSpPr>
          <a:xfrm>
            <a:off x="311952" y="2130412"/>
            <a:ext cx="11612880" cy="307777"/>
            <a:chOff x="311952" y="2311105"/>
            <a:chExt cx="11612880" cy="307777"/>
          </a:xfrm>
        </p:grpSpPr>
        <p:sp>
          <p:nvSpPr>
            <p:cNvPr id="87" name="Rounded Rectangle 86"/>
            <p:cNvSpPr/>
            <p:nvPr/>
          </p:nvSpPr>
          <p:spPr>
            <a:xfrm>
              <a:off x="311952" y="2327833"/>
              <a:ext cx="11612880" cy="27432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tx1"/>
                </a:solidFill>
                <a:latin typeface="GE Inspira Pitch" charset="0"/>
                <a:ea typeface="GE Inspira Pitch" charset="0"/>
                <a:cs typeface="GE Inspira Pitch" charset="0"/>
              </a:endParaRPr>
            </a:p>
          </p:txBody>
        </p:sp>
        <p:sp>
          <p:nvSpPr>
            <p:cNvPr id="110" name="Text Box 1059" descr="Text Box 1059"/>
            <p:cNvSpPr txBox="1">
              <a:spLocks noChangeArrowheads="1"/>
            </p:cNvSpPr>
            <p:nvPr/>
          </p:nvSpPr>
          <p:spPr bwMode="gray">
            <a:xfrm>
              <a:off x="316087" y="2311105"/>
              <a:ext cx="569454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GE Inspira Pitch" pitchFamily="34" charset="0"/>
                  <a:cs typeface="Arial" pitchFamily="34" charset="0"/>
                </a:defRPr>
              </a:lvl1pPr>
              <a:lvl2pPr marL="742950" indent="-285750" eaLnBrk="0" hangingPunct="0">
                <a:defRPr sz="2000">
                  <a:solidFill>
                    <a:schemeClr val="tx1"/>
                  </a:solidFill>
                  <a:latin typeface="GE Inspira Pitch" pitchFamily="34" charset="0"/>
                  <a:cs typeface="Arial" pitchFamily="34" charset="0"/>
                </a:defRPr>
              </a:lvl2pPr>
              <a:lvl3pPr marL="1143000" indent="-228600" eaLnBrk="0" hangingPunct="0">
                <a:defRPr sz="2000">
                  <a:solidFill>
                    <a:schemeClr val="tx1"/>
                  </a:solidFill>
                  <a:latin typeface="GE Inspira Pitch" pitchFamily="34" charset="0"/>
                  <a:cs typeface="Arial" pitchFamily="34" charset="0"/>
                </a:defRPr>
              </a:lvl3pPr>
              <a:lvl4pPr marL="1600200" indent="-228600" eaLnBrk="0" hangingPunct="0">
                <a:defRPr sz="2000">
                  <a:solidFill>
                    <a:schemeClr val="tx1"/>
                  </a:solidFill>
                  <a:latin typeface="GE Inspira Pitch" pitchFamily="34" charset="0"/>
                  <a:cs typeface="Arial" pitchFamily="34" charset="0"/>
                </a:defRPr>
              </a:lvl4pPr>
              <a:lvl5pPr marL="2057400" indent="-228600" eaLnBrk="0" hangingPunct="0">
                <a:defRPr sz="2000">
                  <a:solidFill>
                    <a:schemeClr val="tx1"/>
                  </a:solidFill>
                  <a:latin typeface="GE Inspira Pitch" pitchFamily="34" charset="0"/>
                  <a:cs typeface="Arial" pitchFamily="34" charset="0"/>
                </a:defRPr>
              </a:lvl5pPr>
              <a:lvl6pPr marL="2514600" indent="-228600" eaLnBrk="0" fontAlgn="base" hangingPunct="0">
                <a:spcBef>
                  <a:spcPct val="0"/>
                </a:spcBef>
                <a:spcAft>
                  <a:spcPct val="0"/>
                </a:spcAft>
                <a:defRPr sz="2000">
                  <a:solidFill>
                    <a:schemeClr val="tx1"/>
                  </a:solidFill>
                  <a:latin typeface="GE Inspira Pitch" pitchFamily="34" charset="0"/>
                  <a:cs typeface="Arial" pitchFamily="34" charset="0"/>
                </a:defRPr>
              </a:lvl6pPr>
              <a:lvl7pPr marL="2971800" indent="-228600" eaLnBrk="0" fontAlgn="base" hangingPunct="0">
                <a:spcBef>
                  <a:spcPct val="0"/>
                </a:spcBef>
                <a:spcAft>
                  <a:spcPct val="0"/>
                </a:spcAft>
                <a:defRPr sz="2000">
                  <a:solidFill>
                    <a:schemeClr val="tx1"/>
                  </a:solidFill>
                  <a:latin typeface="GE Inspira Pitch" pitchFamily="34" charset="0"/>
                  <a:cs typeface="Arial" pitchFamily="34" charset="0"/>
                </a:defRPr>
              </a:lvl7pPr>
              <a:lvl8pPr marL="3429000" indent="-228600" eaLnBrk="0" fontAlgn="base" hangingPunct="0">
                <a:spcBef>
                  <a:spcPct val="0"/>
                </a:spcBef>
                <a:spcAft>
                  <a:spcPct val="0"/>
                </a:spcAft>
                <a:defRPr sz="2000">
                  <a:solidFill>
                    <a:schemeClr val="tx1"/>
                  </a:solidFill>
                  <a:latin typeface="GE Inspira Pitch" pitchFamily="34" charset="0"/>
                  <a:cs typeface="Arial" pitchFamily="34" charset="0"/>
                </a:defRPr>
              </a:lvl8pPr>
              <a:lvl9pPr marL="3886200" indent="-228600" eaLnBrk="0" fontAlgn="base" hangingPunct="0">
                <a:spcBef>
                  <a:spcPct val="0"/>
                </a:spcBef>
                <a:spcAft>
                  <a:spcPct val="0"/>
                </a:spcAft>
                <a:defRPr sz="2000">
                  <a:solidFill>
                    <a:schemeClr val="tx1"/>
                  </a:solidFill>
                  <a:latin typeface="GE Inspira Pitch" pitchFamily="34" charset="0"/>
                  <a:cs typeface="Arial" pitchFamily="34" charset="0"/>
                </a:defRPr>
              </a:lvl9pPr>
            </a:lstStyle>
            <a:p>
              <a:pPr eaLnBrk="1" hangingPunct="1"/>
              <a:r>
                <a:rPr lang="en-US" sz="1400" dirty="0" smtClean="0">
                  <a:latin typeface="GE Inspira Pitch" charset="0"/>
                  <a:ea typeface="GE Inspira Pitch" charset="0"/>
                  <a:cs typeface="GE Inspira Pitch" charset="0"/>
                </a:rPr>
                <a:t>Start collecting data from GE Current APIs</a:t>
              </a:r>
              <a:endParaRPr lang="en-US" sz="1400" dirty="0">
                <a:latin typeface="GE Inspira Pitch" charset="0"/>
                <a:ea typeface="GE Inspira Pitch" charset="0"/>
                <a:cs typeface="GE Inspira Pitch" charset="0"/>
              </a:endParaRPr>
            </a:p>
          </p:txBody>
        </p:sp>
        <p:sp>
          <p:nvSpPr>
            <p:cNvPr id="111" name="Rounded Rectangle 110"/>
            <p:cNvSpPr/>
            <p:nvPr/>
          </p:nvSpPr>
          <p:spPr>
            <a:xfrm>
              <a:off x="6892891" y="2335617"/>
              <a:ext cx="1209757" cy="266536"/>
            </a:xfrm>
            <a:prstGeom prst="roundRect">
              <a:avLst/>
            </a:prstGeom>
            <a:solidFill>
              <a:srgbClr val="00B0F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tx1"/>
                </a:solidFill>
                <a:latin typeface="GE Inspira Pitch" charset="0"/>
                <a:ea typeface="GE Inspira Pitch" charset="0"/>
                <a:cs typeface="GE Inspira Pitch" charset="0"/>
              </a:endParaRPr>
            </a:p>
          </p:txBody>
        </p:sp>
      </p:grpSp>
      <p:grpSp>
        <p:nvGrpSpPr>
          <p:cNvPr id="13" name="Group 12"/>
          <p:cNvGrpSpPr/>
          <p:nvPr/>
        </p:nvGrpSpPr>
        <p:grpSpPr>
          <a:xfrm>
            <a:off x="311952" y="2905500"/>
            <a:ext cx="11612880" cy="307777"/>
            <a:chOff x="311952" y="3196531"/>
            <a:chExt cx="11612880" cy="307777"/>
          </a:xfrm>
        </p:grpSpPr>
        <p:sp>
          <p:nvSpPr>
            <p:cNvPr id="88" name="Rounded Rectangle 87"/>
            <p:cNvSpPr/>
            <p:nvPr/>
          </p:nvSpPr>
          <p:spPr>
            <a:xfrm>
              <a:off x="311952" y="3213259"/>
              <a:ext cx="11612880" cy="27432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tx1"/>
                </a:solidFill>
                <a:latin typeface="GE Inspira Pitch" charset="0"/>
                <a:ea typeface="GE Inspira Pitch" charset="0"/>
                <a:cs typeface="GE Inspira Pitch" charset="0"/>
              </a:endParaRPr>
            </a:p>
          </p:txBody>
        </p:sp>
        <p:sp>
          <p:nvSpPr>
            <p:cNvPr id="112" name="Text Box 1059" descr="Text Box 1059"/>
            <p:cNvSpPr txBox="1">
              <a:spLocks noChangeArrowheads="1"/>
            </p:cNvSpPr>
            <p:nvPr/>
          </p:nvSpPr>
          <p:spPr bwMode="gray">
            <a:xfrm>
              <a:off x="316087" y="3196531"/>
              <a:ext cx="510383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GE Inspira Pitch" pitchFamily="34" charset="0"/>
                  <a:cs typeface="Arial" pitchFamily="34" charset="0"/>
                </a:defRPr>
              </a:lvl1pPr>
              <a:lvl2pPr marL="742950" indent="-285750" eaLnBrk="0" hangingPunct="0">
                <a:defRPr sz="2000">
                  <a:solidFill>
                    <a:schemeClr val="tx1"/>
                  </a:solidFill>
                  <a:latin typeface="GE Inspira Pitch" pitchFamily="34" charset="0"/>
                  <a:cs typeface="Arial" pitchFamily="34" charset="0"/>
                </a:defRPr>
              </a:lvl2pPr>
              <a:lvl3pPr marL="1143000" indent="-228600" eaLnBrk="0" hangingPunct="0">
                <a:defRPr sz="2000">
                  <a:solidFill>
                    <a:schemeClr val="tx1"/>
                  </a:solidFill>
                  <a:latin typeface="GE Inspira Pitch" pitchFamily="34" charset="0"/>
                  <a:cs typeface="Arial" pitchFamily="34" charset="0"/>
                </a:defRPr>
              </a:lvl3pPr>
              <a:lvl4pPr marL="1600200" indent="-228600" eaLnBrk="0" hangingPunct="0">
                <a:defRPr sz="2000">
                  <a:solidFill>
                    <a:schemeClr val="tx1"/>
                  </a:solidFill>
                  <a:latin typeface="GE Inspira Pitch" pitchFamily="34" charset="0"/>
                  <a:cs typeface="Arial" pitchFamily="34" charset="0"/>
                </a:defRPr>
              </a:lvl4pPr>
              <a:lvl5pPr marL="2057400" indent="-228600" eaLnBrk="0" hangingPunct="0">
                <a:defRPr sz="2000">
                  <a:solidFill>
                    <a:schemeClr val="tx1"/>
                  </a:solidFill>
                  <a:latin typeface="GE Inspira Pitch" pitchFamily="34" charset="0"/>
                  <a:cs typeface="Arial" pitchFamily="34" charset="0"/>
                </a:defRPr>
              </a:lvl5pPr>
              <a:lvl6pPr marL="2514600" indent="-228600" eaLnBrk="0" fontAlgn="base" hangingPunct="0">
                <a:spcBef>
                  <a:spcPct val="0"/>
                </a:spcBef>
                <a:spcAft>
                  <a:spcPct val="0"/>
                </a:spcAft>
                <a:defRPr sz="2000">
                  <a:solidFill>
                    <a:schemeClr val="tx1"/>
                  </a:solidFill>
                  <a:latin typeface="GE Inspira Pitch" pitchFamily="34" charset="0"/>
                  <a:cs typeface="Arial" pitchFamily="34" charset="0"/>
                </a:defRPr>
              </a:lvl6pPr>
              <a:lvl7pPr marL="2971800" indent="-228600" eaLnBrk="0" fontAlgn="base" hangingPunct="0">
                <a:spcBef>
                  <a:spcPct val="0"/>
                </a:spcBef>
                <a:spcAft>
                  <a:spcPct val="0"/>
                </a:spcAft>
                <a:defRPr sz="2000">
                  <a:solidFill>
                    <a:schemeClr val="tx1"/>
                  </a:solidFill>
                  <a:latin typeface="GE Inspira Pitch" pitchFamily="34" charset="0"/>
                  <a:cs typeface="Arial" pitchFamily="34" charset="0"/>
                </a:defRPr>
              </a:lvl7pPr>
              <a:lvl8pPr marL="3429000" indent="-228600" eaLnBrk="0" fontAlgn="base" hangingPunct="0">
                <a:spcBef>
                  <a:spcPct val="0"/>
                </a:spcBef>
                <a:spcAft>
                  <a:spcPct val="0"/>
                </a:spcAft>
                <a:defRPr sz="2000">
                  <a:solidFill>
                    <a:schemeClr val="tx1"/>
                  </a:solidFill>
                  <a:latin typeface="GE Inspira Pitch" pitchFamily="34" charset="0"/>
                  <a:cs typeface="Arial" pitchFamily="34" charset="0"/>
                </a:defRPr>
              </a:lvl8pPr>
              <a:lvl9pPr marL="3886200" indent="-228600" eaLnBrk="0" fontAlgn="base" hangingPunct="0">
                <a:spcBef>
                  <a:spcPct val="0"/>
                </a:spcBef>
                <a:spcAft>
                  <a:spcPct val="0"/>
                </a:spcAft>
                <a:defRPr sz="2000">
                  <a:solidFill>
                    <a:schemeClr val="tx1"/>
                  </a:solidFill>
                  <a:latin typeface="GE Inspira Pitch" pitchFamily="34" charset="0"/>
                  <a:cs typeface="Arial" pitchFamily="34" charset="0"/>
                </a:defRPr>
              </a:lvl9pPr>
            </a:lstStyle>
            <a:p>
              <a:pPr eaLnBrk="1" hangingPunct="1"/>
              <a:r>
                <a:rPr lang="en-US" sz="1400" dirty="0" smtClean="0">
                  <a:latin typeface="GE Inspira Pitch" charset="0"/>
                  <a:ea typeface="GE Inspira Pitch" charset="0"/>
                  <a:cs typeface="GE Inspira Pitch" charset="0"/>
                </a:rPr>
                <a:t>Implement Construction location helper tool</a:t>
              </a:r>
              <a:endParaRPr lang="en-US" sz="1400" dirty="0">
                <a:latin typeface="GE Inspira Pitch" charset="0"/>
                <a:ea typeface="GE Inspira Pitch" charset="0"/>
                <a:cs typeface="GE Inspira Pitch" charset="0"/>
              </a:endParaRPr>
            </a:p>
          </p:txBody>
        </p:sp>
        <p:sp>
          <p:nvSpPr>
            <p:cNvPr id="113" name="Rounded Rectangle 112"/>
            <p:cNvSpPr/>
            <p:nvPr/>
          </p:nvSpPr>
          <p:spPr>
            <a:xfrm>
              <a:off x="8111307" y="3214163"/>
              <a:ext cx="1233672" cy="259795"/>
            </a:xfrm>
            <a:prstGeom prst="roundRect">
              <a:avLst/>
            </a:prstGeom>
            <a:solidFill>
              <a:srgbClr val="00B0F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tx1"/>
                </a:solidFill>
                <a:latin typeface="GE Inspira Pitch" charset="0"/>
                <a:ea typeface="GE Inspira Pitch" charset="0"/>
                <a:cs typeface="GE Inspira Pitch" charset="0"/>
              </a:endParaRPr>
            </a:p>
          </p:txBody>
        </p:sp>
      </p:grpSp>
      <p:grpSp>
        <p:nvGrpSpPr>
          <p:cNvPr id="12" name="Group 11"/>
          <p:cNvGrpSpPr/>
          <p:nvPr/>
        </p:nvGrpSpPr>
        <p:grpSpPr>
          <a:xfrm>
            <a:off x="316087" y="2517956"/>
            <a:ext cx="9028892" cy="307777"/>
            <a:chOff x="316087" y="2757316"/>
            <a:chExt cx="6608130" cy="307777"/>
          </a:xfrm>
        </p:grpSpPr>
        <p:sp>
          <p:nvSpPr>
            <p:cNvPr id="114" name="Text Box 1059" descr="Text Box 1059"/>
            <p:cNvSpPr txBox="1">
              <a:spLocks noChangeArrowheads="1"/>
            </p:cNvSpPr>
            <p:nvPr/>
          </p:nvSpPr>
          <p:spPr bwMode="gray">
            <a:xfrm>
              <a:off x="316087" y="2757316"/>
              <a:ext cx="495808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GE Inspira Pitch" pitchFamily="34" charset="0"/>
                  <a:cs typeface="Arial" pitchFamily="34" charset="0"/>
                </a:defRPr>
              </a:lvl1pPr>
              <a:lvl2pPr marL="742950" indent="-285750" eaLnBrk="0" hangingPunct="0">
                <a:defRPr sz="2000">
                  <a:solidFill>
                    <a:schemeClr val="tx1"/>
                  </a:solidFill>
                  <a:latin typeface="GE Inspira Pitch" pitchFamily="34" charset="0"/>
                  <a:cs typeface="Arial" pitchFamily="34" charset="0"/>
                </a:defRPr>
              </a:lvl2pPr>
              <a:lvl3pPr marL="1143000" indent="-228600" eaLnBrk="0" hangingPunct="0">
                <a:defRPr sz="2000">
                  <a:solidFill>
                    <a:schemeClr val="tx1"/>
                  </a:solidFill>
                  <a:latin typeface="GE Inspira Pitch" pitchFamily="34" charset="0"/>
                  <a:cs typeface="Arial" pitchFamily="34" charset="0"/>
                </a:defRPr>
              </a:lvl3pPr>
              <a:lvl4pPr marL="1600200" indent="-228600" eaLnBrk="0" hangingPunct="0">
                <a:defRPr sz="2000">
                  <a:solidFill>
                    <a:schemeClr val="tx1"/>
                  </a:solidFill>
                  <a:latin typeface="GE Inspira Pitch" pitchFamily="34" charset="0"/>
                  <a:cs typeface="Arial" pitchFamily="34" charset="0"/>
                </a:defRPr>
              </a:lvl4pPr>
              <a:lvl5pPr marL="2057400" indent="-228600" eaLnBrk="0" hangingPunct="0">
                <a:defRPr sz="2000">
                  <a:solidFill>
                    <a:schemeClr val="tx1"/>
                  </a:solidFill>
                  <a:latin typeface="GE Inspira Pitch" pitchFamily="34" charset="0"/>
                  <a:cs typeface="Arial" pitchFamily="34" charset="0"/>
                </a:defRPr>
              </a:lvl5pPr>
              <a:lvl6pPr marL="2514600" indent="-228600" eaLnBrk="0" fontAlgn="base" hangingPunct="0">
                <a:spcBef>
                  <a:spcPct val="0"/>
                </a:spcBef>
                <a:spcAft>
                  <a:spcPct val="0"/>
                </a:spcAft>
                <a:defRPr sz="2000">
                  <a:solidFill>
                    <a:schemeClr val="tx1"/>
                  </a:solidFill>
                  <a:latin typeface="GE Inspira Pitch" pitchFamily="34" charset="0"/>
                  <a:cs typeface="Arial" pitchFamily="34" charset="0"/>
                </a:defRPr>
              </a:lvl6pPr>
              <a:lvl7pPr marL="2971800" indent="-228600" eaLnBrk="0" fontAlgn="base" hangingPunct="0">
                <a:spcBef>
                  <a:spcPct val="0"/>
                </a:spcBef>
                <a:spcAft>
                  <a:spcPct val="0"/>
                </a:spcAft>
                <a:defRPr sz="2000">
                  <a:solidFill>
                    <a:schemeClr val="tx1"/>
                  </a:solidFill>
                  <a:latin typeface="GE Inspira Pitch" pitchFamily="34" charset="0"/>
                  <a:cs typeface="Arial" pitchFamily="34" charset="0"/>
                </a:defRPr>
              </a:lvl7pPr>
              <a:lvl8pPr marL="3429000" indent="-228600" eaLnBrk="0" fontAlgn="base" hangingPunct="0">
                <a:spcBef>
                  <a:spcPct val="0"/>
                </a:spcBef>
                <a:spcAft>
                  <a:spcPct val="0"/>
                </a:spcAft>
                <a:defRPr sz="2000">
                  <a:solidFill>
                    <a:schemeClr val="tx1"/>
                  </a:solidFill>
                  <a:latin typeface="GE Inspira Pitch" pitchFamily="34" charset="0"/>
                  <a:cs typeface="Arial" pitchFamily="34" charset="0"/>
                </a:defRPr>
              </a:lvl8pPr>
              <a:lvl9pPr marL="3886200" indent="-228600" eaLnBrk="0" fontAlgn="base" hangingPunct="0">
                <a:spcBef>
                  <a:spcPct val="0"/>
                </a:spcBef>
                <a:spcAft>
                  <a:spcPct val="0"/>
                </a:spcAft>
                <a:defRPr sz="2000">
                  <a:solidFill>
                    <a:schemeClr val="tx1"/>
                  </a:solidFill>
                  <a:latin typeface="GE Inspira Pitch" pitchFamily="34" charset="0"/>
                  <a:cs typeface="Arial" pitchFamily="34" charset="0"/>
                </a:defRPr>
              </a:lvl9pPr>
            </a:lstStyle>
            <a:p>
              <a:pPr eaLnBrk="1" hangingPunct="1"/>
              <a:r>
                <a:rPr lang="en-US" sz="1400" dirty="0" smtClean="0">
                  <a:latin typeface="GE Inspira Pitch" charset="0"/>
                  <a:ea typeface="GE Inspira Pitch" charset="0"/>
                  <a:cs typeface="GE Inspira Pitch" charset="0"/>
                </a:rPr>
                <a:t>Implement Map View</a:t>
              </a:r>
              <a:endParaRPr lang="en-US" sz="1400" dirty="0">
                <a:latin typeface="GE Inspira Pitch" charset="0"/>
                <a:ea typeface="GE Inspira Pitch" charset="0"/>
                <a:cs typeface="GE Inspira Pitch" charset="0"/>
              </a:endParaRPr>
            </a:p>
          </p:txBody>
        </p:sp>
        <p:sp>
          <p:nvSpPr>
            <p:cNvPr id="115" name="Rounded Rectangle 114"/>
            <p:cNvSpPr/>
            <p:nvPr/>
          </p:nvSpPr>
          <p:spPr>
            <a:xfrm>
              <a:off x="6024494" y="2784555"/>
              <a:ext cx="899723" cy="262883"/>
            </a:xfrm>
            <a:prstGeom prst="roundRect">
              <a:avLst/>
            </a:prstGeom>
            <a:solidFill>
              <a:srgbClr val="00B0F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tx1"/>
                </a:solidFill>
                <a:latin typeface="GE Inspira Pitch" charset="0"/>
                <a:ea typeface="GE Inspira Pitch" charset="0"/>
                <a:cs typeface="GE Inspira Pitch" charset="0"/>
              </a:endParaRPr>
            </a:p>
          </p:txBody>
        </p:sp>
      </p:grpSp>
      <p:sp>
        <p:nvSpPr>
          <p:cNvPr id="116" name="TextBox 115"/>
          <p:cNvSpPr txBox="1"/>
          <p:nvPr/>
        </p:nvSpPr>
        <p:spPr>
          <a:xfrm>
            <a:off x="7929021" y="932718"/>
            <a:ext cx="366394" cy="229326"/>
          </a:xfrm>
          <a:prstGeom prst="rect">
            <a:avLst/>
          </a:prstGeom>
          <a:noFill/>
        </p:spPr>
        <p:txBody>
          <a:bodyPr wrap="none" rtlCol="0">
            <a:noAutofit/>
          </a:bodyPr>
          <a:lstStyle/>
          <a:p>
            <a:pPr algn="ctr"/>
            <a:r>
              <a:rPr lang="en-US" sz="1400" b="1" dirty="0" smtClean="0">
                <a:solidFill>
                  <a:schemeClr val="tx1">
                    <a:lumMod val="65000"/>
                    <a:lumOff val="35000"/>
                  </a:schemeClr>
                </a:solidFill>
                <a:latin typeface="GE Inspira Pitch" charset="0"/>
                <a:ea typeface="GE Inspira Pitch" charset="0"/>
                <a:cs typeface="GE Inspira Pitch" charset="0"/>
              </a:rPr>
              <a:t>July 17</a:t>
            </a:r>
            <a:endParaRPr lang="en-US" sz="1400" b="1" dirty="0">
              <a:solidFill>
                <a:schemeClr val="tx1">
                  <a:lumMod val="65000"/>
                  <a:lumOff val="35000"/>
                </a:schemeClr>
              </a:solidFill>
              <a:latin typeface="GE Inspira Pitch" charset="0"/>
              <a:ea typeface="GE Inspira Pitch" charset="0"/>
              <a:cs typeface="GE Inspira Pitch" charset="0"/>
            </a:endParaRPr>
          </a:p>
        </p:txBody>
      </p:sp>
      <p:grpSp>
        <p:nvGrpSpPr>
          <p:cNvPr id="9" name="Group 8"/>
          <p:cNvGrpSpPr/>
          <p:nvPr/>
        </p:nvGrpSpPr>
        <p:grpSpPr>
          <a:xfrm>
            <a:off x="311952" y="1355324"/>
            <a:ext cx="11612880" cy="307777"/>
            <a:chOff x="311952" y="1445264"/>
            <a:chExt cx="11612880" cy="307777"/>
          </a:xfrm>
        </p:grpSpPr>
        <p:sp>
          <p:nvSpPr>
            <p:cNvPr id="120" name="Rounded Rectangle 119"/>
            <p:cNvSpPr/>
            <p:nvPr/>
          </p:nvSpPr>
          <p:spPr>
            <a:xfrm>
              <a:off x="311952" y="1461992"/>
              <a:ext cx="11612880" cy="27432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tx1"/>
                </a:solidFill>
                <a:latin typeface="GE Inspira Pitch" charset="0"/>
                <a:ea typeface="GE Inspira Pitch" charset="0"/>
                <a:cs typeface="GE Inspira Pitch" charset="0"/>
              </a:endParaRPr>
            </a:p>
          </p:txBody>
        </p:sp>
        <p:sp>
          <p:nvSpPr>
            <p:cNvPr id="121" name="Text Box 1059" descr="Text Box 1059"/>
            <p:cNvSpPr txBox="1">
              <a:spLocks noChangeArrowheads="1"/>
            </p:cNvSpPr>
            <p:nvPr/>
          </p:nvSpPr>
          <p:spPr bwMode="gray">
            <a:xfrm>
              <a:off x="316087" y="1445264"/>
              <a:ext cx="495808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GE Inspira Pitch" pitchFamily="34" charset="0"/>
                  <a:cs typeface="Arial" pitchFamily="34" charset="0"/>
                </a:defRPr>
              </a:lvl1pPr>
              <a:lvl2pPr marL="742950" indent="-285750" eaLnBrk="0" hangingPunct="0">
                <a:defRPr sz="2000">
                  <a:solidFill>
                    <a:schemeClr val="tx1"/>
                  </a:solidFill>
                  <a:latin typeface="GE Inspira Pitch" pitchFamily="34" charset="0"/>
                  <a:cs typeface="Arial" pitchFamily="34" charset="0"/>
                </a:defRPr>
              </a:lvl2pPr>
              <a:lvl3pPr marL="1143000" indent="-228600" eaLnBrk="0" hangingPunct="0">
                <a:defRPr sz="2000">
                  <a:solidFill>
                    <a:schemeClr val="tx1"/>
                  </a:solidFill>
                  <a:latin typeface="GE Inspira Pitch" pitchFamily="34" charset="0"/>
                  <a:cs typeface="Arial" pitchFamily="34" charset="0"/>
                </a:defRPr>
              </a:lvl3pPr>
              <a:lvl4pPr marL="1600200" indent="-228600" eaLnBrk="0" hangingPunct="0">
                <a:defRPr sz="2000">
                  <a:solidFill>
                    <a:schemeClr val="tx1"/>
                  </a:solidFill>
                  <a:latin typeface="GE Inspira Pitch" pitchFamily="34" charset="0"/>
                  <a:cs typeface="Arial" pitchFamily="34" charset="0"/>
                </a:defRPr>
              </a:lvl4pPr>
              <a:lvl5pPr marL="2057400" indent="-228600" eaLnBrk="0" hangingPunct="0">
                <a:defRPr sz="2000">
                  <a:solidFill>
                    <a:schemeClr val="tx1"/>
                  </a:solidFill>
                  <a:latin typeface="GE Inspira Pitch" pitchFamily="34" charset="0"/>
                  <a:cs typeface="Arial" pitchFamily="34" charset="0"/>
                </a:defRPr>
              </a:lvl5pPr>
              <a:lvl6pPr marL="2514600" indent="-228600" eaLnBrk="0" fontAlgn="base" hangingPunct="0">
                <a:spcBef>
                  <a:spcPct val="0"/>
                </a:spcBef>
                <a:spcAft>
                  <a:spcPct val="0"/>
                </a:spcAft>
                <a:defRPr sz="2000">
                  <a:solidFill>
                    <a:schemeClr val="tx1"/>
                  </a:solidFill>
                  <a:latin typeface="GE Inspira Pitch" pitchFamily="34" charset="0"/>
                  <a:cs typeface="Arial" pitchFamily="34" charset="0"/>
                </a:defRPr>
              </a:lvl6pPr>
              <a:lvl7pPr marL="2971800" indent="-228600" eaLnBrk="0" fontAlgn="base" hangingPunct="0">
                <a:spcBef>
                  <a:spcPct val="0"/>
                </a:spcBef>
                <a:spcAft>
                  <a:spcPct val="0"/>
                </a:spcAft>
                <a:defRPr sz="2000">
                  <a:solidFill>
                    <a:schemeClr val="tx1"/>
                  </a:solidFill>
                  <a:latin typeface="GE Inspira Pitch" pitchFamily="34" charset="0"/>
                  <a:cs typeface="Arial" pitchFamily="34" charset="0"/>
                </a:defRPr>
              </a:lvl7pPr>
              <a:lvl8pPr marL="3429000" indent="-228600" eaLnBrk="0" fontAlgn="base" hangingPunct="0">
                <a:spcBef>
                  <a:spcPct val="0"/>
                </a:spcBef>
                <a:spcAft>
                  <a:spcPct val="0"/>
                </a:spcAft>
                <a:defRPr sz="2000">
                  <a:solidFill>
                    <a:schemeClr val="tx1"/>
                  </a:solidFill>
                  <a:latin typeface="GE Inspira Pitch" pitchFamily="34" charset="0"/>
                  <a:cs typeface="Arial" pitchFamily="34" charset="0"/>
                </a:defRPr>
              </a:lvl8pPr>
              <a:lvl9pPr marL="3886200" indent="-228600" eaLnBrk="0" fontAlgn="base" hangingPunct="0">
                <a:spcBef>
                  <a:spcPct val="0"/>
                </a:spcBef>
                <a:spcAft>
                  <a:spcPct val="0"/>
                </a:spcAft>
                <a:defRPr sz="2000">
                  <a:solidFill>
                    <a:schemeClr val="tx1"/>
                  </a:solidFill>
                  <a:latin typeface="GE Inspira Pitch" pitchFamily="34" charset="0"/>
                  <a:cs typeface="Arial" pitchFamily="34" charset="0"/>
                </a:defRPr>
              </a:lvl9pPr>
            </a:lstStyle>
            <a:p>
              <a:pPr eaLnBrk="1" hangingPunct="1"/>
              <a:r>
                <a:rPr lang="en-US" sz="1400" dirty="0" smtClean="0">
                  <a:latin typeface="GE Inspira Pitch" charset="0"/>
                  <a:ea typeface="GE Inspira Pitch" charset="0"/>
                  <a:cs typeface="GE Inspira Pitch" charset="0"/>
                </a:rPr>
                <a:t>Brainstorming - Identify idea and resources </a:t>
              </a:r>
              <a:endParaRPr lang="en-US" sz="1400" dirty="0">
                <a:latin typeface="GE Inspira Pitch" charset="0"/>
                <a:ea typeface="GE Inspira Pitch" charset="0"/>
                <a:cs typeface="GE Inspira Pitch" charset="0"/>
              </a:endParaRPr>
            </a:p>
          </p:txBody>
        </p:sp>
        <p:sp>
          <p:nvSpPr>
            <p:cNvPr id="118" name="Rounded Rectangle 117"/>
            <p:cNvSpPr/>
            <p:nvPr/>
          </p:nvSpPr>
          <p:spPr>
            <a:xfrm>
              <a:off x="4404151" y="1461992"/>
              <a:ext cx="2466576" cy="254325"/>
            </a:xfrm>
            <a:prstGeom prst="roundRect">
              <a:avLst/>
            </a:prstGeom>
            <a:solidFill>
              <a:srgbClr val="00B0F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tx1"/>
                </a:solidFill>
                <a:latin typeface="GE Inspira Pitch" charset="0"/>
                <a:ea typeface="GE Inspira Pitch" charset="0"/>
                <a:cs typeface="GE Inspira Pitch" charset="0"/>
              </a:endParaRPr>
            </a:p>
          </p:txBody>
        </p:sp>
      </p:grpSp>
      <p:sp>
        <p:nvSpPr>
          <p:cNvPr id="48" name="TextBox 47"/>
          <p:cNvSpPr txBox="1"/>
          <p:nvPr/>
        </p:nvSpPr>
        <p:spPr>
          <a:xfrm>
            <a:off x="10392534" y="933180"/>
            <a:ext cx="366394" cy="229326"/>
          </a:xfrm>
          <a:prstGeom prst="rect">
            <a:avLst/>
          </a:prstGeom>
          <a:noFill/>
        </p:spPr>
        <p:txBody>
          <a:bodyPr wrap="none" rtlCol="0">
            <a:noAutofit/>
          </a:bodyPr>
          <a:lstStyle/>
          <a:p>
            <a:pPr algn="ctr"/>
            <a:r>
              <a:rPr lang="en-US" sz="1400" b="1" dirty="0" smtClean="0">
                <a:solidFill>
                  <a:schemeClr val="tx1">
                    <a:lumMod val="65000"/>
                    <a:lumOff val="35000"/>
                  </a:schemeClr>
                </a:solidFill>
                <a:latin typeface="GE Inspira Pitch" charset="0"/>
                <a:ea typeface="GE Inspira Pitch" charset="0"/>
                <a:cs typeface="GE Inspira Pitch" charset="0"/>
              </a:rPr>
              <a:t>July 31</a:t>
            </a:r>
            <a:endParaRPr lang="en-US" sz="1400" b="1" dirty="0">
              <a:solidFill>
                <a:schemeClr val="tx1">
                  <a:lumMod val="65000"/>
                  <a:lumOff val="35000"/>
                </a:schemeClr>
              </a:solidFill>
              <a:latin typeface="GE Inspira Pitch" charset="0"/>
              <a:ea typeface="GE Inspira Pitch" charset="0"/>
              <a:cs typeface="GE Inspira Pitch" charset="0"/>
            </a:endParaRPr>
          </a:p>
        </p:txBody>
      </p:sp>
      <p:sp>
        <p:nvSpPr>
          <p:cNvPr id="49" name="TextBox 48"/>
          <p:cNvSpPr txBox="1"/>
          <p:nvPr/>
        </p:nvSpPr>
        <p:spPr>
          <a:xfrm>
            <a:off x="11614926" y="933146"/>
            <a:ext cx="366394" cy="229326"/>
          </a:xfrm>
          <a:prstGeom prst="rect">
            <a:avLst/>
          </a:prstGeom>
          <a:noFill/>
        </p:spPr>
        <p:txBody>
          <a:bodyPr wrap="none" rtlCol="0">
            <a:noAutofit/>
          </a:bodyPr>
          <a:lstStyle/>
          <a:p>
            <a:pPr algn="ctr"/>
            <a:r>
              <a:rPr lang="en-US" sz="1400" b="1" dirty="0">
                <a:solidFill>
                  <a:schemeClr val="tx1">
                    <a:lumMod val="65000"/>
                    <a:lumOff val="35000"/>
                  </a:schemeClr>
                </a:solidFill>
                <a:latin typeface="GE Inspira Pitch" charset="0"/>
                <a:ea typeface="GE Inspira Pitch" charset="0"/>
                <a:cs typeface="GE Inspira Pitch" charset="0"/>
              </a:rPr>
              <a:t>Aug 7</a:t>
            </a:r>
          </a:p>
        </p:txBody>
      </p:sp>
      <p:grpSp>
        <p:nvGrpSpPr>
          <p:cNvPr id="17" name="Group 16"/>
          <p:cNvGrpSpPr/>
          <p:nvPr/>
        </p:nvGrpSpPr>
        <p:grpSpPr>
          <a:xfrm>
            <a:off x="311952" y="4452876"/>
            <a:ext cx="11612880" cy="318598"/>
            <a:chOff x="311952" y="4827626"/>
            <a:chExt cx="11612880" cy="318598"/>
          </a:xfrm>
        </p:grpSpPr>
        <p:sp>
          <p:nvSpPr>
            <p:cNvPr id="58" name="Rounded Rectangle 57"/>
            <p:cNvSpPr/>
            <p:nvPr/>
          </p:nvSpPr>
          <p:spPr>
            <a:xfrm>
              <a:off x="311952" y="4871904"/>
              <a:ext cx="11612880" cy="27432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tx1"/>
                </a:solidFill>
                <a:latin typeface="GE Inspira Pitch" charset="0"/>
                <a:ea typeface="GE Inspira Pitch" charset="0"/>
                <a:cs typeface="GE Inspira Pitch" charset="0"/>
              </a:endParaRPr>
            </a:p>
          </p:txBody>
        </p:sp>
        <p:sp>
          <p:nvSpPr>
            <p:cNvPr id="59" name="Text Box 1059" descr="Text Box 1059"/>
            <p:cNvSpPr txBox="1">
              <a:spLocks noChangeArrowheads="1"/>
            </p:cNvSpPr>
            <p:nvPr/>
          </p:nvSpPr>
          <p:spPr bwMode="gray">
            <a:xfrm>
              <a:off x="316087" y="4827626"/>
              <a:ext cx="495808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GE Inspira Pitch" pitchFamily="34" charset="0"/>
                  <a:cs typeface="Arial" pitchFamily="34" charset="0"/>
                </a:defRPr>
              </a:lvl1pPr>
              <a:lvl2pPr marL="742950" indent="-285750" eaLnBrk="0" hangingPunct="0">
                <a:defRPr sz="2000">
                  <a:solidFill>
                    <a:schemeClr val="tx1"/>
                  </a:solidFill>
                  <a:latin typeface="GE Inspira Pitch" pitchFamily="34" charset="0"/>
                  <a:cs typeface="Arial" pitchFamily="34" charset="0"/>
                </a:defRPr>
              </a:lvl2pPr>
              <a:lvl3pPr marL="1143000" indent="-228600" eaLnBrk="0" hangingPunct="0">
                <a:defRPr sz="2000">
                  <a:solidFill>
                    <a:schemeClr val="tx1"/>
                  </a:solidFill>
                  <a:latin typeface="GE Inspira Pitch" pitchFamily="34" charset="0"/>
                  <a:cs typeface="Arial" pitchFamily="34" charset="0"/>
                </a:defRPr>
              </a:lvl3pPr>
              <a:lvl4pPr marL="1600200" indent="-228600" eaLnBrk="0" hangingPunct="0">
                <a:defRPr sz="2000">
                  <a:solidFill>
                    <a:schemeClr val="tx1"/>
                  </a:solidFill>
                  <a:latin typeface="GE Inspira Pitch" pitchFamily="34" charset="0"/>
                  <a:cs typeface="Arial" pitchFamily="34" charset="0"/>
                </a:defRPr>
              </a:lvl4pPr>
              <a:lvl5pPr marL="2057400" indent="-228600" eaLnBrk="0" hangingPunct="0">
                <a:defRPr sz="2000">
                  <a:solidFill>
                    <a:schemeClr val="tx1"/>
                  </a:solidFill>
                  <a:latin typeface="GE Inspira Pitch" pitchFamily="34" charset="0"/>
                  <a:cs typeface="Arial" pitchFamily="34" charset="0"/>
                </a:defRPr>
              </a:lvl5pPr>
              <a:lvl6pPr marL="2514600" indent="-228600" eaLnBrk="0" fontAlgn="base" hangingPunct="0">
                <a:spcBef>
                  <a:spcPct val="0"/>
                </a:spcBef>
                <a:spcAft>
                  <a:spcPct val="0"/>
                </a:spcAft>
                <a:defRPr sz="2000">
                  <a:solidFill>
                    <a:schemeClr val="tx1"/>
                  </a:solidFill>
                  <a:latin typeface="GE Inspira Pitch" pitchFamily="34" charset="0"/>
                  <a:cs typeface="Arial" pitchFamily="34" charset="0"/>
                </a:defRPr>
              </a:lvl6pPr>
              <a:lvl7pPr marL="2971800" indent="-228600" eaLnBrk="0" fontAlgn="base" hangingPunct="0">
                <a:spcBef>
                  <a:spcPct val="0"/>
                </a:spcBef>
                <a:spcAft>
                  <a:spcPct val="0"/>
                </a:spcAft>
                <a:defRPr sz="2000">
                  <a:solidFill>
                    <a:schemeClr val="tx1"/>
                  </a:solidFill>
                  <a:latin typeface="GE Inspira Pitch" pitchFamily="34" charset="0"/>
                  <a:cs typeface="Arial" pitchFamily="34" charset="0"/>
                </a:defRPr>
              </a:lvl7pPr>
              <a:lvl8pPr marL="3429000" indent="-228600" eaLnBrk="0" fontAlgn="base" hangingPunct="0">
                <a:spcBef>
                  <a:spcPct val="0"/>
                </a:spcBef>
                <a:spcAft>
                  <a:spcPct val="0"/>
                </a:spcAft>
                <a:defRPr sz="2000">
                  <a:solidFill>
                    <a:schemeClr val="tx1"/>
                  </a:solidFill>
                  <a:latin typeface="GE Inspira Pitch" pitchFamily="34" charset="0"/>
                  <a:cs typeface="Arial" pitchFamily="34" charset="0"/>
                </a:defRPr>
              </a:lvl8pPr>
              <a:lvl9pPr marL="3886200" indent="-228600" eaLnBrk="0" fontAlgn="base" hangingPunct="0">
                <a:spcBef>
                  <a:spcPct val="0"/>
                </a:spcBef>
                <a:spcAft>
                  <a:spcPct val="0"/>
                </a:spcAft>
                <a:defRPr sz="2000">
                  <a:solidFill>
                    <a:schemeClr val="tx1"/>
                  </a:solidFill>
                  <a:latin typeface="GE Inspira Pitch" pitchFamily="34" charset="0"/>
                  <a:cs typeface="Arial" pitchFamily="34" charset="0"/>
                </a:defRPr>
              </a:lvl9pPr>
            </a:lstStyle>
            <a:p>
              <a:pPr eaLnBrk="1" hangingPunct="1"/>
              <a:r>
                <a:rPr lang="en-US" sz="1400" dirty="0" smtClean="0">
                  <a:latin typeface="GE Inspira Pitch" charset="0"/>
                  <a:ea typeface="GE Inspira Pitch" charset="0"/>
                  <a:cs typeface="GE Inspira Pitch" charset="0"/>
                </a:rPr>
                <a:t>Marketing the App</a:t>
              </a:r>
              <a:endParaRPr lang="en-US" sz="1400" dirty="0">
                <a:latin typeface="GE Inspira Pitch" charset="0"/>
                <a:ea typeface="GE Inspira Pitch" charset="0"/>
                <a:cs typeface="GE Inspira Pitch" charset="0"/>
              </a:endParaRPr>
            </a:p>
          </p:txBody>
        </p:sp>
        <p:sp>
          <p:nvSpPr>
            <p:cNvPr id="60" name="Rounded Rectangle 59"/>
            <p:cNvSpPr/>
            <p:nvPr/>
          </p:nvSpPr>
          <p:spPr>
            <a:xfrm>
              <a:off x="9343724" y="4889573"/>
              <a:ext cx="1220206" cy="240870"/>
            </a:xfrm>
            <a:prstGeom prst="roundRect">
              <a:avLst/>
            </a:prstGeom>
            <a:solidFill>
              <a:srgbClr val="00B0F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tx1"/>
                </a:solidFill>
                <a:latin typeface="GE Inspira Pitch" charset="0"/>
                <a:ea typeface="GE Inspira Pitch" charset="0"/>
                <a:cs typeface="GE Inspira Pitch" charset="0"/>
              </a:endParaRPr>
            </a:p>
          </p:txBody>
        </p:sp>
      </p:grpSp>
      <p:grpSp>
        <p:nvGrpSpPr>
          <p:cNvPr id="18" name="Group 17"/>
          <p:cNvGrpSpPr/>
          <p:nvPr/>
        </p:nvGrpSpPr>
        <p:grpSpPr>
          <a:xfrm>
            <a:off x="316087" y="4065332"/>
            <a:ext cx="11485098" cy="307777"/>
            <a:chOff x="316087" y="4418213"/>
            <a:chExt cx="11485098" cy="307777"/>
          </a:xfrm>
        </p:grpSpPr>
        <p:grpSp>
          <p:nvGrpSpPr>
            <p:cNvPr id="16" name="Group 15"/>
            <p:cNvGrpSpPr/>
            <p:nvPr/>
          </p:nvGrpSpPr>
          <p:grpSpPr>
            <a:xfrm>
              <a:off x="316087" y="4418213"/>
              <a:ext cx="10256583" cy="307777"/>
              <a:chOff x="316087" y="4482160"/>
              <a:chExt cx="10256583" cy="307777"/>
            </a:xfrm>
          </p:grpSpPr>
          <p:sp>
            <p:nvSpPr>
              <p:cNvPr id="56" name="Text Box 1059" descr="Text Box 1059"/>
              <p:cNvSpPr txBox="1">
                <a:spLocks noChangeArrowheads="1"/>
              </p:cNvSpPr>
              <p:nvPr/>
            </p:nvSpPr>
            <p:spPr bwMode="gray">
              <a:xfrm>
                <a:off x="316087" y="4482160"/>
                <a:ext cx="64121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GE Inspira Pitch" pitchFamily="34" charset="0"/>
                    <a:cs typeface="Arial" pitchFamily="34" charset="0"/>
                  </a:defRPr>
                </a:lvl1pPr>
                <a:lvl2pPr marL="742950" indent="-285750" eaLnBrk="0" hangingPunct="0">
                  <a:defRPr sz="2000">
                    <a:solidFill>
                      <a:schemeClr val="tx1"/>
                    </a:solidFill>
                    <a:latin typeface="GE Inspira Pitch" pitchFamily="34" charset="0"/>
                    <a:cs typeface="Arial" pitchFamily="34" charset="0"/>
                  </a:defRPr>
                </a:lvl2pPr>
                <a:lvl3pPr marL="1143000" indent="-228600" eaLnBrk="0" hangingPunct="0">
                  <a:defRPr sz="2000">
                    <a:solidFill>
                      <a:schemeClr val="tx1"/>
                    </a:solidFill>
                    <a:latin typeface="GE Inspira Pitch" pitchFamily="34" charset="0"/>
                    <a:cs typeface="Arial" pitchFamily="34" charset="0"/>
                  </a:defRPr>
                </a:lvl3pPr>
                <a:lvl4pPr marL="1600200" indent="-228600" eaLnBrk="0" hangingPunct="0">
                  <a:defRPr sz="2000">
                    <a:solidFill>
                      <a:schemeClr val="tx1"/>
                    </a:solidFill>
                    <a:latin typeface="GE Inspira Pitch" pitchFamily="34" charset="0"/>
                    <a:cs typeface="Arial" pitchFamily="34" charset="0"/>
                  </a:defRPr>
                </a:lvl4pPr>
                <a:lvl5pPr marL="2057400" indent="-228600" eaLnBrk="0" hangingPunct="0">
                  <a:defRPr sz="2000">
                    <a:solidFill>
                      <a:schemeClr val="tx1"/>
                    </a:solidFill>
                    <a:latin typeface="GE Inspira Pitch" pitchFamily="34" charset="0"/>
                    <a:cs typeface="Arial" pitchFamily="34" charset="0"/>
                  </a:defRPr>
                </a:lvl5pPr>
                <a:lvl6pPr marL="2514600" indent="-228600" eaLnBrk="0" fontAlgn="base" hangingPunct="0">
                  <a:spcBef>
                    <a:spcPct val="0"/>
                  </a:spcBef>
                  <a:spcAft>
                    <a:spcPct val="0"/>
                  </a:spcAft>
                  <a:defRPr sz="2000">
                    <a:solidFill>
                      <a:schemeClr val="tx1"/>
                    </a:solidFill>
                    <a:latin typeface="GE Inspira Pitch" pitchFamily="34" charset="0"/>
                    <a:cs typeface="Arial" pitchFamily="34" charset="0"/>
                  </a:defRPr>
                </a:lvl6pPr>
                <a:lvl7pPr marL="2971800" indent="-228600" eaLnBrk="0" fontAlgn="base" hangingPunct="0">
                  <a:spcBef>
                    <a:spcPct val="0"/>
                  </a:spcBef>
                  <a:spcAft>
                    <a:spcPct val="0"/>
                  </a:spcAft>
                  <a:defRPr sz="2000">
                    <a:solidFill>
                      <a:schemeClr val="tx1"/>
                    </a:solidFill>
                    <a:latin typeface="GE Inspira Pitch" pitchFamily="34" charset="0"/>
                    <a:cs typeface="Arial" pitchFamily="34" charset="0"/>
                  </a:defRPr>
                </a:lvl7pPr>
                <a:lvl8pPr marL="3429000" indent="-228600" eaLnBrk="0" fontAlgn="base" hangingPunct="0">
                  <a:spcBef>
                    <a:spcPct val="0"/>
                  </a:spcBef>
                  <a:spcAft>
                    <a:spcPct val="0"/>
                  </a:spcAft>
                  <a:defRPr sz="2000">
                    <a:solidFill>
                      <a:schemeClr val="tx1"/>
                    </a:solidFill>
                    <a:latin typeface="GE Inspira Pitch" pitchFamily="34" charset="0"/>
                    <a:cs typeface="Arial" pitchFamily="34" charset="0"/>
                  </a:defRPr>
                </a:lvl8pPr>
                <a:lvl9pPr marL="3886200" indent="-228600" eaLnBrk="0" fontAlgn="base" hangingPunct="0">
                  <a:spcBef>
                    <a:spcPct val="0"/>
                  </a:spcBef>
                  <a:spcAft>
                    <a:spcPct val="0"/>
                  </a:spcAft>
                  <a:defRPr sz="2000">
                    <a:solidFill>
                      <a:schemeClr val="tx1"/>
                    </a:solidFill>
                    <a:latin typeface="GE Inspira Pitch" pitchFamily="34" charset="0"/>
                    <a:cs typeface="Arial" pitchFamily="34" charset="0"/>
                  </a:defRPr>
                </a:lvl9pPr>
              </a:lstStyle>
              <a:p>
                <a:pPr eaLnBrk="1" hangingPunct="1"/>
                <a:r>
                  <a:rPr lang="en-US" sz="1400" dirty="0" smtClean="0">
                    <a:latin typeface="GE Inspira Pitch" charset="0"/>
                    <a:ea typeface="GE Inspira Pitch" charset="0"/>
                    <a:cs typeface="GE Inspira Pitch" charset="0"/>
                  </a:rPr>
                  <a:t>Testing</a:t>
                </a:r>
                <a:endParaRPr lang="en-US" sz="1400" dirty="0">
                  <a:latin typeface="GE Inspira Pitch" charset="0"/>
                  <a:ea typeface="GE Inspira Pitch" charset="0"/>
                  <a:cs typeface="GE Inspira Pitch" charset="0"/>
                </a:endParaRPr>
              </a:p>
            </p:txBody>
          </p:sp>
          <p:sp>
            <p:nvSpPr>
              <p:cNvPr id="57" name="Rounded Rectangle 56"/>
              <p:cNvSpPr/>
              <p:nvPr/>
            </p:nvSpPr>
            <p:spPr>
              <a:xfrm>
                <a:off x="9334607" y="4498888"/>
                <a:ext cx="1238063" cy="274320"/>
              </a:xfrm>
              <a:prstGeom prst="roundRect">
                <a:avLst/>
              </a:prstGeom>
              <a:solidFill>
                <a:srgbClr val="00B0F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dirty="0">
                  <a:solidFill>
                    <a:schemeClr val="tx1"/>
                  </a:solidFill>
                  <a:latin typeface="GE Inspira Pitch" charset="0"/>
                  <a:ea typeface="GE Inspira Pitch" charset="0"/>
                  <a:cs typeface="GE Inspira Pitch" charset="0"/>
                </a:endParaRPr>
              </a:p>
            </p:txBody>
          </p:sp>
        </p:grpSp>
        <p:sp>
          <p:nvSpPr>
            <p:cNvPr id="67" name="Rounded Rectangle 108"/>
            <p:cNvSpPr/>
            <p:nvPr/>
          </p:nvSpPr>
          <p:spPr>
            <a:xfrm>
              <a:off x="10570434" y="4434941"/>
              <a:ext cx="1230751" cy="274320"/>
            </a:xfrm>
            <a:prstGeom prst="roundRect">
              <a:avLst/>
            </a:prstGeom>
            <a:solidFill>
              <a:srgbClr val="00B0F0"/>
            </a:solidFill>
            <a:ln>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dirty="0">
                <a:solidFill>
                  <a:schemeClr val="tx1"/>
                </a:solidFill>
                <a:latin typeface="GE Inspira Pitch" charset="0"/>
                <a:ea typeface="GE Inspira Pitch" charset="0"/>
                <a:cs typeface="GE Inspira Pitch" charset="0"/>
              </a:endParaRPr>
            </a:p>
          </p:txBody>
        </p:sp>
      </p:grpSp>
      <p:cxnSp>
        <p:nvCxnSpPr>
          <p:cNvPr id="96" name="Straight Connector 95"/>
          <p:cNvCxnSpPr/>
          <p:nvPr/>
        </p:nvCxnSpPr>
        <p:spPr>
          <a:xfrm>
            <a:off x="4395483" y="1311540"/>
            <a:ext cx="8668" cy="356616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5635831" y="1311540"/>
            <a:ext cx="12351" cy="356616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a:off x="8109154" y="1311540"/>
            <a:ext cx="0" cy="356616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flipH="1">
            <a:off x="6879920" y="1311540"/>
            <a:ext cx="3778" cy="356616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10575731" y="1311540"/>
            <a:ext cx="0" cy="356616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a:off x="9334610" y="1345271"/>
            <a:ext cx="10369" cy="3532429"/>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1801185" y="1311540"/>
            <a:ext cx="0" cy="356616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H="1">
            <a:off x="6883154" y="1372052"/>
            <a:ext cx="544" cy="3426973"/>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5725882" y="2594950"/>
            <a:ext cx="1126670" cy="338554"/>
          </a:xfrm>
          <a:prstGeom prst="rect">
            <a:avLst/>
          </a:prstGeom>
          <a:noFill/>
        </p:spPr>
        <p:txBody>
          <a:bodyPr wrap="square" lIns="0" tIns="0" rIns="0" bIns="0" rtlCol="0">
            <a:spAutoFit/>
          </a:bodyPr>
          <a:lstStyle/>
          <a:p>
            <a:pPr algn="ctr"/>
            <a:r>
              <a:rPr lang="en-US" sz="1100" dirty="0" smtClean="0">
                <a:solidFill>
                  <a:schemeClr val="accent2"/>
                </a:solidFill>
                <a:latin typeface="GE Inspira Pitch" charset="0"/>
                <a:ea typeface="GE Inspira Pitch" charset="0"/>
                <a:cs typeface="GE Inspira Pitch" charset="0"/>
              </a:rPr>
              <a:t>Digital Challenge </a:t>
            </a:r>
            <a:r>
              <a:rPr lang="en-US" sz="1100" smtClean="0">
                <a:solidFill>
                  <a:schemeClr val="accent2"/>
                </a:solidFill>
                <a:latin typeface="GE Inspira Pitch" charset="0"/>
                <a:ea typeface="GE Inspira Pitch" charset="0"/>
                <a:cs typeface="GE Inspira Pitch" charset="0"/>
              </a:rPr>
              <a:t>Kick Off</a:t>
            </a:r>
            <a:endParaRPr lang="en-US" sz="1100" dirty="0">
              <a:solidFill>
                <a:schemeClr val="accent2"/>
              </a:solidFill>
              <a:latin typeface="GE Inspira Pitch" charset="0"/>
              <a:ea typeface="GE Inspira Pitch" charset="0"/>
              <a:cs typeface="GE Inspira Pitch" charset="0"/>
            </a:endParaRPr>
          </a:p>
        </p:txBody>
      </p:sp>
      <p:sp>
        <p:nvSpPr>
          <p:cNvPr id="2" name="Slide Number Placeholder 1"/>
          <p:cNvSpPr>
            <a:spLocks noGrp="1"/>
          </p:cNvSpPr>
          <p:nvPr>
            <p:ph type="sldNum" sz="quarter" idx="12"/>
          </p:nvPr>
        </p:nvSpPr>
        <p:spPr/>
        <p:txBody>
          <a:bodyPr/>
          <a:lstStyle/>
          <a:p>
            <a:fld id="{00E6A5BD-C011-4A45-AA3A-201790FB7F2B}" type="slidenum">
              <a:rPr lang="en-CA" smtClean="0"/>
              <a:t>11</a:t>
            </a:fld>
            <a:endParaRPr lang="en-CA" dirty="0"/>
          </a:p>
        </p:txBody>
      </p:sp>
      <p:sp>
        <p:nvSpPr>
          <p:cNvPr id="63" name="TextBox 62"/>
          <p:cNvSpPr txBox="1"/>
          <p:nvPr/>
        </p:nvSpPr>
        <p:spPr>
          <a:xfrm>
            <a:off x="10629507" y="2564145"/>
            <a:ext cx="1126670" cy="338554"/>
          </a:xfrm>
          <a:prstGeom prst="rect">
            <a:avLst/>
          </a:prstGeom>
          <a:noFill/>
        </p:spPr>
        <p:txBody>
          <a:bodyPr wrap="square" lIns="0" tIns="0" rIns="0" bIns="0" rtlCol="0">
            <a:spAutoFit/>
          </a:bodyPr>
          <a:lstStyle/>
          <a:p>
            <a:pPr algn="ctr"/>
            <a:r>
              <a:rPr lang="en-US" sz="1100" dirty="0" smtClean="0">
                <a:solidFill>
                  <a:schemeClr val="accent2"/>
                </a:solidFill>
                <a:latin typeface="GE Inspira Pitch" charset="0"/>
                <a:ea typeface="GE Inspira Pitch" charset="0"/>
                <a:cs typeface="GE Inspira Pitch" charset="0"/>
              </a:rPr>
              <a:t>Submission</a:t>
            </a:r>
          </a:p>
          <a:p>
            <a:pPr algn="ctr"/>
            <a:r>
              <a:rPr lang="en-US" sz="1100" dirty="0" smtClean="0">
                <a:solidFill>
                  <a:schemeClr val="accent2"/>
                </a:solidFill>
                <a:latin typeface="GE Inspira Pitch" charset="0"/>
                <a:ea typeface="GE Inspira Pitch" charset="0"/>
                <a:cs typeface="GE Inspira Pitch" charset="0"/>
              </a:rPr>
              <a:t>Deadline</a:t>
            </a:r>
            <a:endParaRPr lang="en-US" sz="1100" dirty="0">
              <a:solidFill>
                <a:schemeClr val="accent2"/>
              </a:solidFill>
              <a:latin typeface="GE Inspira Pitch" charset="0"/>
              <a:ea typeface="GE Inspira Pitch" charset="0"/>
              <a:cs typeface="GE Inspira Pitch" charset="0"/>
            </a:endParaRPr>
          </a:p>
        </p:txBody>
      </p:sp>
      <p:sp>
        <p:nvSpPr>
          <p:cNvPr id="64" name="Rounded Rectangle 108"/>
          <p:cNvSpPr/>
          <p:nvPr/>
        </p:nvSpPr>
        <p:spPr>
          <a:xfrm>
            <a:off x="10570576" y="4501643"/>
            <a:ext cx="1230609" cy="278911"/>
          </a:xfrm>
          <a:prstGeom prst="roundRect">
            <a:avLst/>
          </a:prstGeom>
          <a:solidFill>
            <a:srgbClr val="00B0F0"/>
          </a:solidFill>
          <a:ln>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dirty="0">
              <a:solidFill>
                <a:schemeClr val="tx1"/>
              </a:solidFill>
              <a:latin typeface="GE Inspira Pitch" charset="0"/>
              <a:ea typeface="GE Inspira Pitch" charset="0"/>
              <a:cs typeface="GE Inspira Pitch" charset="0"/>
            </a:endParaRPr>
          </a:p>
        </p:txBody>
      </p:sp>
      <p:cxnSp>
        <p:nvCxnSpPr>
          <p:cNvPr id="62" name="Straight Connector 61"/>
          <p:cNvCxnSpPr/>
          <p:nvPr/>
        </p:nvCxnSpPr>
        <p:spPr>
          <a:xfrm flipH="1">
            <a:off x="10574908" y="1381133"/>
            <a:ext cx="544" cy="3426973"/>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88269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627188" y="2989385"/>
            <a:ext cx="9000934" cy="1512765"/>
          </a:xfrm>
        </p:spPr>
        <p:txBody>
          <a:bodyPr/>
          <a:lstStyle/>
          <a:p>
            <a:pPr algn="ctr"/>
            <a:r>
              <a:rPr lang="en-US" dirty="0" smtClean="0"/>
              <a:t>Market Strategy</a:t>
            </a:r>
            <a:endParaRPr lang="en-US" dirty="0"/>
          </a:p>
        </p:txBody>
      </p:sp>
      <p:sp>
        <p:nvSpPr>
          <p:cNvPr id="3" name="Slide Number Placeholder 2"/>
          <p:cNvSpPr>
            <a:spLocks noGrp="1"/>
          </p:cNvSpPr>
          <p:nvPr>
            <p:ph type="sldNum" sz="quarter" idx="12"/>
          </p:nvPr>
        </p:nvSpPr>
        <p:spPr/>
        <p:txBody>
          <a:bodyPr/>
          <a:lstStyle/>
          <a:p>
            <a:fld id="{00E6A5BD-C011-4A45-AA3A-201790FB7F2B}" type="slidenum">
              <a:rPr lang="en-CA" smtClean="0"/>
              <a:t>12</a:t>
            </a:fld>
            <a:endParaRPr lang="en-CA"/>
          </a:p>
        </p:txBody>
      </p:sp>
    </p:spTree>
    <p:extLst>
      <p:ext uri="{BB962C8B-B14F-4D97-AF65-F5344CB8AC3E}">
        <p14:creationId xmlns:p14="http://schemas.microsoft.com/office/powerpoint/2010/main" val="20102289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itle 33"/>
          <p:cNvSpPr>
            <a:spLocks noGrp="1"/>
          </p:cNvSpPr>
          <p:nvPr>
            <p:ph type="title"/>
          </p:nvPr>
        </p:nvSpPr>
        <p:spPr/>
        <p:txBody>
          <a:bodyPr vert="horz" lIns="0" tIns="0" rIns="0" bIns="0" rtlCol="0" anchor="ctr" anchorCtr="0">
            <a:noAutofit/>
          </a:bodyPr>
          <a:lstStyle/>
          <a:p>
            <a:r>
              <a:rPr lang="en-US" dirty="0" smtClean="0"/>
              <a:t>Current Vision </a:t>
            </a:r>
            <a:r>
              <a:rPr lang="en-US" dirty="0"/>
              <a:t>| </a:t>
            </a:r>
            <a:r>
              <a:rPr lang="en-US" dirty="0" smtClean="0"/>
              <a:t>Market Strategy</a:t>
            </a:r>
            <a:endParaRPr lang="en-US" dirty="0"/>
          </a:p>
        </p:txBody>
      </p:sp>
      <p:cxnSp>
        <p:nvCxnSpPr>
          <p:cNvPr id="98" name="Straight Connector 97"/>
          <p:cNvCxnSpPr/>
          <p:nvPr/>
        </p:nvCxnSpPr>
        <p:spPr>
          <a:xfrm>
            <a:off x="936796" y="1346716"/>
            <a:ext cx="5004676" cy="0"/>
          </a:xfrm>
          <a:prstGeom prst="line">
            <a:avLst/>
          </a:prstGeom>
        </p:spPr>
        <p:style>
          <a:lnRef idx="1">
            <a:schemeClr val="dk1"/>
          </a:lnRef>
          <a:fillRef idx="0">
            <a:schemeClr val="dk1"/>
          </a:fillRef>
          <a:effectRef idx="0">
            <a:schemeClr val="dk1"/>
          </a:effectRef>
          <a:fontRef idx="minor">
            <a:schemeClr val="tx1"/>
          </a:fontRef>
        </p:style>
      </p:cxnSp>
      <p:sp>
        <p:nvSpPr>
          <p:cNvPr id="99" name="TextBox 98"/>
          <p:cNvSpPr txBox="1"/>
          <p:nvPr/>
        </p:nvSpPr>
        <p:spPr>
          <a:xfrm>
            <a:off x="2304684" y="1188572"/>
            <a:ext cx="2398243" cy="307777"/>
          </a:xfrm>
          <a:prstGeom prst="rect">
            <a:avLst/>
          </a:prstGeom>
          <a:solidFill>
            <a:schemeClr val="bg1"/>
          </a:solidFill>
        </p:spPr>
        <p:txBody>
          <a:bodyPr wrap="square" lIns="0" tIns="0" rIns="0" bIns="0" rtlCol="0">
            <a:spAutoFit/>
          </a:bodyPr>
          <a:lstStyle/>
          <a:p>
            <a:pPr algn="ctr"/>
            <a:r>
              <a:rPr lang="en-US" sz="2000" b="1" dirty="0" smtClean="0">
                <a:solidFill>
                  <a:schemeClr val="accent2"/>
                </a:solidFill>
              </a:rPr>
              <a:t>Market Segments</a:t>
            </a:r>
            <a:endParaRPr lang="en-US" sz="2000" b="1" dirty="0">
              <a:solidFill>
                <a:schemeClr val="accent2"/>
              </a:solidFill>
            </a:endParaRPr>
          </a:p>
        </p:txBody>
      </p:sp>
      <p:cxnSp>
        <p:nvCxnSpPr>
          <p:cNvPr id="101" name="Straight Connector 100"/>
          <p:cNvCxnSpPr/>
          <p:nvPr/>
        </p:nvCxnSpPr>
        <p:spPr>
          <a:xfrm>
            <a:off x="6574140" y="1346716"/>
            <a:ext cx="5004676" cy="0"/>
          </a:xfrm>
          <a:prstGeom prst="line">
            <a:avLst/>
          </a:prstGeom>
        </p:spPr>
        <p:style>
          <a:lnRef idx="1">
            <a:schemeClr val="dk1"/>
          </a:lnRef>
          <a:fillRef idx="0">
            <a:schemeClr val="dk1"/>
          </a:fillRef>
          <a:effectRef idx="0">
            <a:schemeClr val="dk1"/>
          </a:effectRef>
          <a:fontRef idx="minor">
            <a:schemeClr val="tx1"/>
          </a:fontRef>
        </p:style>
      </p:cxnSp>
      <p:sp>
        <p:nvSpPr>
          <p:cNvPr id="102" name="TextBox 101"/>
          <p:cNvSpPr txBox="1"/>
          <p:nvPr/>
        </p:nvSpPr>
        <p:spPr>
          <a:xfrm>
            <a:off x="7941260" y="1188572"/>
            <a:ext cx="2048925" cy="307777"/>
          </a:xfrm>
          <a:prstGeom prst="rect">
            <a:avLst/>
          </a:prstGeom>
          <a:solidFill>
            <a:schemeClr val="bg1"/>
          </a:solidFill>
        </p:spPr>
        <p:txBody>
          <a:bodyPr wrap="square" lIns="0" tIns="0" rIns="0" bIns="0" rtlCol="0">
            <a:spAutoFit/>
          </a:bodyPr>
          <a:lstStyle/>
          <a:p>
            <a:pPr algn="ctr"/>
            <a:r>
              <a:rPr lang="en-US" sz="2000" b="1" dirty="0" smtClean="0">
                <a:solidFill>
                  <a:schemeClr val="accent2"/>
                </a:solidFill>
              </a:rPr>
              <a:t>Target Market</a:t>
            </a:r>
            <a:endParaRPr lang="en-US" sz="2000" b="1" dirty="0">
              <a:solidFill>
                <a:schemeClr val="accent2"/>
              </a:solidFill>
            </a:endParaRPr>
          </a:p>
        </p:txBody>
      </p:sp>
      <p:grpSp>
        <p:nvGrpSpPr>
          <p:cNvPr id="104" name="Group 103"/>
          <p:cNvGrpSpPr/>
          <p:nvPr/>
        </p:nvGrpSpPr>
        <p:grpSpPr>
          <a:xfrm>
            <a:off x="1159754" y="3347848"/>
            <a:ext cx="4581560" cy="246221"/>
            <a:chOff x="1050224" y="1828800"/>
            <a:chExt cx="4581560" cy="246221"/>
          </a:xfrm>
        </p:grpSpPr>
        <p:sp>
          <p:nvSpPr>
            <p:cNvPr id="114" name="TextBox 113"/>
            <p:cNvSpPr txBox="1"/>
            <p:nvPr/>
          </p:nvSpPr>
          <p:spPr>
            <a:xfrm>
              <a:off x="1050224" y="1828800"/>
              <a:ext cx="3750376" cy="246221"/>
            </a:xfrm>
            <a:prstGeom prst="rect">
              <a:avLst/>
            </a:prstGeom>
            <a:noFill/>
          </p:spPr>
          <p:txBody>
            <a:bodyPr wrap="square" lIns="0" tIns="0" rIns="0" bIns="0" rtlCol="0">
              <a:spAutoFit/>
            </a:bodyPr>
            <a:lstStyle/>
            <a:p>
              <a:pPr marL="342900" indent="-342900">
                <a:buFont typeface="+mj-lt"/>
                <a:buAutoNum type="arabicPeriod" startAt="5"/>
              </a:pPr>
              <a:r>
                <a:rPr lang="en-US" sz="1600" dirty="0" smtClean="0">
                  <a:solidFill>
                    <a:schemeClr val="accent2"/>
                  </a:solidFill>
                </a:rPr>
                <a:t>Advertising Companies for Construction</a:t>
              </a:r>
              <a:endParaRPr lang="en-US" sz="1600" dirty="0">
                <a:solidFill>
                  <a:schemeClr val="accent2"/>
                </a:solidFill>
              </a:endParaRPr>
            </a:p>
          </p:txBody>
        </p:sp>
        <p:sp>
          <p:nvSpPr>
            <p:cNvPr id="115" name="TextBox 114"/>
            <p:cNvSpPr txBox="1"/>
            <p:nvPr/>
          </p:nvSpPr>
          <p:spPr>
            <a:xfrm>
              <a:off x="4889792" y="1828800"/>
              <a:ext cx="741992" cy="246221"/>
            </a:xfrm>
            <a:prstGeom prst="rect">
              <a:avLst/>
            </a:prstGeom>
            <a:noFill/>
          </p:spPr>
          <p:txBody>
            <a:bodyPr wrap="square" lIns="0" tIns="0" rIns="0" bIns="0" rtlCol="0">
              <a:spAutoFit/>
            </a:bodyPr>
            <a:lstStyle/>
            <a:p>
              <a:pPr algn="ctr"/>
              <a:endParaRPr lang="en-US" sz="1600" i="1" dirty="0">
                <a:solidFill>
                  <a:schemeClr val="accent2"/>
                </a:solidFill>
              </a:endParaRPr>
            </a:p>
          </p:txBody>
        </p:sp>
      </p:grpSp>
      <p:grpSp>
        <p:nvGrpSpPr>
          <p:cNvPr id="105" name="Group 104"/>
          <p:cNvGrpSpPr/>
          <p:nvPr/>
        </p:nvGrpSpPr>
        <p:grpSpPr>
          <a:xfrm>
            <a:off x="1136509" y="1564160"/>
            <a:ext cx="4581560" cy="246221"/>
            <a:chOff x="1050224" y="2316839"/>
            <a:chExt cx="4581560" cy="246221"/>
          </a:xfrm>
        </p:grpSpPr>
        <p:sp>
          <p:nvSpPr>
            <p:cNvPr id="112" name="TextBox 111"/>
            <p:cNvSpPr txBox="1"/>
            <p:nvPr/>
          </p:nvSpPr>
          <p:spPr>
            <a:xfrm>
              <a:off x="1050224" y="2316839"/>
              <a:ext cx="2796621" cy="246221"/>
            </a:xfrm>
            <a:prstGeom prst="rect">
              <a:avLst/>
            </a:prstGeom>
            <a:noFill/>
          </p:spPr>
          <p:txBody>
            <a:bodyPr wrap="square" lIns="0" tIns="0" rIns="0" bIns="0" rtlCol="0">
              <a:spAutoFit/>
            </a:bodyPr>
            <a:lstStyle/>
            <a:p>
              <a:r>
                <a:rPr lang="en-US" sz="1600" dirty="0" smtClean="0">
                  <a:solidFill>
                    <a:schemeClr val="accent2"/>
                  </a:solidFill>
                </a:rPr>
                <a:t>Market Segments considered</a:t>
              </a:r>
            </a:p>
          </p:txBody>
        </p:sp>
        <p:sp>
          <p:nvSpPr>
            <p:cNvPr id="113" name="TextBox 112"/>
            <p:cNvSpPr txBox="1"/>
            <p:nvPr/>
          </p:nvSpPr>
          <p:spPr>
            <a:xfrm>
              <a:off x="4889792" y="2316839"/>
              <a:ext cx="741992" cy="246221"/>
            </a:xfrm>
            <a:prstGeom prst="rect">
              <a:avLst/>
            </a:prstGeom>
            <a:noFill/>
          </p:spPr>
          <p:txBody>
            <a:bodyPr wrap="square" lIns="0" tIns="0" rIns="0" bIns="0" rtlCol="0">
              <a:spAutoFit/>
            </a:bodyPr>
            <a:lstStyle/>
            <a:p>
              <a:pPr algn="ctr"/>
              <a:endParaRPr lang="en-US" sz="1600" dirty="0">
                <a:solidFill>
                  <a:schemeClr val="accent2"/>
                </a:solidFill>
              </a:endParaRPr>
            </a:p>
          </p:txBody>
        </p:sp>
      </p:grpSp>
      <p:grpSp>
        <p:nvGrpSpPr>
          <p:cNvPr id="106" name="Group 105"/>
          <p:cNvGrpSpPr/>
          <p:nvPr/>
        </p:nvGrpSpPr>
        <p:grpSpPr>
          <a:xfrm>
            <a:off x="1136509" y="1902210"/>
            <a:ext cx="4581560" cy="260126"/>
            <a:chOff x="1050224" y="2681193"/>
            <a:chExt cx="4581560" cy="260126"/>
          </a:xfrm>
        </p:grpSpPr>
        <p:sp>
          <p:nvSpPr>
            <p:cNvPr id="110" name="TextBox 109"/>
            <p:cNvSpPr txBox="1"/>
            <p:nvPr/>
          </p:nvSpPr>
          <p:spPr>
            <a:xfrm>
              <a:off x="1050224" y="2695098"/>
              <a:ext cx="2796621" cy="246221"/>
            </a:xfrm>
            <a:prstGeom prst="rect">
              <a:avLst/>
            </a:prstGeom>
            <a:noFill/>
          </p:spPr>
          <p:txBody>
            <a:bodyPr wrap="square" lIns="0" tIns="0" rIns="0" bIns="0" rtlCol="0">
              <a:spAutoFit/>
            </a:bodyPr>
            <a:lstStyle/>
            <a:p>
              <a:pPr marL="342900" indent="-342900">
                <a:buFont typeface="+mj-lt"/>
                <a:buAutoNum type="arabicPeriod"/>
              </a:pPr>
              <a:r>
                <a:rPr lang="en-US" sz="1600" dirty="0" smtClean="0">
                  <a:solidFill>
                    <a:schemeClr val="accent2"/>
                  </a:solidFill>
                </a:rPr>
                <a:t>Construction Companies</a:t>
              </a:r>
              <a:endParaRPr lang="en-US" sz="1600" dirty="0">
                <a:solidFill>
                  <a:schemeClr val="accent2"/>
                </a:solidFill>
              </a:endParaRPr>
            </a:p>
          </p:txBody>
        </p:sp>
        <p:sp>
          <p:nvSpPr>
            <p:cNvPr id="111" name="TextBox 110"/>
            <p:cNvSpPr txBox="1"/>
            <p:nvPr/>
          </p:nvSpPr>
          <p:spPr>
            <a:xfrm>
              <a:off x="4889792" y="2681193"/>
              <a:ext cx="741992" cy="246221"/>
            </a:xfrm>
            <a:prstGeom prst="rect">
              <a:avLst/>
            </a:prstGeom>
            <a:noFill/>
          </p:spPr>
          <p:txBody>
            <a:bodyPr wrap="square" lIns="0" tIns="0" rIns="0" bIns="0" rtlCol="0">
              <a:spAutoFit/>
            </a:bodyPr>
            <a:lstStyle/>
            <a:p>
              <a:pPr algn="ctr"/>
              <a:endParaRPr lang="en-US" sz="1600" dirty="0">
                <a:solidFill>
                  <a:schemeClr val="accent2"/>
                </a:solidFill>
              </a:endParaRPr>
            </a:p>
          </p:txBody>
        </p:sp>
      </p:grpSp>
      <p:grpSp>
        <p:nvGrpSpPr>
          <p:cNvPr id="107" name="Group 106"/>
          <p:cNvGrpSpPr/>
          <p:nvPr/>
        </p:nvGrpSpPr>
        <p:grpSpPr>
          <a:xfrm>
            <a:off x="1136509" y="2988854"/>
            <a:ext cx="4618660" cy="246221"/>
            <a:chOff x="1050224" y="3307678"/>
            <a:chExt cx="4618660" cy="246221"/>
          </a:xfrm>
        </p:grpSpPr>
        <p:sp>
          <p:nvSpPr>
            <p:cNvPr id="108" name="TextBox 107"/>
            <p:cNvSpPr txBox="1"/>
            <p:nvPr/>
          </p:nvSpPr>
          <p:spPr>
            <a:xfrm>
              <a:off x="1050224" y="3307678"/>
              <a:ext cx="2796621" cy="246221"/>
            </a:xfrm>
            <a:prstGeom prst="rect">
              <a:avLst/>
            </a:prstGeom>
            <a:noFill/>
          </p:spPr>
          <p:txBody>
            <a:bodyPr wrap="square" lIns="0" tIns="0" rIns="0" bIns="0" rtlCol="0">
              <a:spAutoFit/>
            </a:bodyPr>
            <a:lstStyle/>
            <a:p>
              <a:pPr marL="342900" indent="-342900">
                <a:buFont typeface="+mj-lt"/>
                <a:buAutoNum type="arabicPeriod" startAt="4"/>
              </a:pPr>
              <a:r>
                <a:rPr lang="en-US" sz="1600" dirty="0" smtClean="0">
                  <a:solidFill>
                    <a:schemeClr val="accent2"/>
                  </a:solidFill>
                </a:rPr>
                <a:t>Local Governments</a:t>
              </a:r>
              <a:endParaRPr lang="en-US" sz="1600" dirty="0">
                <a:solidFill>
                  <a:schemeClr val="accent2"/>
                </a:solidFill>
              </a:endParaRPr>
            </a:p>
          </p:txBody>
        </p:sp>
        <p:sp>
          <p:nvSpPr>
            <p:cNvPr id="109" name="TextBox 108"/>
            <p:cNvSpPr txBox="1"/>
            <p:nvPr/>
          </p:nvSpPr>
          <p:spPr>
            <a:xfrm>
              <a:off x="4852693" y="3307678"/>
              <a:ext cx="816191" cy="246221"/>
            </a:xfrm>
            <a:prstGeom prst="rect">
              <a:avLst/>
            </a:prstGeom>
            <a:noFill/>
          </p:spPr>
          <p:txBody>
            <a:bodyPr wrap="square" lIns="0" tIns="0" rIns="0" bIns="0" rtlCol="0">
              <a:spAutoFit/>
            </a:bodyPr>
            <a:lstStyle/>
            <a:p>
              <a:pPr algn="ctr"/>
              <a:endParaRPr lang="en-US" sz="1600" b="1" dirty="0">
                <a:solidFill>
                  <a:schemeClr val="accent2"/>
                </a:solidFill>
              </a:endParaRPr>
            </a:p>
          </p:txBody>
        </p:sp>
      </p:grpSp>
      <p:sp>
        <p:nvSpPr>
          <p:cNvPr id="180" name="Rectangle 179"/>
          <p:cNvSpPr/>
          <p:nvPr/>
        </p:nvSpPr>
        <p:spPr bwMode="gray">
          <a:xfrm>
            <a:off x="936796" y="3980144"/>
            <a:ext cx="10642020" cy="2101466"/>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1E4191"/>
              </a:solidFill>
              <a:effectLst/>
              <a:uLnTx/>
              <a:uFillTx/>
            </a:endParaRPr>
          </a:p>
        </p:txBody>
      </p:sp>
      <p:sp>
        <p:nvSpPr>
          <p:cNvPr id="181" name="TextBox 180"/>
          <p:cNvSpPr txBox="1"/>
          <p:nvPr/>
        </p:nvSpPr>
        <p:spPr bwMode="gray">
          <a:xfrm>
            <a:off x="4956333" y="3748284"/>
            <a:ext cx="2602946" cy="400110"/>
          </a:xfrm>
          <a:prstGeom prst="rect">
            <a:avLst/>
          </a:prstGeom>
          <a:solidFill>
            <a:sysClr val="window" lastClr="FFFFFF"/>
          </a:solid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2000" b="1" kern="0" dirty="0" smtClean="0"/>
              <a:t>Market Analysis</a:t>
            </a:r>
            <a:endParaRPr kumimoji="0" lang="en-US" sz="2000" b="1" i="0" u="none" strike="noStrike" kern="0" cap="none" spc="0" normalizeH="0" baseline="0" noProof="0" dirty="0">
              <a:ln>
                <a:noFill/>
              </a:ln>
              <a:effectLst/>
              <a:uLnTx/>
              <a:uFillTx/>
            </a:endParaRPr>
          </a:p>
        </p:txBody>
      </p:sp>
      <p:sp>
        <p:nvSpPr>
          <p:cNvPr id="184" name="TextBox 183"/>
          <p:cNvSpPr txBox="1"/>
          <p:nvPr/>
        </p:nvSpPr>
        <p:spPr>
          <a:xfrm>
            <a:off x="1084631" y="4149979"/>
            <a:ext cx="4838350" cy="584775"/>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a:t>Workplace injuries and accidents cost the construction industry over </a:t>
            </a:r>
            <a:r>
              <a:rPr lang="en-US" sz="1600" b="1" dirty="0"/>
              <a:t>$11 billion</a:t>
            </a:r>
            <a:r>
              <a:rPr lang="en-US" sz="1600" dirty="0"/>
              <a:t> a year </a:t>
            </a:r>
            <a:endParaRPr lang="en-US" sz="1600" dirty="0">
              <a:solidFill>
                <a:schemeClr val="accent2"/>
              </a:solidFill>
            </a:endParaRPr>
          </a:p>
        </p:txBody>
      </p:sp>
      <p:sp>
        <p:nvSpPr>
          <p:cNvPr id="185" name="TextBox 184"/>
          <p:cNvSpPr txBox="1"/>
          <p:nvPr/>
        </p:nvSpPr>
        <p:spPr>
          <a:xfrm>
            <a:off x="1084631" y="4816479"/>
            <a:ext cx="4692720" cy="584775"/>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a:t>A work zone crash </a:t>
            </a:r>
            <a:r>
              <a:rPr lang="en-US" sz="1600" dirty="0" smtClean="0"/>
              <a:t>occurs </a:t>
            </a:r>
            <a:r>
              <a:rPr lang="en-US" sz="1600" dirty="0"/>
              <a:t>once every </a:t>
            </a:r>
            <a:r>
              <a:rPr lang="en-US" sz="1600" b="1" dirty="0"/>
              <a:t>5.4</a:t>
            </a:r>
            <a:r>
              <a:rPr lang="en-US" sz="1600" dirty="0"/>
              <a:t> minutes </a:t>
            </a:r>
            <a:endParaRPr lang="en-US" sz="1600" dirty="0">
              <a:solidFill>
                <a:schemeClr val="accent2"/>
              </a:solidFill>
            </a:endParaRPr>
          </a:p>
        </p:txBody>
      </p:sp>
      <p:sp>
        <p:nvSpPr>
          <p:cNvPr id="186" name="TextBox 185"/>
          <p:cNvSpPr txBox="1"/>
          <p:nvPr/>
        </p:nvSpPr>
        <p:spPr>
          <a:xfrm>
            <a:off x="1084631" y="5482979"/>
            <a:ext cx="4692720" cy="584775"/>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a:t>Every day, </a:t>
            </a:r>
            <a:r>
              <a:rPr lang="en-US" sz="1600" b="1" dirty="0"/>
              <a:t>70</a:t>
            </a:r>
            <a:r>
              <a:rPr lang="en-US" sz="1600" dirty="0"/>
              <a:t> work zone crashes </a:t>
            </a:r>
            <a:r>
              <a:rPr lang="en-US" sz="1600" dirty="0" smtClean="0"/>
              <a:t>occur </a:t>
            </a:r>
            <a:r>
              <a:rPr lang="en-US" sz="1600" dirty="0"/>
              <a:t>that </a:t>
            </a:r>
            <a:r>
              <a:rPr lang="en-US" sz="1600" dirty="0" smtClean="0"/>
              <a:t>result </a:t>
            </a:r>
            <a:r>
              <a:rPr lang="en-US" sz="1600" dirty="0"/>
              <a:t>in at least one </a:t>
            </a:r>
            <a:r>
              <a:rPr lang="en-US" sz="1600" dirty="0" smtClean="0"/>
              <a:t>injury</a:t>
            </a:r>
            <a:endParaRPr lang="en-US" sz="1600" dirty="0">
              <a:solidFill>
                <a:schemeClr val="accent2"/>
              </a:solidFill>
            </a:endParaRPr>
          </a:p>
        </p:txBody>
      </p:sp>
      <p:sp>
        <p:nvSpPr>
          <p:cNvPr id="42" name="Slide Number Placeholder 1"/>
          <p:cNvSpPr>
            <a:spLocks noGrp="1"/>
          </p:cNvSpPr>
          <p:nvPr>
            <p:ph type="sldNum" sz="quarter" idx="12"/>
          </p:nvPr>
        </p:nvSpPr>
        <p:spPr>
          <a:xfrm>
            <a:off x="11413998" y="6475080"/>
            <a:ext cx="329636" cy="182880"/>
          </a:xfrm>
        </p:spPr>
        <p:txBody>
          <a:bodyPr/>
          <a:lstStyle/>
          <a:p>
            <a:r>
              <a:rPr lang="en-CA" dirty="0"/>
              <a:t>6</a:t>
            </a:r>
          </a:p>
        </p:txBody>
      </p:sp>
      <p:grpSp>
        <p:nvGrpSpPr>
          <p:cNvPr id="41" name="Group 40"/>
          <p:cNvGrpSpPr/>
          <p:nvPr/>
        </p:nvGrpSpPr>
        <p:grpSpPr>
          <a:xfrm>
            <a:off x="1136509" y="2254165"/>
            <a:ext cx="4581560" cy="260126"/>
            <a:chOff x="1050224" y="2681193"/>
            <a:chExt cx="4581560" cy="260126"/>
          </a:xfrm>
        </p:grpSpPr>
        <p:sp>
          <p:nvSpPr>
            <p:cNvPr id="43" name="TextBox 42"/>
            <p:cNvSpPr txBox="1"/>
            <p:nvPr/>
          </p:nvSpPr>
          <p:spPr>
            <a:xfrm>
              <a:off x="1050224" y="2695098"/>
              <a:ext cx="2796621" cy="246221"/>
            </a:xfrm>
            <a:prstGeom prst="rect">
              <a:avLst/>
            </a:prstGeom>
            <a:noFill/>
          </p:spPr>
          <p:txBody>
            <a:bodyPr wrap="square" lIns="0" tIns="0" rIns="0" bIns="0" rtlCol="0">
              <a:spAutoFit/>
            </a:bodyPr>
            <a:lstStyle/>
            <a:p>
              <a:pPr marL="342900" indent="-342900">
                <a:buFont typeface="+mj-lt"/>
                <a:buAutoNum type="arabicPeriod" startAt="2"/>
              </a:pPr>
              <a:r>
                <a:rPr lang="en-US" sz="1600" dirty="0" smtClean="0">
                  <a:solidFill>
                    <a:schemeClr val="accent2"/>
                  </a:solidFill>
                </a:rPr>
                <a:t>Traffic Control Boards</a:t>
              </a:r>
              <a:endParaRPr lang="en-US" sz="1600" dirty="0">
                <a:solidFill>
                  <a:schemeClr val="accent2"/>
                </a:solidFill>
              </a:endParaRPr>
            </a:p>
          </p:txBody>
        </p:sp>
        <p:sp>
          <p:nvSpPr>
            <p:cNvPr id="44" name="TextBox 43"/>
            <p:cNvSpPr txBox="1"/>
            <p:nvPr/>
          </p:nvSpPr>
          <p:spPr>
            <a:xfrm>
              <a:off x="4889792" y="2681193"/>
              <a:ext cx="741992" cy="246221"/>
            </a:xfrm>
            <a:prstGeom prst="rect">
              <a:avLst/>
            </a:prstGeom>
            <a:noFill/>
          </p:spPr>
          <p:txBody>
            <a:bodyPr wrap="square" lIns="0" tIns="0" rIns="0" bIns="0" rtlCol="0">
              <a:spAutoFit/>
            </a:bodyPr>
            <a:lstStyle/>
            <a:p>
              <a:pPr algn="ctr"/>
              <a:endParaRPr lang="en-US" sz="1600" dirty="0">
                <a:solidFill>
                  <a:schemeClr val="accent2"/>
                </a:solidFill>
              </a:endParaRPr>
            </a:p>
          </p:txBody>
        </p:sp>
      </p:grpSp>
      <p:grpSp>
        <p:nvGrpSpPr>
          <p:cNvPr id="45" name="Group 44"/>
          <p:cNvGrpSpPr/>
          <p:nvPr/>
        </p:nvGrpSpPr>
        <p:grpSpPr>
          <a:xfrm>
            <a:off x="1136509" y="2636898"/>
            <a:ext cx="4581560" cy="260126"/>
            <a:chOff x="1050224" y="2681193"/>
            <a:chExt cx="4581560" cy="260126"/>
          </a:xfrm>
        </p:grpSpPr>
        <p:sp>
          <p:nvSpPr>
            <p:cNvPr id="46" name="TextBox 45"/>
            <p:cNvSpPr txBox="1"/>
            <p:nvPr/>
          </p:nvSpPr>
          <p:spPr>
            <a:xfrm>
              <a:off x="1050224" y="2695098"/>
              <a:ext cx="2796621" cy="246221"/>
            </a:xfrm>
            <a:prstGeom prst="rect">
              <a:avLst/>
            </a:prstGeom>
            <a:noFill/>
          </p:spPr>
          <p:txBody>
            <a:bodyPr wrap="square" lIns="0" tIns="0" rIns="0" bIns="0" rtlCol="0">
              <a:spAutoFit/>
            </a:bodyPr>
            <a:lstStyle/>
            <a:p>
              <a:pPr marL="342900" indent="-342900">
                <a:buFont typeface="+mj-lt"/>
                <a:buAutoNum type="arabicPeriod" startAt="3"/>
              </a:pPr>
              <a:r>
                <a:rPr lang="en-US" sz="1600" dirty="0" smtClean="0">
                  <a:solidFill>
                    <a:schemeClr val="accent2"/>
                  </a:solidFill>
                </a:rPr>
                <a:t>Local Businesses</a:t>
              </a:r>
              <a:endParaRPr lang="en-US" sz="1600" dirty="0">
                <a:solidFill>
                  <a:schemeClr val="accent2"/>
                </a:solidFill>
              </a:endParaRPr>
            </a:p>
          </p:txBody>
        </p:sp>
        <p:sp>
          <p:nvSpPr>
            <p:cNvPr id="47" name="TextBox 46"/>
            <p:cNvSpPr txBox="1"/>
            <p:nvPr/>
          </p:nvSpPr>
          <p:spPr>
            <a:xfrm>
              <a:off x="4889792" y="2681193"/>
              <a:ext cx="741992" cy="246221"/>
            </a:xfrm>
            <a:prstGeom prst="rect">
              <a:avLst/>
            </a:prstGeom>
            <a:noFill/>
          </p:spPr>
          <p:txBody>
            <a:bodyPr wrap="square" lIns="0" tIns="0" rIns="0" bIns="0" rtlCol="0">
              <a:spAutoFit/>
            </a:bodyPr>
            <a:lstStyle/>
            <a:p>
              <a:pPr algn="ctr"/>
              <a:endParaRPr lang="en-US" sz="1600" dirty="0">
                <a:solidFill>
                  <a:schemeClr val="accent2"/>
                </a:solidFill>
              </a:endParaRPr>
            </a:p>
          </p:txBody>
        </p:sp>
      </p:grpSp>
      <p:grpSp>
        <p:nvGrpSpPr>
          <p:cNvPr id="51" name="Group 50"/>
          <p:cNvGrpSpPr/>
          <p:nvPr/>
        </p:nvGrpSpPr>
        <p:grpSpPr>
          <a:xfrm>
            <a:off x="6655611" y="1565908"/>
            <a:ext cx="4581560" cy="492443"/>
            <a:chOff x="1050224" y="2080599"/>
            <a:chExt cx="4581560" cy="492443"/>
          </a:xfrm>
        </p:grpSpPr>
        <p:sp>
          <p:nvSpPr>
            <p:cNvPr id="52" name="TextBox 51"/>
            <p:cNvSpPr txBox="1"/>
            <p:nvPr/>
          </p:nvSpPr>
          <p:spPr>
            <a:xfrm>
              <a:off x="1050224" y="2080599"/>
              <a:ext cx="4379464" cy="492443"/>
            </a:xfrm>
            <a:prstGeom prst="rect">
              <a:avLst/>
            </a:prstGeom>
            <a:noFill/>
          </p:spPr>
          <p:txBody>
            <a:bodyPr wrap="square" lIns="0" tIns="0" rIns="0" bIns="0" rtlCol="0">
              <a:spAutoFit/>
            </a:bodyPr>
            <a:lstStyle/>
            <a:p>
              <a:pPr marL="342900" indent="-342900">
                <a:buFont typeface="+mj-lt"/>
                <a:buAutoNum type="arabicPeriod"/>
              </a:pPr>
              <a:r>
                <a:rPr lang="en-US" sz="1600" dirty="0" smtClean="0">
                  <a:solidFill>
                    <a:schemeClr val="accent2"/>
                  </a:solidFill>
                </a:rPr>
                <a:t>Construction Companies</a:t>
              </a:r>
            </a:p>
            <a:p>
              <a:pPr marL="800100" lvl="1" indent="-342900">
                <a:buFont typeface="Arial" charset="0"/>
                <a:buChar char="•"/>
              </a:pPr>
              <a:r>
                <a:rPr lang="en-US" sz="1600" dirty="0" smtClean="0">
                  <a:solidFill>
                    <a:schemeClr val="accent2"/>
                  </a:solidFill>
                </a:rPr>
                <a:t>Major city construction companies</a:t>
              </a:r>
              <a:endParaRPr lang="en-US" sz="1600" dirty="0">
                <a:solidFill>
                  <a:schemeClr val="accent2"/>
                </a:solidFill>
              </a:endParaRPr>
            </a:p>
          </p:txBody>
        </p:sp>
        <p:sp>
          <p:nvSpPr>
            <p:cNvPr id="53" name="TextBox 52"/>
            <p:cNvSpPr txBox="1"/>
            <p:nvPr/>
          </p:nvSpPr>
          <p:spPr>
            <a:xfrm>
              <a:off x="4889792" y="2316839"/>
              <a:ext cx="741992" cy="246221"/>
            </a:xfrm>
            <a:prstGeom prst="rect">
              <a:avLst/>
            </a:prstGeom>
            <a:noFill/>
          </p:spPr>
          <p:txBody>
            <a:bodyPr wrap="square" lIns="0" tIns="0" rIns="0" bIns="0" rtlCol="0">
              <a:spAutoFit/>
            </a:bodyPr>
            <a:lstStyle/>
            <a:p>
              <a:pPr algn="ctr"/>
              <a:endParaRPr lang="en-US" sz="1600" dirty="0">
                <a:solidFill>
                  <a:schemeClr val="accent2"/>
                </a:solidFill>
              </a:endParaRPr>
            </a:p>
          </p:txBody>
        </p:sp>
      </p:grpSp>
      <p:grpSp>
        <p:nvGrpSpPr>
          <p:cNvPr id="60" name="Group 59"/>
          <p:cNvGrpSpPr/>
          <p:nvPr/>
        </p:nvGrpSpPr>
        <p:grpSpPr>
          <a:xfrm>
            <a:off x="6655611" y="2688890"/>
            <a:ext cx="4581560" cy="738664"/>
            <a:chOff x="1050224" y="2598331"/>
            <a:chExt cx="4581560" cy="738664"/>
          </a:xfrm>
        </p:grpSpPr>
        <p:sp>
          <p:nvSpPr>
            <p:cNvPr id="61" name="TextBox 60"/>
            <p:cNvSpPr txBox="1"/>
            <p:nvPr/>
          </p:nvSpPr>
          <p:spPr>
            <a:xfrm>
              <a:off x="1050224" y="2598331"/>
              <a:ext cx="3684520" cy="738664"/>
            </a:xfrm>
            <a:prstGeom prst="rect">
              <a:avLst/>
            </a:prstGeom>
            <a:noFill/>
          </p:spPr>
          <p:txBody>
            <a:bodyPr wrap="square" lIns="0" tIns="0" rIns="0" bIns="0" rtlCol="0">
              <a:spAutoFit/>
            </a:bodyPr>
            <a:lstStyle/>
            <a:p>
              <a:pPr marL="342900" indent="-342900">
                <a:buFont typeface="+mj-lt"/>
                <a:buAutoNum type="arabicPeriod" startAt="2"/>
              </a:pPr>
              <a:r>
                <a:rPr lang="en-US" sz="1600" dirty="0" smtClean="0">
                  <a:solidFill>
                    <a:schemeClr val="accent2"/>
                  </a:solidFill>
                </a:rPr>
                <a:t>Local Governments</a:t>
              </a:r>
            </a:p>
            <a:p>
              <a:pPr marL="800100" lvl="1" indent="-342900">
                <a:buFont typeface="Arial" charset="0"/>
                <a:buChar char="•"/>
              </a:pPr>
              <a:r>
                <a:rPr lang="en-US" sz="1600" dirty="0" smtClean="0">
                  <a:solidFill>
                    <a:schemeClr val="accent2"/>
                  </a:solidFill>
                </a:rPr>
                <a:t>Mainly those with major cities in their jurisdiction</a:t>
              </a:r>
              <a:endParaRPr lang="en-US" sz="1600" dirty="0">
                <a:solidFill>
                  <a:schemeClr val="accent2"/>
                </a:solidFill>
              </a:endParaRPr>
            </a:p>
          </p:txBody>
        </p:sp>
        <p:sp>
          <p:nvSpPr>
            <p:cNvPr id="62" name="TextBox 61"/>
            <p:cNvSpPr txBox="1"/>
            <p:nvPr/>
          </p:nvSpPr>
          <p:spPr>
            <a:xfrm>
              <a:off x="4889792" y="2681193"/>
              <a:ext cx="741992" cy="246221"/>
            </a:xfrm>
            <a:prstGeom prst="rect">
              <a:avLst/>
            </a:prstGeom>
            <a:noFill/>
          </p:spPr>
          <p:txBody>
            <a:bodyPr wrap="square" lIns="0" tIns="0" rIns="0" bIns="0" rtlCol="0">
              <a:spAutoFit/>
            </a:bodyPr>
            <a:lstStyle/>
            <a:p>
              <a:pPr algn="ctr"/>
              <a:endParaRPr lang="en-US" sz="1600" dirty="0">
                <a:solidFill>
                  <a:schemeClr val="accent2"/>
                </a:solidFill>
              </a:endParaRPr>
            </a:p>
          </p:txBody>
        </p:sp>
      </p:grpSp>
      <p:sp>
        <p:nvSpPr>
          <p:cNvPr id="68" name="TextBox 67"/>
          <p:cNvSpPr txBox="1"/>
          <p:nvPr/>
        </p:nvSpPr>
        <p:spPr>
          <a:xfrm>
            <a:off x="6546548" y="4228562"/>
            <a:ext cx="4838350" cy="584775"/>
          </a:xfrm>
          <a:prstGeom prst="rect">
            <a:avLst/>
          </a:prstGeom>
          <a:noFill/>
        </p:spPr>
        <p:txBody>
          <a:bodyPr wrap="square" rtlCol="0">
            <a:spAutoFit/>
          </a:bodyPr>
          <a:lstStyle/>
          <a:p>
            <a:pPr marL="285750" lvl="0" indent="-285750">
              <a:buFont typeface="Arial" charset="0"/>
              <a:buChar char="•"/>
            </a:pPr>
            <a:r>
              <a:rPr lang="en-US" sz="1600" dirty="0"/>
              <a:t>Every week, </a:t>
            </a:r>
            <a:r>
              <a:rPr lang="en-US" sz="1600" b="1" dirty="0"/>
              <a:t>12</a:t>
            </a:r>
            <a:r>
              <a:rPr lang="en-US" sz="1600" dirty="0"/>
              <a:t> work zone crashes </a:t>
            </a:r>
            <a:r>
              <a:rPr lang="en-US" sz="1600" dirty="0" smtClean="0"/>
              <a:t>occur </a:t>
            </a:r>
            <a:r>
              <a:rPr lang="en-US" sz="1600" dirty="0"/>
              <a:t>that </a:t>
            </a:r>
            <a:r>
              <a:rPr lang="en-US" sz="1600" dirty="0" smtClean="0"/>
              <a:t>result </a:t>
            </a:r>
            <a:r>
              <a:rPr lang="en-US" sz="1600" dirty="0"/>
              <a:t>in at least one </a:t>
            </a:r>
            <a:r>
              <a:rPr lang="en-US" sz="1600" dirty="0" smtClean="0"/>
              <a:t>fatality</a:t>
            </a:r>
            <a:endParaRPr lang="en-US" sz="1600" dirty="0"/>
          </a:p>
        </p:txBody>
      </p:sp>
      <p:sp>
        <p:nvSpPr>
          <p:cNvPr id="69" name="TextBox 68"/>
          <p:cNvSpPr txBox="1"/>
          <p:nvPr/>
        </p:nvSpPr>
        <p:spPr>
          <a:xfrm>
            <a:off x="6575648" y="4863870"/>
            <a:ext cx="4838350" cy="584775"/>
          </a:xfrm>
          <a:prstGeom prst="rect">
            <a:avLst/>
          </a:prstGeom>
          <a:noFill/>
        </p:spPr>
        <p:txBody>
          <a:bodyPr wrap="square" rtlCol="0">
            <a:spAutoFit/>
          </a:bodyPr>
          <a:lstStyle/>
          <a:p>
            <a:pPr marL="285750" lvl="0" indent="-285750">
              <a:buFont typeface="Arial" charset="0"/>
              <a:buChar char="•"/>
            </a:pPr>
            <a:r>
              <a:rPr lang="en-US" sz="1600" dirty="0"/>
              <a:t>Over the last decade more than </a:t>
            </a:r>
            <a:r>
              <a:rPr lang="en-US" sz="1600" b="1" dirty="0"/>
              <a:t>1200</a:t>
            </a:r>
            <a:r>
              <a:rPr lang="en-US" sz="1600" dirty="0"/>
              <a:t> pedestrians and bicyclists died in work zones</a:t>
            </a:r>
          </a:p>
        </p:txBody>
      </p:sp>
      <p:sp>
        <p:nvSpPr>
          <p:cNvPr id="70" name="TextBox 69"/>
          <p:cNvSpPr txBox="1"/>
          <p:nvPr/>
        </p:nvSpPr>
        <p:spPr>
          <a:xfrm>
            <a:off x="6575648" y="5482979"/>
            <a:ext cx="4838350" cy="584775"/>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a:t>Such incidents also cost state economies to spend hundreds of </a:t>
            </a:r>
            <a:r>
              <a:rPr lang="en-US" sz="1600" b="1" dirty="0"/>
              <a:t>millions</a:t>
            </a:r>
            <a:r>
              <a:rPr lang="en-US" sz="1600" dirty="0"/>
              <a:t> of dollars </a:t>
            </a:r>
            <a:r>
              <a:rPr lang="en-US" sz="1600" dirty="0" smtClean="0"/>
              <a:t>each year</a:t>
            </a:r>
            <a:endParaRPr lang="en-US" sz="1600" dirty="0">
              <a:solidFill>
                <a:schemeClr val="accent2"/>
              </a:solidFill>
            </a:endParaRPr>
          </a:p>
        </p:txBody>
      </p:sp>
    </p:spTree>
    <p:extLst>
      <p:ext uri="{BB962C8B-B14F-4D97-AF65-F5344CB8AC3E}">
        <p14:creationId xmlns:p14="http://schemas.microsoft.com/office/powerpoint/2010/main" val="87770761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627188" y="2989385"/>
            <a:ext cx="9000934" cy="1512765"/>
          </a:xfrm>
        </p:spPr>
        <p:txBody>
          <a:bodyPr/>
          <a:lstStyle/>
          <a:p>
            <a:pPr algn="ctr"/>
            <a:r>
              <a:rPr lang="en-US" dirty="0" smtClean="0"/>
              <a:t>Pricing and Revenue</a:t>
            </a:r>
            <a:endParaRPr lang="en-US" dirty="0"/>
          </a:p>
        </p:txBody>
      </p:sp>
      <p:sp>
        <p:nvSpPr>
          <p:cNvPr id="3" name="Slide Number Placeholder 2"/>
          <p:cNvSpPr>
            <a:spLocks noGrp="1"/>
          </p:cNvSpPr>
          <p:nvPr>
            <p:ph type="sldNum" sz="quarter" idx="12"/>
          </p:nvPr>
        </p:nvSpPr>
        <p:spPr/>
        <p:txBody>
          <a:bodyPr/>
          <a:lstStyle/>
          <a:p>
            <a:fld id="{00E6A5BD-C011-4A45-AA3A-201790FB7F2B}" type="slidenum">
              <a:rPr lang="en-CA" smtClean="0"/>
              <a:t>14</a:t>
            </a:fld>
            <a:endParaRPr lang="en-CA"/>
          </a:p>
        </p:txBody>
      </p:sp>
    </p:spTree>
    <p:extLst>
      <p:ext uri="{BB962C8B-B14F-4D97-AF65-F5344CB8AC3E}">
        <p14:creationId xmlns:p14="http://schemas.microsoft.com/office/powerpoint/2010/main" val="17049591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244882" y="3470786"/>
            <a:ext cx="9611572" cy="2441052"/>
            <a:chOff x="3033376" y="2574637"/>
            <a:chExt cx="7823077" cy="969386"/>
          </a:xfrm>
        </p:grpSpPr>
        <p:sp>
          <p:nvSpPr>
            <p:cNvPr id="85" name="Rectangle 4"/>
            <p:cNvSpPr>
              <a:spLocks noChangeArrowheads="1"/>
            </p:cNvSpPr>
            <p:nvPr/>
          </p:nvSpPr>
          <p:spPr bwMode="gray">
            <a:xfrm>
              <a:off x="3033376" y="2574637"/>
              <a:ext cx="7823077" cy="253797"/>
            </a:xfrm>
            <a:prstGeom prst="rect">
              <a:avLst/>
            </a:prstGeom>
            <a:solidFill>
              <a:schemeClr val="tx1">
                <a:lumMod val="60000"/>
                <a:lumOff val="40000"/>
              </a:schemeClr>
            </a:solidFill>
            <a:ln>
              <a:noFill/>
            </a:ln>
            <a:effectLst/>
            <a:extLst/>
          </p:spPr>
          <p:txBody>
            <a:bodyPr wrap="none" anchor="ctr"/>
            <a:lstStyle/>
            <a:p>
              <a:r>
                <a:rPr lang="en-US" sz="1400" b="1" dirty="0" smtClean="0">
                  <a:solidFill>
                    <a:srgbClr val="454545"/>
                  </a:solidFill>
                </a:rPr>
                <a:t>Revenue Model</a:t>
              </a:r>
              <a:endParaRPr lang="en-US" sz="1400" b="1" dirty="0">
                <a:solidFill>
                  <a:srgbClr val="454545"/>
                </a:solidFill>
              </a:endParaRPr>
            </a:p>
          </p:txBody>
        </p:sp>
        <p:sp>
          <p:nvSpPr>
            <p:cNvPr id="87" name="TextBox 86"/>
            <p:cNvSpPr txBox="1"/>
            <p:nvPr/>
          </p:nvSpPr>
          <p:spPr>
            <a:xfrm>
              <a:off x="3033376" y="2908460"/>
              <a:ext cx="7823077" cy="635563"/>
            </a:xfrm>
            <a:prstGeom prst="rect">
              <a:avLst/>
            </a:prstGeom>
            <a:noFill/>
          </p:spPr>
          <p:txBody>
            <a:bodyPr wrap="square" rtlCol="0">
              <a:spAutoFit/>
            </a:bodyPr>
            <a:lstStyle/>
            <a:p>
              <a:pPr marL="285750" indent="-285750">
                <a:buFont typeface="Arial" panose="020B0604020202020204" pitchFamily="34" charset="0"/>
                <a:buChar char="•"/>
              </a:pPr>
              <a:r>
                <a:rPr lang="en-US" sz="1400" dirty="0" smtClean="0">
                  <a:solidFill>
                    <a:srgbClr val="454545"/>
                  </a:solidFill>
                </a:rPr>
                <a:t>Annual revenue from accounts </a:t>
              </a:r>
              <a:r>
                <a:rPr lang="mr-IN" sz="1400" dirty="0" smtClean="0">
                  <a:solidFill>
                    <a:srgbClr val="454545"/>
                  </a:solidFill>
                </a:rPr>
                <a:t>–</a:t>
              </a:r>
              <a:r>
                <a:rPr lang="en-US" sz="1400" dirty="0" smtClean="0">
                  <a:solidFill>
                    <a:srgbClr val="454545"/>
                  </a:solidFill>
                </a:rPr>
                <a:t> Construction companies and Governments</a:t>
              </a:r>
              <a:endParaRPr lang="en-US" sz="1400" dirty="0">
                <a:solidFill>
                  <a:srgbClr val="454545"/>
                </a:solidFill>
              </a:endParaRPr>
            </a:p>
            <a:p>
              <a:pPr marL="285750" indent="-285750">
                <a:buFont typeface="Arial" panose="020B0604020202020204" pitchFamily="34" charset="0"/>
                <a:buChar char="•"/>
              </a:pPr>
              <a:r>
                <a:rPr lang="en-US" sz="1400" dirty="0" smtClean="0">
                  <a:solidFill>
                    <a:srgbClr val="454545"/>
                  </a:solidFill>
                </a:rPr>
                <a:t>Join partnership with construction firms or material suppliers for advertising</a:t>
              </a:r>
              <a:endParaRPr lang="en-US" sz="1400" dirty="0">
                <a:solidFill>
                  <a:srgbClr val="454545"/>
                </a:solidFill>
              </a:endParaRPr>
            </a:p>
            <a:p>
              <a:pPr marL="285750" indent="-285750">
                <a:buFont typeface="Arial" panose="020B0604020202020204" pitchFamily="34" charset="0"/>
                <a:buChar char="•"/>
              </a:pPr>
              <a:r>
                <a:rPr lang="en-US" sz="1400" dirty="0" smtClean="0">
                  <a:solidFill>
                    <a:srgbClr val="454545"/>
                  </a:solidFill>
                </a:rPr>
                <a:t>Partnership with local Governments to promote Smart City and Smart construction</a:t>
              </a:r>
            </a:p>
            <a:p>
              <a:pPr marL="742950" lvl="1" indent="-285750">
                <a:buFont typeface="Arial" panose="020B0604020202020204" pitchFamily="34" charset="0"/>
                <a:buChar char="•"/>
              </a:pPr>
              <a:r>
                <a:rPr lang="en-US" sz="1400" dirty="0" smtClean="0">
                  <a:solidFill>
                    <a:srgbClr val="454545"/>
                  </a:solidFill>
                </a:rPr>
                <a:t>Prevent traffic congestion, pedestrian injuries, law suits, and save time for both Government and Construction companies</a:t>
              </a:r>
            </a:p>
            <a:p>
              <a:pPr marL="742950" lvl="1" indent="-285750">
                <a:buFont typeface="Arial" panose="020B0604020202020204" pitchFamily="34" charset="0"/>
                <a:buChar char="•"/>
              </a:pPr>
              <a:r>
                <a:rPr lang="en-US" sz="1400" dirty="0" smtClean="0">
                  <a:solidFill>
                    <a:srgbClr val="454545"/>
                  </a:solidFill>
                </a:rPr>
                <a:t>Get a small percentage of environmental clean up costs by helping the Government with environment clean-up in relation to construction sites</a:t>
              </a:r>
            </a:p>
          </p:txBody>
        </p:sp>
      </p:grpSp>
      <p:sp>
        <p:nvSpPr>
          <p:cNvPr id="3" name="Title 2"/>
          <p:cNvSpPr>
            <a:spLocks noGrp="1"/>
          </p:cNvSpPr>
          <p:nvPr>
            <p:ph type="title"/>
          </p:nvPr>
        </p:nvSpPr>
        <p:spPr/>
        <p:txBody>
          <a:bodyPr/>
          <a:lstStyle/>
          <a:p>
            <a:r>
              <a:rPr lang="en-US" dirty="0" smtClean="0"/>
              <a:t>Current Vision </a:t>
            </a:r>
            <a:r>
              <a:rPr lang="en-US" dirty="0"/>
              <a:t>| </a:t>
            </a:r>
            <a:r>
              <a:rPr lang="en-US" dirty="0" smtClean="0"/>
              <a:t>Pricing and Revenue </a:t>
            </a:r>
            <a:endParaRPr lang="en-US" dirty="0"/>
          </a:p>
        </p:txBody>
      </p:sp>
      <p:sp>
        <p:nvSpPr>
          <p:cNvPr id="21" name="Slide Number Placeholder 1"/>
          <p:cNvSpPr txBox="1">
            <a:spLocks/>
          </p:cNvSpPr>
          <p:nvPr/>
        </p:nvSpPr>
        <p:spPr>
          <a:xfrm>
            <a:off x="11558854" y="6430257"/>
            <a:ext cx="329636" cy="1828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CA" sz="1200" dirty="0"/>
              <a:t>2</a:t>
            </a:r>
          </a:p>
        </p:txBody>
      </p:sp>
      <p:grpSp>
        <p:nvGrpSpPr>
          <p:cNvPr id="20" name="Group 19"/>
          <p:cNvGrpSpPr/>
          <p:nvPr/>
        </p:nvGrpSpPr>
        <p:grpSpPr>
          <a:xfrm>
            <a:off x="1244882" y="1136489"/>
            <a:ext cx="9611572" cy="1465239"/>
            <a:chOff x="3033376" y="2574637"/>
            <a:chExt cx="7823077" cy="673199"/>
          </a:xfrm>
        </p:grpSpPr>
        <p:sp>
          <p:nvSpPr>
            <p:cNvPr id="22" name="Rectangle 4"/>
            <p:cNvSpPr>
              <a:spLocks noChangeArrowheads="1"/>
            </p:cNvSpPr>
            <p:nvPr/>
          </p:nvSpPr>
          <p:spPr bwMode="gray">
            <a:xfrm>
              <a:off x="3033376" y="2574637"/>
              <a:ext cx="7823077" cy="253797"/>
            </a:xfrm>
            <a:prstGeom prst="rect">
              <a:avLst/>
            </a:prstGeom>
            <a:solidFill>
              <a:schemeClr val="tx1">
                <a:lumMod val="60000"/>
                <a:lumOff val="40000"/>
              </a:schemeClr>
            </a:solidFill>
            <a:ln>
              <a:noFill/>
            </a:ln>
            <a:effectLst/>
            <a:extLst/>
          </p:spPr>
          <p:txBody>
            <a:bodyPr wrap="none" anchor="ctr"/>
            <a:lstStyle/>
            <a:p>
              <a:r>
                <a:rPr lang="en-US" sz="1400" b="1" dirty="0" smtClean="0">
                  <a:solidFill>
                    <a:srgbClr val="454545"/>
                  </a:solidFill>
                </a:rPr>
                <a:t>Pricing Strategy</a:t>
              </a:r>
              <a:endParaRPr lang="en-US" sz="1400" b="1" dirty="0">
                <a:solidFill>
                  <a:srgbClr val="454545"/>
                </a:solidFill>
              </a:endParaRPr>
            </a:p>
          </p:txBody>
        </p:sp>
        <p:sp>
          <p:nvSpPr>
            <p:cNvPr id="23" name="TextBox 22"/>
            <p:cNvSpPr txBox="1"/>
            <p:nvPr/>
          </p:nvSpPr>
          <p:spPr>
            <a:xfrm>
              <a:off x="3033376" y="2908459"/>
              <a:ext cx="7823077" cy="339377"/>
            </a:xfrm>
            <a:prstGeom prst="rect">
              <a:avLst/>
            </a:prstGeom>
            <a:noFill/>
          </p:spPr>
          <p:txBody>
            <a:bodyPr wrap="square" rtlCol="0">
              <a:spAutoFit/>
            </a:bodyPr>
            <a:lstStyle/>
            <a:p>
              <a:pPr marL="285750" indent="-285750">
                <a:buFont typeface="Arial" panose="020B0604020202020204" pitchFamily="34" charset="0"/>
                <a:buChar char="•"/>
              </a:pPr>
              <a:r>
                <a:rPr lang="en-US" sz="1400" b="1" dirty="0" smtClean="0">
                  <a:solidFill>
                    <a:srgbClr val="454545"/>
                  </a:solidFill>
                </a:rPr>
                <a:t>Annual Licensing fee: </a:t>
              </a:r>
              <a:r>
                <a:rPr lang="en-US" sz="1400" dirty="0" smtClean="0">
                  <a:solidFill>
                    <a:srgbClr val="454545"/>
                  </a:solidFill>
                </a:rPr>
                <a:t>For construction companies and local Governments</a:t>
              </a:r>
              <a:endParaRPr lang="en-US" sz="1400" dirty="0">
                <a:solidFill>
                  <a:srgbClr val="454545"/>
                </a:solidFill>
              </a:endParaRPr>
            </a:p>
            <a:p>
              <a:pPr marL="285750" indent="-285750">
                <a:buFont typeface="Arial" panose="020B0604020202020204" pitchFamily="34" charset="0"/>
                <a:buChar char="•"/>
              </a:pPr>
              <a:r>
                <a:rPr lang="en-US" sz="1400" b="1" dirty="0" smtClean="0">
                  <a:solidFill>
                    <a:srgbClr val="454545"/>
                  </a:solidFill>
                </a:rPr>
                <a:t>Add-on fees:</a:t>
              </a:r>
              <a:r>
                <a:rPr lang="en-US" sz="1400" dirty="0" smtClean="0">
                  <a:solidFill>
                    <a:srgbClr val="454545"/>
                  </a:solidFill>
                </a:rPr>
                <a:t> For Enhanced Analytics and additional features for firms that opt for it</a:t>
              </a:r>
            </a:p>
            <a:p>
              <a:pPr marL="285750" indent="-285750">
                <a:buFont typeface="Arial" panose="020B0604020202020204" pitchFamily="34" charset="0"/>
                <a:buChar char="•"/>
              </a:pPr>
              <a:r>
                <a:rPr lang="en-US" sz="1400" b="1" dirty="0" smtClean="0">
                  <a:solidFill>
                    <a:srgbClr val="454545"/>
                  </a:solidFill>
                </a:rPr>
                <a:t>Partnerships and Joint Ventures</a:t>
              </a:r>
            </a:p>
          </p:txBody>
        </p:sp>
      </p:grpSp>
    </p:spTree>
    <p:extLst>
      <p:ext uri="{BB962C8B-B14F-4D97-AF65-F5344CB8AC3E}">
        <p14:creationId xmlns:p14="http://schemas.microsoft.com/office/powerpoint/2010/main" val="9120644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627188" y="2989385"/>
            <a:ext cx="9000934" cy="1512765"/>
          </a:xfrm>
        </p:spPr>
        <p:txBody>
          <a:bodyPr/>
          <a:lstStyle/>
          <a:p>
            <a:pPr algn="ctr"/>
            <a:r>
              <a:rPr lang="en-US" dirty="0" smtClean="0"/>
              <a:t>Financing</a:t>
            </a:r>
            <a:endParaRPr lang="en-US" dirty="0"/>
          </a:p>
        </p:txBody>
      </p:sp>
      <p:sp>
        <p:nvSpPr>
          <p:cNvPr id="3" name="Slide Number Placeholder 2"/>
          <p:cNvSpPr>
            <a:spLocks noGrp="1"/>
          </p:cNvSpPr>
          <p:nvPr>
            <p:ph type="sldNum" sz="quarter" idx="12"/>
          </p:nvPr>
        </p:nvSpPr>
        <p:spPr/>
        <p:txBody>
          <a:bodyPr/>
          <a:lstStyle/>
          <a:p>
            <a:fld id="{00E6A5BD-C011-4A45-AA3A-201790FB7F2B}" type="slidenum">
              <a:rPr lang="en-CA" smtClean="0"/>
              <a:t>16</a:t>
            </a:fld>
            <a:endParaRPr lang="en-CA"/>
          </a:p>
        </p:txBody>
      </p:sp>
    </p:spTree>
    <p:extLst>
      <p:ext uri="{BB962C8B-B14F-4D97-AF65-F5344CB8AC3E}">
        <p14:creationId xmlns:p14="http://schemas.microsoft.com/office/powerpoint/2010/main" val="13738632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itle 33"/>
          <p:cNvSpPr>
            <a:spLocks noGrp="1"/>
          </p:cNvSpPr>
          <p:nvPr>
            <p:ph type="title"/>
          </p:nvPr>
        </p:nvSpPr>
        <p:spPr>
          <a:xfrm>
            <a:off x="511885" y="182563"/>
            <a:ext cx="9193128" cy="914400"/>
          </a:xfrm>
        </p:spPr>
        <p:txBody>
          <a:bodyPr vert="horz" lIns="0" tIns="0" rIns="0" bIns="0" rtlCol="0" anchor="ctr" anchorCtr="0">
            <a:noAutofit/>
          </a:bodyPr>
          <a:lstStyle/>
          <a:p>
            <a:r>
              <a:rPr lang="en-US" dirty="0" smtClean="0"/>
              <a:t>Current Vision </a:t>
            </a:r>
            <a:r>
              <a:rPr lang="en-US" dirty="0"/>
              <a:t>| </a:t>
            </a:r>
            <a:r>
              <a:rPr lang="en-US" dirty="0" smtClean="0"/>
              <a:t>Valuation</a:t>
            </a:r>
            <a:endParaRPr lang="en-US" dirty="0"/>
          </a:p>
        </p:txBody>
      </p:sp>
      <p:sp>
        <p:nvSpPr>
          <p:cNvPr id="180" name="Rectangle 179"/>
          <p:cNvSpPr/>
          <p:nvPr/>
        </p:nvSpPr>
        <p:spPr bwMode="gray">
          <a:xfrm>
            <a:off x="936796" y="4206054"/>
            <a:ext cx="4996752" cy="2101466"/>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1E4191"/>
              </a:solidFill>
              <a:effectLst/>
              <a:uLnTx/>
              <a:uFillTx/>
            </a:endParaRPr>
          </a:p>
        </p:txBody>
      </p:sp>
      <p:sp>
        <p:nvSpPr>
          <p:cNvPr id="181" name="TextBox 180"/>
          <p:cNvSpPr txBox="1"/>
          <p:nvPr/>
        </p:nvSpPr>
        <p:spPr bwMode="gray">
          <a:xfrm>
            <a:off x="2137661" y="4022629"/>
            <a:ext cx="2602946" cy="338554"/>
          </a:xfrm>
          <a:prstGeom prst="rect">
            <a:avLst/>
          </a:prstGeom>
          <a:solidFill>
            <a:sysClr val="window" lastClr="FFFFFF"/>
          </a:solid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600" b="1" kern="0" dirty="0"/>
              <a:t>Assumptions</a:t>
            </a:r>
            <a:endParaRPr kumimoji="0" lang="en-US" sz="1600" b="1" i="0" u="none" strike="noStrike" kern="0" cap="none" spc="0" normalizeH="0" baseline="0" noProof="0" dirty="0">
              <a:ln>
                <a:noFill/>
              </a:ln>
              <a:effectLst/>
              <a:uLnTx/>
              <a:uFillTx/>
            </a:endParaRPr>
          </a:p>
        </p:txBody>
      </p:sp>
      <p:sp>
        <p:nvSpPr>
          <p:cNvPr id="182" name="Rectangle 181"/>
          <p:cNvSpPr/>
          <p:nvPr/>
        </p:nvSpPr>
        <p:spPr bwMode="gray">
          <a:xfrm>
            <a:off x="6428509" y="4206055"/>
            <a:ext cx="5150308" cy="2101466"/>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effectLst/>
              <a:uLnTx/>
              <a:uFillTx/>
            </a:endParaRPr>
          </a:p>
        </p:txBody>
      </p:sp>
      <p:sp>
        <p:nvSpPr>
          <p:cNvPr id="183" name="TextBox 182"/>
          <p:cNvSpPr txBox="1"/>
          <p:nvPr/>
        </p:nvSpPr>
        <p:spPr bwMode="gray">
          <a:xfrm>
            <a:off x="8566753" y="4043116"/>
            <a:ext cx="1381339" cy="338554"/>
          </a:xfrm>
          <a:prstGeom prst="rect">
            <a:avLst/>
          </a:prstGeom>
          <a:solidFill>
            <a:sysClr val="window" lastClr="FFFFFF"/>
          </a:solidFill>
        </p:spPr>
        <p:txBody>
          <a:bodyPr wrap="square" rtlCol="0" anchor="ctr">
            <a:spAutoFit/>
          </a:bodyPr>
          <a:lstStyle/>
          <a:p>
            <a:pPr lvl="0" algn="ctr">
              <a:defRPr/>
            </a:pPr>
            <a:r>
              <a:rPr lang="en-US" sz="1600" b="1" kern="0" dirty="0"/>
              <a:t>Key Risks</a:t>
            </a:r>
          </a:p>
        </p:txBody>
      </p:sp>
      <p:sp>
        <p:nvSpPr>
          <p:cNvPr id="184" name="TextBox 183"/>
          <p:cNvSpPr txBox="1"/>
          <p:nvPr/>
        </p:nvSpPr>
        <p:spPr>
          <a:xfrm>
            <a:off x="1095198" y="4485838"/>
            <a:ext cx="4838350" cy="338554"/>
          </a:xfrm>
          <a:prstGeom prst="rect">
            <a:avLst/>
          </a:prstGeom>
          <a:noFill/>
        </p:spPr>
        <p:txBody>
          <a:bodyPr wrap="square" rtlCol="0">
            <a:spAutoFit/>
          </a:bodyPr>
          <a:lstStyle/>
          <a:p>
            <a:pPr marL="285750" marR="0" lvl="0" indent="-285750" defTabSz="457200" eaLnBrk="1" fontAlgn="auto" latinLnBrk="0" hangingPunct="1">
              <a:lnSpc>
                <a:spcPct val="100000"/>
              </a:lnSpc>
              <a:spcBef>
                <a:spcPts val="0"/>
              </a:spcBef>
              <a:spcAft>
                <a:spcPts val="0"/>
              </a:spcAft>
              <a:buClrTx/>
              <a:buSzTx/>
              <a:buFont typeface="Arial" charset="0"/>
              <a:buChar char="•"/>
              <a:tabLst/>
              <a:defRPr/>
            </a:pPr>
            <a:r>
              <a:rPr lang="en-US" sz="1600" dirty="0" smtClean="0">
                <a:solidFill>
                  <a:schemeClr val="accent2"/>
                </a:solidFill>
              </a:rPr>
              <a:t>Licensing fee of $10,000 per annum </a:t>
            </a:r>
            <a:endParaRPr lang="en-US" sz="1600" dirty="0">
              <a:solidFill>
                <a:schemeClr val="accent2"/>
              </a:solidFill>
            </a:endParaRPr>
          </a:p>
        </p:txBody>
      </p:sp>
      <p:sp>
        <p:nvSpPr>
          <p:cNvPr id="185" name="TextBox 184"/>
          <p:cNvSpPr txBox="1"/>
          <p:nvPr/>
        </p:nvSpPr>
        <p:spPr>
          <a:xfrm>
            <a:off x="1095198" y="5445924"/>
            <a:ext cx="4692720" cy="584775"/>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solidFill>
                  <a:schemeClr val="accent2"/>
                </a:solidFill>
              </a:rPr>
              <a:t>GE Current Sensors are being installed throughout major cities in the United States</a:t>
            </a:r>
            <a:endParaRPr lang="en-US" sz="1600" dirty="0">
              <a:solidFill>
                <a:schemeClr val="accent2"/>
              </a:solidFill>
            </a:endParaRPr>
          </a:p>
        </p:txBody>
      </p:sp>
      <p:sp>
        <p:nvSpPr>
          <p:cNvPr id="193" name="TextBox 192"/>
          <p:cNvSpPr txBox="1"/>
          <p:nvPr/>
        </p:nvSpPr>
        <p:spPr>
          <a:xfrm>
            <a:off x="6574138" y="4375889"/>
            <a:ext cx="4692720" cy="830997"/>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solidFill>
                  <a:schemeClr val="accent2"/>
                </a:solidFill>
              </a:rPr>
              <a:t>Downturn in the labor market or in similar Macro-related areas that impact the construction industry both directly and indirectly</a:t>
            </a:r>
            <a:endParaRPr lang="en-US" sz="1600" dirty="0"/>
          </a:p>
        </p:txBody>
      </p:sp>
      <p:sp>
        <p:nvSpPr>
          <p:cNvPr id="194" name="TextBox 193"/>
          <p:cNvSpPr txBox="1"/>
          <p:nvPr/>
        </p:nvSpPr>
        <p:spPr>
          <a:xfrm>
            <a:off x="6574138" y="5731974"/>
            <a:ext cx="4793425" cy="338554"/>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solidFill>
                  <a:schemeClr val="accent2"/>
                </a:solidFill>
              </a:rPr>
              <a:t>Quick entry to market by competitors </a:t>
            </a:r>
            <a:endParaRPr lang="en-US" sz="1600" dirty="0">
              <a:solidFill>
                <a:schemeClr val="accent2"/>
              </a:solidFill>
            </a:endParaRPr>
          </a:p>
        </p:txBody>
      </p:sp>
      <p:sp>
        <p:nvSpPr>
          <p:cNvPr id="42" name="Slide Number Placeholder 1"/>
          <p:cNvSpPr>
            <a:spLocks noGrp="1"/>
          </p:cNvSpPr>
          <p:nvPr>
            <p:ph type="sldNum" sz="quarter" idx="12"/>
          </p:nvPr>
        </p:nvSpPr>
        <p:spPr>
          <a:xfrm>
            <a:off x="11413998" y="6475080"/>
            <a:ext cx="329636" cy="182880"/>
          </a:xfrm>
        </p:spPr>
        <p:txBody>
          <a:bodyPr/>
          <a:lstStyle/>
          <a:p>
            <a:r>
              <a:rPr lang="en-CA" dirty="0"/>
              <a:t>6</a:t>
            </a:r>
          </a:p>
        </p:txBody>
      </p:sp>
      <p:sp>
        <p:nvSpPr>
          <p:cNvPr id="66" name="TextBox 65"/>
          <p:cNvSpPr txBox="1"/>
          <p:nvPr/>
        </p:nvSpPr>
        <p:spPr>
          <a:xfrm>
            <a:off x="6574138" y="5153537"/>
            <a:ext cx="4793425" cy="584775"/>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solidFill>
                  <a:schemeClr val="accent2"/>
                </a:solidFill>
              </a:rPr>
              <a:t>Exponentially attracting new construction companies as clients to use the product</a:t>
            </a:r>
            <a:endParaRPr lang="en-US" sz="1600" dirty="0">
              <a:solidFill>
                <a:schemeClr val="accent2"/>
              </a:solidFill>
            </a:endParaRPr>
          </a:p>
        </p:txBody>
      </p:sp>
      <p:sp>
        <p:nvSpPr>
          <p:cNvPr id="69" name="Rectangle 68"/>
          <p:cNvSpPr/>
          <p:nvPr/>
        </p:nvSpPr>
        <p:spPr bwMode="gray">
          <a:xfrm>
            <a:off x="6428509" y="1011995"/>
            <a:ext cx="5150308" cy="2668971"/>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effectLst/>
              <a:uLnTx/>
              <a:uFillTx/>
            </a:endParaRPr>
          </a:p>
        </p:txBody>
      </p:sp>
      <p:sp>
        <p:nvSpPr>
          <p:cNvPr id="70" name="TextBox 69"/>
          <p:cNvSpPr txBox="1"/>
          <p:nvPr/>
        </p:nvSpPr>
        <p:spPr bwMode="gray">
          <a:xfrm>
            <a:off x="8323674" y="809711"/>
            <a:ext cx="1381339" cy="338554"/>
          </a:xfrm>
          <a:prstGeom prst="rect">
            <a:avLst/>
          </a:prstGeom>
          <a:solidFill>
            <a:sysClr val="window" lastClr="FFFFFF"/>
          </a:solidFill>
        </p:spPr>
        <p:txBody>
          <a:bodyPr wrap="square" rtlCol="0" anchor="ctr">
            <a:spAutoFit/>
          </a:bodyPr>
          <a:lstStyle/>
          <a:p>
            <a:pPr lvl="0" algn="ctr">
              <a:defRPr/>
            </a:pPr>
            <a:r>
              <a:rPr lang="en-US" sz="1600" b="1" kern="0" dirty="0" smtClean="0"/>
              <a:t>Methodology</a:t>
            </a:r>
            <a:endParaRPr lang="en-US" sz="1600" b="1" kern="0" dirty="0"/>
          </a:p>
        </p:txBody>
      </p:sp>
      <p:sp>
        <p:nvSpPr>
          <p:cNvPr id="71" name="TextBox 70"/>
          <p:cNvSpPr txBox="1"/>
          <p:nvPr/>
        </p:nvSpPr>
        <p:spPr>
          <a:xfrm>
            <a:off x="6657303" y="1318921"/>
            <a:ext cx="4692720" cy="584775"/>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solidFill>
                  <a:schemeClr val="accent2"/>
                </a:solidFill>
              </a:rPr>
              <a:t>To estimate Current Vision’s valuation, we used Net Income as a proxy for Cash Flow</a:t>
            </a:r>
          </a:p>
        </p:txBody>
      </p:sp>
      <p:pic>
        <p:nvPicPr>
          <p:cNvPr id="3" name="Picture 2"/>
          <p:cNvPicPr>
            <a:picLocks noChangeAspect="1"/>
          </p:cNvPicPr>
          <p:nvPr/>
        </p:nvPicPr>
        <p:blipFill>
          <a:blip r:embed="rId3"/>
          <a:stretch>
            <a:fillRect/>
          </a:stretch>
        </p:blipFill>
        <p:spPr>
          <a:xfrm>
            <a:off x="936796" y="969399"/>
            <a:ext cx="5188120" cy="2776409"/>
          </a:xfrm>
          <a:prstGeom prst="rect">
            <a:avLst/>
          </a:prstGeom>
        </p:spPr>
      </p:pic>
      <p:sp>
        <p:nvSpPr>
          <p:cNvPr id="72" name="TextBox 71"/>
          <p:cNvSpPr txBox="1"/>
          <p:nvPr/>
        </p:nvSpPr>
        <p:spPr>
          <a:xfrm>
            <a:off x="6657303" y="1907880"/>
            <a:ext cx="4692720" cy="1077218"/>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solidFill>
                  <a:schemeClr val="accent2"/>
                </a:solidFill>
              </a:rPr>
              <a:t>After developing 5 year projections, we performed a Discounted Cash Flow (DCF) Analysis to determine the company’s present valuation</a:t>
            </a:r>
          </a:p>
        </p:txBody>
      </p:sp>
      <p:sp>
        <p:nvSpPr>
          <p:cNvPr id="73" name="TextBox 72"/>
          <p:cNvSpPr txBox="1"/>
          <p:nvPr/>
        </p:nvSpPr>
        <p:spPr>
          <a:xfrm>
            <a:off x="1088812" y="4972349"/>
            <a:ext cx="4692720" cy="338554"/>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solidFill>
                  <a:schemeClr val="accent2"/>
                </a:solidFill>
              </a:rPr>
              <a:t>10% discount rate (software industry average)</a:t>
            </a:r>
            <a:endParaRPr lang="en-US" sz="1600" dirty="0">
              <a:solidFill>
                <a:schemeClr val="accent2"/>
              </a:solidFill>
            </a:endParaRPr>
          </a:p>
        </p:txBody>
      </p:sp>
      <p:sp>
        <p:nvSpPr>
          <p:cNvPr id="74" name="TextBox 73"/>
          <p:cNvSpPr txBox="1"/>
          <p:nvPr/>
        </p:nvSpPr>
        <p:spPr>
          <a:xfrm>
            <a:off x="6657303" y="2978760"/>
            <a:ext cx="4692720" cy="584775"/>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u="sng" dirty="0" smtClean="0">
                <a:solidFill>
                  <a:schemeClr val="accent2"/>
                </a:solidFill>
              </a:rPr>
              <a:t>Disclaimer:</a:t>
            </a:r>
            <a:r>
              <a:rPr lang="en-US" sz="1600" dirty="0" smtClean="0">
                <a:solidFill>
                  <a:schemeClr val="accent2"/>
                </a:solidFill>
              </a:rPr>
              <a:t> This is a simplified DCF that does not incorporate all aspects of an extensive model </a:t>
            </a:r>
            <a:endParaRPr lang="en-US" sz="1600" u="sng" dirty="0" smtClean="0">
              <a:solidFill>
                <a:schemeClr val="accent2"/>
              </a:solidFill>
            </a:endParaRPr>
          </a:p>
        </p:txBody>
      </p:sp>
    </p:spTree>
    <p:extLst>
      <p:ext uri="{BB962C8B-B14F-4D97-AF65-F5344CB8AC3E}">
        <p14:creationId xmlns:p14="http://schemas.microsoft.com/office/powerpoint/2010/main" val="53918194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Current Vision </a:t>
            </a:r>
            <a:r>
              <a:rPr lang="en-US" dirty="0"/>
              <a:t>| </a:t>
            </a:r>
            <a:r>
              <a:rPr lang="en-US" dirty="0" smtClean="0"/>
              <a:t>Financial Forecast</a:t>
            </a:r>
            <a:endParaRPr lang="en-US" dirty="0"/>
          </a:p>
        </p:txBody>
      </p:sp>
      <p:sp>
        <p:nvSpPr>
          <p:cNvPr id="18" name="Rectangle 17"/>
          <p:cNvSpPr/>
          <p:nvPr/>
        </p:nvSpPr>
        <p:spPr bwMode="gray">
          <a:xfrm>
            <a:off x="533399" y="1280160"/>
            <a:ext cx="11210235" cy="4784381"/>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1E4191"/>
              </a:solidFill>
              <a:effectLst/>
              <a:uLnTx/>
              <a:uFillTx/>
            </a:endParaRPr>
          </a:p>
        </p:txBody>
      </p:sp>
      <p:sp>
        <p:nvSpPr>
          <p:cNvPr id="2" name="Slide Number Placeholder 1"/>
          <p:cNvSpPr>
            <a:spLocks noGrp="1"/>
          </p:cNvSpPr>
          <p:nvPr>
            <p:ph type="sldNum" sz="quarter" idx="12"/>
          </p:nvPr>
        </p:nvSpPr>
        <p:spPr/>
        <p:txBody>
          <a:bodyPr/>
          <a:lstStyle/>
          <a:p>
            <a:fld id="{00E6A5BD-C011-4A45-AA3A-201790FB7F2B}" type="slidenum">
              <a:rPr lang="en-CA" smtClean="0"/>
              <a:t>18</a:t>
            </a:fld>
            <a:endParaRPr lang="en-CA" dirty="0"/>
          </a:p>
        </p:txBody>
      </p:sp>
      <p:sp>
        <p:nvSpPr>
          <p:cNvPr id="82" name="TextBox 81"/>
          <p:cNvSpPr txBox="1"/>
          <p:nvPr/>
        </p:nvSpPr>
        <p:spPr>
          <a:xfrm>
            <a:off x="693434" y="2020520"/>
            <a:ext cx="3727960" cy="830997"/>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t>Using conservative projections, we derived a linear growth pattern for the near short term </a:t>
            </a:r>
            <a:endParaRPr lang="en-US" sz="1600" dirty="0"/>
          </a:p>
        </p:txBody>
      </p:sp>
      <p:graphicFrame>
        <p:nvGraphicFramePr>
          <p:cNvPr id="15" name="Chart 14"/>
          <p:cNvGraphicFramePr>
            <a:graphicFrameLocks/>
          </p:cNvGraphicFramePr>
          <p:nvPr>
            <p:extLst>
              <p:ext uri="{D42A27DB-BD31-4B8C-83A1-F6EECF244321}">
                <p14:modId xmlns:p14="http://schemas.microsoft.com/office/powerpoint/2010/main" val="1265768163"/>
              </p:ext>
            </p:extLst>
          </p:nvPr>
        </p:nvGraphicFramePr>
        <p:xfrm>
          <a:off x="4925217" y="1783833"/>
          <a:ext cx="5950763" cy="3853174"/>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693434" y="3294921"/>
            <a:ext cx="3727960" cy="1323439"/>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t>Break even is forecasted to be achieved shortly after Year 2. Using slightly more aggressive figures, it can be reached slightly prior to Year 2 as well</a:t>
            </a:r>
            <a:endParaRPr lang="en-US" sz="1600" dirty="0"/>
          </a:p>
        </p:txBody>
      </p:sp>
    </p:spTree>
    <p:extLst>
      <p:ext uri="{BB962C8B-B14F-4D97-AF65-F5344CB8AC3E}">
        <p14:creationId xmlns:p14="http://schemas.microsoft.com/office/powerpoint/2010/main" val="113070973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Current Vision </a:t>
            </a:r>
            <a:r>
              <a:rPr lang="en-US" dirty="0"/>
              <a:t>| </a:t>
            </a:r>
            <a:r>
              <a:rPr lang="en-US" dirty="0" smtClean="0"/>
              <a:t>The Ask</a:t>
            </a:r>
            <a:endParaRPr lang="en-US" dirty="0"/>
          </a:p>
        </p:txBody>
      </p:sp>
      <p:sp>
        <p:nvSpPr>
          <p:cNvPr id="18" name="Rectangle 17"/>
          <p:cNvSpPr/>
          <p:nvPr/>
        </p:nvSpPr>
        <p:spPr bwMode="gray">
          <a:xfrm>
            <a:off x="533399" y="1578505"/>
            <a:ext cx="7050741" cy="4163927"/>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1E4191"/>
              </a:solidFill>
              <a:effectLst/>
              <a:uLnTx/>
              <a:uFillTx/>
            </a:endParaRPr>
          </a:p>
        </p:txBody>
      </p:sp>
      <p:sp>
        <p:nvSpPr>
          <p:cNvPr id="19" name="TextBox 18"/>
          <p:cNvSpPr txBox="1"/>
          <p:nvPr/>
        </p:nvSpPr>
        <p:spPr bwMode="gray">
          <a:xfrm>
            <a:off x="1991738" y="1409226"/>
            <a:ext cx="4114800" cy="338554"/>
          </a:xfrm>
          <a:prstGeom prst="rect">
            <a:avLst/>
          </a:prstGeom>
          <a:solidFill>
            <a:sysClr val="window" lastClr="FFFFFF"/>
          </a:solid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600" b="1" kern="0" dirty="0"/>
              <a:t>Resources needed </a:t>
            </a:r>
            <a:r>
              <a:rPr lang="en-US" sz="1600" b="1" kern="0" dirty="0" smtClean="0"/>
              <a:t>for project completion</a:t>
            </a:r>
            <a:endParaRPr kumimoji="0" lang="en-US" sz="1600" b="1" i="0" u="none" strike="noStrike" kern="0" cap="none" spc="0" normalizeH="0" baseline="0" noProof="0" dirty="0">
              <a:ln>
                <a:noFill/>
              </a:ln>
              <a:effectLst/>
              <a:uLnTx/>
              <a:uFillTx/>
            </a:endParaRPr>
          </a:p>
        </p:txBody>
      </p:sp>
      <p:sp>
        <p:nvSpPr>
          <p:cNvPr id="2" name="Slide Number Placeholder 1"/>
          <p:cNvSpPr>
            <a:spLocks noGrp="1"/>
          </p:cNvSpPr>
          <p:nvPr>
            <p:ph type="sldNum" sz="quarter" idx="12"/>
          </p:nvPr>
        </p:nvSpPr>
        <p:spPr/>
        <p:txBody>
          <a:bodyPr/>
          <a:lstStyle/>
          <a:p>
            <a:fld id="{00E6A5BD-C011-4A45-AA3A-201790FB7F2B}" type="slidenum">
              <a:rPr lang="en-CA" smtClean="0"/>
              <a:t>19</a:t>
            </a:fld>
            <a:endParaRPr lang="en-CA" dirty="0"/>
          </a:p>
        </p:txBody>
      </p:sp>
      <p:sp>
        <p:nvSpPr>
          <p:cNvPr id="82" name="TextBox 81"/>
          <p:cNvSpPr txBox="1"/>
          <p:nvPr/>
        </p:nvSpPr>
        <p:spPr>
          <a:xfrm>
            <a:off x="693433" y="2020520"/>
            <a:ext cx="6677185" cy="1200329"/>
          </a:xfrm>
          <a:prstGeom prst="rect">
            <a:avLst/>
          </a:prstGeom>
          <a:noFill/>
        </p:spPr>
        <p:txBody>
          <a:bodyPr wrap="square" rtlCol="0">
            <a:spAutoFit/>
          </a:bodyPr>
          <a:lstStyle/>
          <a:p>
            <a:pPr marL="285750" indent="-285750" defTabSz="457200">
              <a:lnSpc>
                <a:spcPct val="150000"/>
              </a:lnSpc>
              <a:buFont typeface="Arial" panose="020B0604020202020204" pitchFamily="34" charset="0"/>
              <a:buChar char="•"/>
            </a:pPr>
            <a:r>
              <a:rPr lang="en-US" sz="1600" b="1" dirty="0"/>
              <a:t>Ownership/Investment </a:t>
            </a:r>
            <a:r>
              <a:rPr lang="mr-IN" sz="1600" b="1" dirty="0" smtClean="0"/>
              <a:t>–</a:t>
            </a:r>
            <a:r>
              <a:rPr lang="en-US" sz="1600" b="1" dirty="0" smtClean="0"/>
              <a:t> $20,000</a:t>
            </a:r>
            <a:r>
              <a:rPr lang="en-US" sz="1600" dirty="0" smtClean="0"/>
              <a:t> </a:t>
            </a:r>
          </a:p>
          <a:p>
            <a:pPr marL="742950" lvl="1" indent="-285750" defTabSz="457200">
              <a:lnSpc>
                <a:spcPct val="150000"/>
              </a:lnSpc>
              <a:buFont typeface="Arial" panose="020B0604020202020204" pitchFamily="34" charset="0"/>
              <a:buChar char="•"/>
            </a:pPr>
            <a:r>
              <a:rPr lang="en-US" sz="1600" b="1" dirty="0" smtClean="0"/>
              <a:t>Valuation</a:t>
            </a:r>
            <a:r>
              <a:rPr lang="en-US" sz="1600" dirty="0" smtClean="0"/>
              <a:t>: ~ $200,000</a:t>
            </a:r>
          </a:p>
          <a:p>
            <a:pPr marL="742950" lvl="1" indent="-285750" defTabSz="457200">
              <a:lnSpc>
                <a:spcPct val="150000"/>
              </a:lnSpc>
              <a:buFont typeface="Arial" panose="020B0604020202020204" pitchFamily="34" charset="0"/>
              <a:buChar char="•"/>
            </a:pPr>
            <a:r>
              <a:rPr lang="en-US" sz="1600" b="1" dirty="0" smtClean="0"/>
              <a:t>Stake</a:t>
            </a:r>
            <a:r>
              <a:rPr lang="en-US" sz="1600" dirty="0" smtClean="0"/>
              <a:t>: ~ 10% </a:t>
            </a:r>
            <a:endParaRPr lang="en-US" sz="1600" dirty="0"/>
          </a:p>
        </p:txBody>
      </p:sp>
      <p:sp>
        <p:nvSpPr>
          <p:cNvPr id="20" name="TextBox 19"/>
          <p:cNvSpPr txBox="1"/>
          <p:nvPr/>
        </p:nvSpPr>
        <p:spPr>
          <a:xfrm>
            <a:off x="655275" y="3696810"/>
            <a:ext cx="6677186" cy="1569660"/>
          </a:xfrm>
          <a:prstGeom prst="rect">
            <a:avLst/>
          </a:prstGeom>
          <a:noFill/>
        </p:spPr>
        <p:txBody>
          <a:bodyPr wrap="square" rtlCol="0">
            <a:spAutoFit/>
          </a:bodyPr>
          <a:lstStyle/>
          <a:p>
            <a:pPr marL="285750" indent="-285750" defTabSz="457200">
              <a:lnSpc>
                <a:spcPct val="150000"/>
              </a:lnSpc>
              <a:buFont typeface="Arial" panose="020B0604020202020204" pitchFamily="34" charset="0"/>
              <a:buChar char="•"/>
            </a:pPr>
            <a:r>
              <a:rPr lang="en-US" sz="1600" b="1" dirty="0" smtClean="0"/>
              <a:t>Additional Resources</a:t>
            </a:r>
          </a:p>
          <a:p>
            <a:pPr marL="742950" lvl="1" indent="-285750" defTabSz="457200">
              <a:lnSpc>
                <a:spcPct val="150000"/>
              </a:lnSpc>
              <a:buFont typeface="Arial" panose="020B0604020202020204" pitchFamily="34" charset="0"/>
              <a:buChar char="•"/>
            </a:pPr>
            <a:r>
              <a:rPr lang="en-US" sz="1600" dirty="0"/>
              <a:t>Predix Services with GE Current partnership</a:t>
            </a:r>
          </a:p>
          <a:p>
            <a:pPr marL="742950" lvl="1" indent="-285750" defTabSz="457200">
              <a:lnSpc>
                <a:spcPct val="150000"/>
              </a:lnSpc>
              <a:buFont typeface="Arial" panose="020B0604020202020204" pitchFamily="34" charset="0"/>
              <a:buChar char="•"/>
            </a:pPr>
            <a:r>
              <a:rPr lang="en-US" sz="1600" dirty="0" smtClean="0"/>
              <a:t>Marketing </a:t>
            </a:r>
            <a:r>
              <a:rPr lang="en-US" sz="1600" dirty="0"/>
              <a:t>and Sales Teams</a:t>
            </a:r>
          </a:p>
          <a:p>
            <a:pPr marL="742950" lvl="1" indent="-285750" defTabSz="457200">
              <a:lnSpc>
                <a:spcPct val="150000"/>
              </a:lnSpc>
              <a:buFont typeface="Arial" panose="020B0604020202020204" pitchFamily="34" charset="0"/>
              <a:buChar char="•"/>
            </a:pPr>
            <a:r>
              <a:rPr lang="en-US" sz="1600" dirty="0" smtClean="0"/>
              <a:t>Access to all GE Current Sensors via their APIs</a:t>
            </a:r>
            <a:endParaRPr lang="en-US" sz="1600"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73026" y="2298520"/>
            <a:ext cx="2723896" cy="2723896"/>
          </a:xfrm>
          <a:prstGeom prst="rect">
            <a:avLst/>
          </a:prstGeom>
        </p:spPr>
      </p:pic>
    </p:spTree>
    <p:extLst>
      <p:ext uri="{BB962C8B-B14F-4D97-AF65-F5344CB8AC3E}">
        <p14:creationId xmlns:p14="http://schemas.microsoft.com/office/powerpoint/2010/main" val="6340147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Current Vision </a:t>
            </a:r>
            <a:r>
              <a:rPr lang="en-US" dirty="0"/>
              <a:t>| </a:t>
            </a:r>
            <a:r>
              <a:rPr lang="en-US" dirty="0" smtClean="0"/>
              <a:t>Org Structure</a:t>
            </a:r>
            <a:endParaRPr lang="en-US" dirty="0"/>
          </a:p>
        </p:txBody>
      </p:sp>
      <p:sp>
        <p:nvSpPr>
          <p:cNvPr id="2" name="Slide Number Placeholder 1"/>
          <p:cNvSpPr>
            <a:spLocks noGrp="1"/>
          </p:cNvSpPr>
          <p:nvPr>
            <p:ph type="sldNum" sz="quarter" idx="12"/>
          </p:nvPr>
        </p:nvSpPr>
        <p:spPr/>
        <p:txBody>
          <a:bodyPr/>
          <a:lstStyle/>
          <a:p>
            <a:fld id="{00E6A5BD-C011-4A45-AA3A-201790FB7F2B}" type="slidenum">
              <a:rPr lang="en-CA" smtClean="0"/>
              <a:t>2</a:t>
            </a:fld>
            <a:endParaRPr lang="en-CA" dirty="0"/>
          </a:p>
        </p:txBody>
      </p:sp>
      <p:sp>
        <p:nvSpPr>
          <p:cNvPr id="3" name="TextBox 2"/>
          <p:cNvSpPr txBox="1"/>
          <p:nvPr/>
        </p:nvSpPr>
        <p:spPr>
          <a:xfrm>
            <a:off x="832302" y="3054096"/>
            <a:ext cx="1224694" cy="553998"/>
          </a:xfrm>
          <a:prstGeom prst="rect">
            <a:avLst/>
          </a:prstGeom>
          <a:noFill/>
        </p:spPr>
        <p:txBody>
          <a:bodyPr wrap="none" lIns="0" tIns="0" rIns="0" bIns="0" rtlCol="0">
            <a:spAutoFit/>
          </a:bodyPr>
          <a:lstStyle/>
          <a:p>
            <a:pPr algn="ctr"/>
            <a:r>
              <a:rPr lang="en-US" dirty="0" smtClean="0">
                <a:solidFill>
                  <a:schemeClr val="accent2"/>
                </a:solidFill>
              </a:rPr>
              <a:t>CCO</a:t>
            </a:r>
          </a:p>
          <a:p>
            <a:pPr algn="ctr"/>
            <a:r>
              <a:rPr lang="en-US" dirty="0" smtClean="0">
                <a:solidFill>
                  <a:schemeClr val="accent2"/>
                </a:solidFill>
              </a:rPr>
              <a:t>Yash Nimkar</a:t>
            </a:r>
          </a:p>
        </p:txBody>
      </p:sp>
      <p:sp>
        <p:nvSpPr>
          <p:cNvPr id="7" name="TextBox 6"/>
          <p:cNvSpPr txBox="1"/>
          <p:nvPr/>
        </p:nvSpPr>
        <p:spPr>
          <a:xfrm>
            <a:off x="2970266" y="3026664"/>
            <a:ext cx="973023" cy="553998"/>
          </a:xfrm>
          <a:prstGeom prst="rect">
            <a:avLst/>
          </a:prstGeom>
          <a:noFill/>
        </p:spPr>
        <p:txBody>
          <a:bodyPr wrap="none" lIns="0" tIns="0" rIns="0" bIns="0" rtlCol="0">
            <a:spAutoFit/>
          </a:bodyPr>
          <a:lstStyle/>
          <a:p>
            <a:pPr algn="ctr"/>
            <a:r>
              <a:rPr lang="en-US" dirty="0" smtClean="0">
                <a:solidFill>
                  <a:schemeClr val="accent2"/>
                </a:solidFill>
              </a:rPr>
              <a:t>CCO</a:t>
            </a:r>
          </a:p>
          <a:p>
            <a:pPr algn="ctr"/>
            <a:r>
              <a:rPr lang="en-US" dirty="0" smtClean="0">
                <a:solidFill>
                  <a:schemeClr val="accent2"/>
                </a:solidFill>
              </a:rPr>
              <a:t>Jay Kabra</a:t>
            </a:r>
          </a:p>
        </p:txBody>
      </p:sp>
      <p:sp>
        <p:nvSpPr>
          <p:cNvPr id="8" name="TextBox 7"/>
          <p:cNvSpPr txBox="1"/>
          <p:nvPr/>
        </p:nvSpPr>
        <p:spPr>
          <a:xfrm>
            <a:off x="6503810" y="2993617"/>
            <a:ext cx="1671933" cy="553998"/>
          </a:xfrm>
          <a:prstGeom prst="rect">
            <a:avLst/>
          </a:prstGeom>
          <a:noFill/>
        </p:spPr>
        <p:txBody>
          <a:bodyPr wrap="none" lIns="0" tIns="0" rIns="0" bIns="0" rtlCol="0">
            <a:spAutoFit/>
          </a:bodyPr>
          <a:lstStyle/>
          <a:p>
            <a:pPr algn="ctr"/>
            <a:r>
              <a:rPr lang="en-US" dirty="0" smtClean="0">
                <a:solidFill>
                  <a:schemeClr val="accent2"/>
                </a:solidFill>
              </a:rPr>
              <a:t>Chief Engineer</a:t>
            </a:r>
            <a:endParaRPr lang="en-US" dirty="0" smtClean="0">
              <a:solidFill>
                <a:schemeClr val="accent2"/>
              </a:solidFill>
            </a:endParaRPr>
          </a:p>
          <a:p>
            <a:pPr algn="ctr"/>
            <a:r>
              <a:rPr lang="en-US" dirty="0" smtClean="0">
                <a:solidFill>
                  <a:schemeClr val="accent2"/>
                </a:solidFill>
              </a:rPr>
              <a:t>Krishnan Rajiyah</a:t>
            </a:r>
          </a:p>
        </p:txBody>
      </p:sp>
      <p:sp>
        <p:nvSpPr>
          <p:cNvPr id="9" name="TextBox 8"/>
          <p:cNvSpPr txBox="1"/>
          <p:nvPr/>
        </p:nvSpPr>
        <p:spPr>
          <a:xfrm>
            <a:off x="8524361" y="3021049"/>
            <a:ext cx="1399422" cy="553998"/>
          </a:xfrm>
          <a:prstGeom prst="rect">
            <a:avLst/>
          </a:prstGeom>
          <a:noFill/>
        </p:spPr>
        <p:txBody>
          <a:bodyPr wrap="none" lIns="0" tIns="0" rIns="0" bIns="0" rtlCol="0">
            <a:spAutoFit/>
          </a:bodyPr>
          <a:lstStyle/>
          <a:p>
            <a:pPr algn="ctr"/>
            <a:r>
              <a:rPr lang="en-US" dirty="0" smtClean="0">
                <a:solidFill>
                  <a:schemeClr val="accent2"/>
                </a:solidFill>
              </a:rPr>
              <a:t>Chief Engineer</a:t>
            </a:r>
            <a:endParaRPr lang="en-US" dirty="0" smtClean="0">
              <a:solidFill>
                <a:schemeClr val="accent2"/>
              </a:solidFill>
            </a:endParaRPr>
          </a:p>
          <a:p>
            <a:pPr algn="ctr"/>
            <a:r>
              <a:rPr lang="en-US" dirty="0" err="1" smtClean="0">
                <a:solidFill>
                  <a:schemeClr val="accent2"/>
                </a:solidFill>
              </a:rPr>
              <a:t>Vy</a:t>
            </a:r>
            <a:r>
              <a:rPr lang="en-US" dirty="0" smtClean="0">
                <a:solidFill>
                  <a:schemeClr val="accent2"/>
                </a:solidFill>
              </a:rPr>
              <a:t> </a:t>
            </a:r>
            <a:r>
              <a:rPr lang="en-US" dirty="0" smtClean="0">
                <a:solidFill>
                  <a:schemeClr val="accent2"/>
                </a:solidFill>
              </a:rPr>
              <a:t>Huynh</a:t>
            </a:r>
          </a:p>
        </p:txBody>
      </p:sp>
      <p:sp>
        <p:nvSpPr>
          <p:cNvPr id="10" name="TextBox 9"/>
          <p:cNvSpPr txBox="1"/>
          <p:nvPr/>
        </p:nvSpPr>
        <p:spPr>
          <a:xfrm>
            <a:off x="10142848" y="2993617"/>
            <a:ext cx="1399422" cy="553998"/>
          </a:xfrm>
          <a:prstGeom prst="rect">
            <a:avLst/>
          </a:prstGeom>
          <a:noFill/>
        </p:spPr>
        <p:txBody>
          <a:bodyPr wrap="none" lIns="0" tIns="0" rIns="0" bIns="0" rtlCol="0">
            <a:spAutoFit/>
          </a:bodyPr>
          <a:lstStyle/>
          <a:p>
            <a:pPr algn="ctr"/>
            <a:r>
              <a:rPr lang="en-US" smtClean="0">
                <a:solidFill>
                  <a:schemeClr val="accent2"/>
                </a:solidFill>
              </a:rPr>
              <a:t>Chief Engineer</a:t>
            </a:r>
            <a:endParaRPr lang="en-US" dirty="0" smtClean="0">
              <a:solidFill>
                <a:schemeClr val="accent2"/>
              </a:solidFill>
            </a:endParaRPr>
          </a:p>
          <a:p>
            <a:pPr algn="ctr"/>
            <a:r>
              <a:rPr lang="en-US" dirty="0" smtClean="0">
                <a:solidFill>
                  <a:schemeClr val="accent2"/>
                </a:solidFill>
              </a:rPr>
              <a:t>Brian </a:t>
            </a:r>
            <a:r>
              <a:rPr lang="en-US" dirty="0" smtClean="0">
                <a:solidFill>
                  <a:schemeClr val="accent2"/>
                </a:solidFill>
              </a:rPr>
              <a:t>Nguyen</a:t>
            </a:r>
            <a:endParaRPr lang="en-US" dirty="0" smtClean="0">
              <a:solidFill>
                <a:schemeClr val="accent2"/>
              </a:solidFill>
            </a:endParaRPr>
          </a:p>
        </p:txBody>
      </p:sp>
      <p:sp>
        <p:nvSpPr>
          <p:cNvPr id="12" name="TextBox 11"/>
          <p:cNvSpPr txBox="1"/>
          <p:nvPr/>
        </p:nvSpPr>
        <p:spPr>
          <a:xfrm>
            <a:off x="3826066" y="5460355"/>
            <a:ext cx="799722" cy="553998"/>
          </a:xfrm>
          <a:prstGeom prst="rect">
            <a:avLst/>
          </a:prstGeom>
          <a:noFill/>
        </p:spPr>
        <p:txBody>
          <a:bodyPr wrap="square" lIns="0" tIns="0" rIns="0" bIns="0" rtlCol="0">
            <a:spAutoFit/>
          </a:bodyPr>
          <a:lstStyle/>
          <a:p>
            <a:pPr algn="ctr"/>
            <a:r>
              <a:rPr lang="en-US" dirty="0" smtClean="0">
                <a:solidFill>
                  <a:schemeClr val="accent2"/>
                </a:solidFill>
              </a:rPr>
              <a:t>Darren </a:t>
            </a:r>
          </a:p>
          <a:p>
            <a:pPr algn="ctr"/>
            <a:r>
              <a:rPr lang="en-US" dirty="0" smtClean="0">
                <a:solidFill>
                  <a:schemeClr val="accent2"/>
                </a:solidFill>
              </a:rPr>
              <a:t>Haas</a:t>
            </a:r>
          </a:p>
        </p:txBody>
      </p:sp>
      <p:sp>
        <p:nvSpPr>
          <p:cNvPr id="14" name="TextBox 13"/>
          <p:cNvSpPr txBox="1"/>
          <p:nvPr/>
        </p:nvSpPr>
        <p:spPr>
          <a:xfrm>
            <a:off x="4389267" y="3026664"/>
            <a:ext cx="1756891" cy="553998"/>
          </a:xfrm>
          <a:prstGeom prst="rect">
            <a:avLst/>
          </a:prstGeom>
          <a:noFill/>
        </p:spPr>
        <p:txBody>
          <a:bodyPr wrap="none" lIns="0" tIns="0" rIns="0" bIns="0" rtlCol="0">
            <a:spAutoFit/>
          </a:bodyPr>
          <a:lstStyle/>
          <a:p>
            <a:pPr algn="ctr"/>
            <a:r>
              <a:rPr lang="en-US" dirty="0" smtClean="0">
                <a:solidFill>
                  <a:schemeClr val="accent2"/>
                </a:solidFill>
              </a:rPr>
              <a:t>COO</a:t>
            </a:r>
          </a:p>
          <a:p>
            <a:pPr algn="ctr"/>
            <a:r>
              <a:rPr lang="en-US" dirty="0" smtClean="0">
                <a:solidFill>
                  <a:schemeClr val="accent2"/>
                </a:solidFill>
              </a:rPr>
              <a:t>Vamsi Veeramasu</a:t>
            </a:r>
          </a:p>
        </p:txBody>
      </p:sp>
      <p:sp>
        <p:nvSpPr>
          <p:cNvPr id="11" name="TextBox 10"/>
          <p:cNvSpPr txBox="1"/>
          <p:nvPr/>
        </p:nvSpPr>
        <p:spPr>
          <a:xfrm>
            <a:off x="6956270" y="5430615"/>
            <a:ext cx="869333" cy="553998"/>
          </a:xfrm>
          <a:prstGeom prst="rect">
            <a:avLst/>
          </a:prstGeom>
          <a:noFill/>
        </p:spPr>
        <p:txBody>
          <a:bodyPr wrap="square" lIns="0" tIns="0" rIns="0" bIns="0" rtlCol="0">
            <a:spAutoFit/>
          </a:bodyPr>
          <a:lstStyle/>
          <a:p>
            <a:pPr algn="ctr"/>
            <a:r>
              <a:rPr lang="en-US" dirty="0" smtClean="0">
                <a:solidFill>
                  <a:schemeClr val="accent2"/>
                </a:solidFill>
              </a:rPr>
              <a:t>Dmitri </a:t>
            </a:r>
            <a:r>
              <a:rPr lang="en-US" dirty="0" err="1" smtClean="0">
                <a:solidFill>
                  <a:schemeClr val="accent2"/>
                </a:solidFill>
              </a:rPr>
              <a:t>Korablev</a:t>
            </a:r>
            <a:r>
              <a:rPr lang="en-US" dirty="0" smtClean="0">
                <a:solidFill>
                  <a:schemeClr val="accent2"/>
                </a:solidFill>
              </a:rPr>
              <a:t> </a:t>
            </a:r>
          </a:p>
        </p:txBody>
      </p:sp>
      <p:sp>
        <p:nvSpPr>
          <p:cNvPr id="13" name="TextBox 12"/>
          <p:cNvSpPr txBox="1"/>
          <p:nvPr/>
        </p:nvSpPr>
        <p:spPr>
          <a:xfrm>
            <a:off x="967180" y="4574728"/>
            <a:ext cx="1508426" cy="553998"/>
          </a:xfrm>
          <a:prstGeom prst="rect">
            <a:avLst/>
          </a:prstGeom>
          <a:noFill/>
        </p:spPr>
        <p:txBody>
          <a:bodyPr wrap="square" lIns="0" tIns="0" rIns="0" bIns="0" rtlCol="0">
            <a:spAutoFit/>
          </a:bodyPr>
          <a:lstStyle/>
          <a:p>
            <a:pPr algn="ctr"/>
            <a:r>
              <a:rPr lang="en-US" b="1" dirty="0" smtClean="0">
                <a:solidFill>
                  <a:schemeClr val="accent2"/>
                </a:solidFill>
              </a:rPr>
              <a:t>Advisory Board:</a:t>
            </a:r>
          </a:p>
        </p:txBody>
      </p:sp>
      <p:sp>
        <p:nvSpPr>
          <p:cNvPr id="15" name="TextBox 14"/>
          <p:cNvSpPr txBox="1"/>
          <p:nvPr/>
        </p:nvSpPr>
        <p:spPr>
          <a:xfrm>
            <a:off x="9841983" y="5432961"/>
            <a:ext cx="869333" cy="553998"/>
          </a:xfrm>
          <a:prstGeom prst="rect">
            <a:avLst/>
          </a:prstGeom>
          <a:noFill/>
        </p:spPr>
        <p:txBody>
          <a:bodyPr wrap="square" lIns="0" tIns="0" rIns="0" bIns="0" rtlCol="0">
            <a:spAutoFit/>
          </a:bodyPr>
          <a:lstStyle/>
          <a:p>
            <a:pPr algn="ctr"/>
            <a:r>
              <a:rPr lang="en-US" dirty="0" smtClean="0">
                <a:solidFill>
                  <a:schemeClr val="accent2"/>
                </a:solidFill>
              </a:rPr>
              <a:t>Alex Hails</a:t>
            </a:r>
          </a:p>
        </p:txBody>
      </p:sp>
      <p:pic>
        <p:nvPicPr>
          <p:cNvPr id="4" name="Picture 3"/>
          <p:cNvPicPr>
            <a:picLocks noChangeAspect="1"/>
          </p:cNvPicPr>
          <p:nvPr/>
        </p:nvPicPr>
        <p:blipFill>
          <a:blip r:embed="rId3"/>
          <a:stretch>
            <a:fillRect/>
          </a:stretch>
        </p:blipFill>
        <p:spPr>
          <a:xfrm>
            <a:off x="3511965" y="4031219"/>
            <a:ext cx="1427924" cy="140174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5" name="Picture 4"/>
          <p:cNvPicPr>
            <a:picLocks noChangeAspect="1"/>
          </p:cNvPicPr>
          <p:nvPr/>
        </p:nvPicPr>
        <p:blipFill>
          <a:blip r:embed="rId4"/>
          <a:stretch>
            <a:fillRect/>
          </a:stretch>
        </p:blipFill>
        <p:spPr>
          <a:xfrm>
            <a:off x="9841982" y="4012133"/>
            <a:ext cx="1035323" cy="138043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6" name="Picture 15"/>
          <p:cNvPicPr>
            <a:picLocks noChangeAspect="1"/>
          </p:cNvPicPr>
          <p:nvPr/>
        </p:nvPicPr>
        <p:blipFill>
          <a:blip r:embed="rId5"/>
          <a:stretch>
            <a:fillRect/>
          </a:stretch>
        </p:blipFill>
        <p:spPr>
          <a:xfrm>
            <a:off x="6730461" y="4071615"/>
            <a:ext cx="1320949" cy="1320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8" name="Picture 17"/>
          <p:cNvPicPr>
            <a:picLocks noChangeAspect="1"/>
          </p:cNvPicPr>
          <p:nvPr/>
        </p:nvPicPr>
        <p:blipFill rotWithShape="1">
          <a:blip r:embed="rId6">
            <a:extLst>
              <a:ext uri="{28A0092B-C50C-407E-A947-70E740481C1C}">
                <a14:useLocalDpi xmlns:a14="http://schemas.microsoft.com/office/drawing/2010/main" val="0"/>
              </a:ext>
            </a:extLst>
          </a:blip>
          <a:srcRect t="-1" r="410" b="29003"/>
          <a:stretch/>
        </p:blipFill>
        <p:spPr>
          <a:xfrm>
            <a:off x="4513652" y="1207160"/>
            <a:ext cx="1655584" cy="163869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0" name="Picture 1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37292" y="1199033"/>
            <a:ext cx="1644483" cy="161403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2" name="Picture 2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183345" y="1174113"/>
            <a:ext cx="1560289" cy="167173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5" name="Picture 24"/>
          <p:cNvPicPr>
            <a:picLocks noChangeAspect="1"/>
          </p:cNvPicPr>
          <p:nvPr/>
        </p:nvPicPr>
        <p:blipFill rotWithShape="1">
          <a:blip r:embed="rId9">
            <a:extLst>
              <a:ext uri="{28A0092B-C50C-407E-A947-70E740481C1C}">
                <a14:useLocalDpi xmlns:a14="http://schemas.microsoft.com/office/drawing/2010/main" val="0"/>
              </a:ext>
            </a:extLst>
          </a:blip>
          <a:srcRect l="15006" t="8580" r="36566" b="40426"/>
          <a:stretch/>
        </p:blipFill>
        <p:spPr>
          <a:xfrm>
            <a:off x="2593964" y="1207160"/>
            <a:ext cx="1593994" cy="16715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6" name="Picture 25"/>
          <p:cNvPicPr>
            <a:picLocks noChangeAspect="1"/>
          </p:cNvPicPr>
          <p:nvPr/>
        </p:nvPicPr>
        <p:blipFill rotWithShape="1">
          <a:blip r:embed="rId10">
            <a:extLst>
              <a:ext uri="{28A0092B-C50C-407E-A947-70E740481C1C}">
                <a14:useLocalDpi xmlns:a14="http://schemas.microsoft.com/office/drawing/2010/main" val="0"/>
              </a:ext>
            </a:extLst>
          </a:blip>
          <a:srcRect l="13489" t="6273" r="13613" b="53570"/>
          <a:stretch/>
        </p:blipFill>
        <p:spPr>
          <a:xfrm>
            <a:off x="577208" y="1232080"/>
            <a:ext cx="1734881" cy="169898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7" name="Picture 26"/>
          <p:cNvPicPr>
            <a:picLocks noChangeAspect="1"/>
          </p:cNvPicPr>
          <p:nvPr/>
        </p:nvPicPr>
        <p:blipFill rotWithShape="1">
          <a:blip r:embed="rId11">
            <a:extLst>
              <a:ext uri="{28A0092B-C50C-407E-A947-70E740481C1C}">
                <a14:useLocalDpi xmlns:a14="http://schemas.microsoft.com/office/drawing/2010/main" val="0"/>
              </a:ext>
            </a:extLst>
          </a:blip>
          <a:srcRect l="30916" t="7380" r="19246" b="19582"/>
          <a:stretch/>
        </p:blipFill>
        <p:spPr>
          <a:xfrm>
            <a:off x="8294425" y="1196183"/>
            <a:ext cx="1665196" cy="162771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94204380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627188" y="2989385"/>
            <a:ext cx="9000934" cy="1512765"/>
          </a:xfrm>
        </p:spPr>
        <p:txBody>
          <a:bodyPr/>
          <a:lstStyle/>
          <a:p>
            <a:pPr algn="ctr"/>
            <a:r>
              <a:rPr lang="en-US" dirty="0" smtClean="0"/>
              <a:t>Customer Impact</a:t>
            </a:r>
            <a:endParaRPr lang="en-US" dirty="0"/>
          </a:p>
        </p:txBody>
      </p:sp>
      <p:sp>
        <p:nvSpPr>
          <p:cNvPr id="3" name="Slide Number Placeholder 2"/>
          <p:cNvSpPr>
            <a:spLocks noGrp="1"/>
          </p:cNvSpPr>
          <p:nvPr>
            <p:ph type="sldNum" sz="quarter" idx="12"/>
          </p:nvPr>
        </p:nvSpPr>
        <p:spPr/>
        <p:txBody>
          <a:bodyPr/>
          <a:lstStyle/>
          <a:p>
            <a:fld id="{00E6A5BD-C011-4A45-AA3A-201790FB7F2B}" type="slidenum">
              <a:rPr lang="en-CA" smtClean="0"/>
              <a:t>20</a:t>
            </a:fld>
            <a:endParaRPr lang="en-CA"/>
          </a:p>
        </p:txBody>
      </p:sp>
    </p:spTree>
    <p:extLst>
      <p:ext uri="{BB962C8B-B14F-4D97-AF65-F5344CB8AC3E}">
        <p14:creationId xmlns:p14="http://schemas.microsoft.com/office/powerpoint/2010/main" val="13552259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Current Vision | Customer Impact</a:t>
            </a:r>
            <a:endParaRPr lang="en-US" dirty="0"/>
          </a:p>
        </p:txBody>
      </p:sp>
      <p:sp>
        <p:nvSpPr>
          <p:cNvPr id="14" name="Rectangle 13"/>
          <p:cNvSpPr/>
          <p:nvPr/>
        </p:nvSpPr>
        <p:spPr bwMode="gray">
          <a:xfrm>
            <a:off x="533401" y="1333916"/>
            <a:ext cx="7545592" cy="2696318"/>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1E4191"/>
              </a:solidFill>
              <a:effectLst/>
              <a:uLnTx/>
              <a:uFillTx/>
            </a:endParaRPr>
          </a:p>
        </p:txBody>
      </p:sp>
      <p:sp>
        <p:nvSpPr>
          <p:cNvPr id="15" name="TextBox 14"/>
          <p:cNvSpPr txBox="1"/>
          <p:nvPr/>
        </p:nvSpPr>
        <p:spPr bwMode="gray">
          <a:xfrm>
            <a:off x="3004723" y="1173632"/>
            <a:ext cx="2602946" cy="338554"/>
          </a:xfrm>
          <a:prstGeom prst="rect">
            <a:avLst/>
          </a:prstGeom>
          <a:solidFill>
            <a:sysClr val="window" lastClr="FFFFFF"/>
          </a:solid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smtClean="0">
                <a:ln>
                  <a:noFill/>
                </a:ln>
                <a:effectLst/>
                <a:uLnTx/>
                <a:uFillTx/>
              </a:rPr>
              <a:t>Customer</a:t>
            </a:r>
            <a:r>
              <a:rPr kumimoji="0" lang="en-US" sz="1600" b="1" i="0" u="none" strike="noStrike" kern="0" cap="none" spc="0" normalizeH="0" noProof="0" dirty="0" smtClean="0">
                <a:ln>
                  <a:noFill/>
                </a:ln>
                <a:effectLst/>
                <a:uLnTx/>
                <a:uFillTx/>
              </a:rPr>
              <a:t> Feedback</a:t>
            </a:r>
            <a:endParaRPr kumimoji="0" lang="en-US" sz="1600" b="1" i="0" u="none" strike="noStrike" kern="0" cap="none" spc="0" normalizeH="0" baseline="0" noProof="0" dirty="0">
              <a:ln>
                <a:noFill/>
              </a:ln>
              <a:effectLst/>
              <a:uLnTx/>
              <a:uFillTx/>
            </a:endParaRPr>
          </a:p>
        </p:txBody>
      </p:sp>
      <p:sp>
        <p:nvSpPr>
          <p:cNvPr id="18" name="Rectangle 17"/>
          <p:cNvSpPr/>
          <p:nvPr/>
        </p:nvSpPr>
        <p:spPr bwMode="gray">
          <a:xfrm>
            <a:off x="533400" y="4319932"/>
            <a:ext cx="7545593" cy="1879041"/>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1E4191"/>
              </a:solidFill>
              <a:effectLst/>
              <a:uLnTx/>
              <a:uFillTx/>
            </a:endParaRPr>
          </a:p>
        </p:txBody>
      </p:sp>
      <p:sp>
        <p:nvSpPr>
          <p:cNvPr id="19" name="TextBox 18"/>
          <p:cNvSpPr txBox="1"/>
          <p:nvPr/>
        </p:nvSpPr>
        <p:spPr bwMode="gray">
          <a:xfrm>
            <a:off x="2702013" y="4169771"/>
            <a:ext cx="3208365" cy="338554"/>
          </a:xfrm>
          <a:prstGeom prst="rect">
            <a:avLst/>
          </a:prstGeom>
          <a:solidFill>
            <a:sysClr val="window" lastClr="FFFFFF"/>
          </a:solid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600" b="1" kern="0" smtClean="0"/>
              <a:t>Objectives and Customer Goals</a:t>
            </a:r>
            <a:endParaRPr kumimoji="0" lang="en-US" sz="1600" b="1" i="0" u="none" strike="noStrike" kern="0" cap="none" spc="0" normalizeH="0" baseline="0" noProof="0" dirty="0">
              <a:ln>
                <a:noFill/>
              </a:ln>
              <a:effectLst/>
              <a:uLnTx/>
              <a:uFillTx/>
            </a:endParaRPr>
          </a:p>
        </p:txBody>
      </p:sp>
      <p:sp>
        <p:nvSpPr>
          <p:cNvPr id="2" name="Slide Number Placeholder 1"/>
          <p:cNvSpPr>
            <a:spLocks noGrp="1"/>
          </p:cNvSpPr>
          <p:nvPr>
            <p:ph type="sldNum" sz="quarter" idx="12"/>
          </p:nvPr>
        </p:nvSpPr>
        <p:spPr/>
        <p:txBody>
          <a:bodyPr/>
          <a:lstStyle/>
          <a:p>
            <a:fld id="{00E6A5BD-C011-4A45-AA3A-201790FB7F2B}" type="slidenum">
              <a:rPr lang="en-CA" smtClean="0"/>
              <a:t>21</a:t>
            </a:fld>
            <a:endParaRPr lang="en-CA" dirty="0"/>
          </a:p>
        </p:txBody>
      </p:sp>
      <p:sp>
        <p:nvSpPr>
          <p:cNvPr id="75" name="TextBox 74"/>
          <p:cNvSpPr txBox="1"/>
          <p:nvPr/>
        </p:nvSpPr>
        <p:spPr>
          <a:xfrm>
            <a:off x="585858" y="1545317"/>
            <a:ext cx="7105860" cy="338554"/>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t>Advisor: Kelly </a:t>
            </a:r>
            <a:r>
              <a:rPr lang="en-US" sz="1600" dirty="0"/>
              <a:t>Stockton</a:t>
            </a:r>
            <a:r>
              <a:rPr lang="en-US" sz="1600" dirty="0" smtClean="0"/>
              <a:t>, Lead </a:t>
            </a:r>
            <a:r>
              <a:rPr lang="en-US" sz="1600" dirty="0"/>
              <a:t>construction project manager in San Ramon </a:t>
            </a:r>
          </a:p>
        </p:txBody>
      </p:sp>
      <p:sp>
        <p:nvSpPr>
          <p:cNvPr id="81" name="TextBox 80"/>
          <p:cNvSpPr txBox="1"/>
          <p:nvPr/>
        </p:nvSpPr>
        <p:spPr>
          <a:xfrm>
            <a:off x="585853" y="4648215"/>
            <a:ext cx="6503433" cy="1323439"/>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a:t>M</a:t>
            </a:r>
            <a:r>
              <a:rPr lang="en-US" sz="1600" dirty="0" smtClean="0"/>
              <a:t>ain </a:t>
            </a:r>
            <a:r>
              <a:rPr lang="en-US" sz="1600" dirty="0"/>
              <a:t>objectives </a:t>
            </a:r>
            <a:r>
              <a:rPr lang="en-US" sz="1600" dirty="0" smtClean="0"/>
              <a:t>of Current Vision</a:t>
            </a:r>
          </a:p>
          <a:p>
            <a:pPr marL="742950" lvl="1" indent="-285750" defTabSz="457200">
              <a:buFont typeface="Arial" panose="020B0604020202020204" pitchFamily="34" charset="0"/>
              <a:buChar char="•"/>
            </a:pPr>
            <a:r>
              <a:rPr lang="en-US" sz="1600" dirty="0"/>
              <a:t>Make cities a</a:t>
            </a:r>
            <a:r>
              <a:rPr lang="en-US" sz="1600" b="1" dirty="0"/>
              <a:t> safer </a:t>
            </a:r>
            <a:r>
              <a:rPr lang="en-US" sz="1600" dirty="0" smtClean="0"/>
              <a:t>place</a:t>
            </a:r>
          </a:p>
          <a:p>
            <a:pPr marL="742950" lvl="1" indent="-285750" defTabSz="457200">
              <a:buFont typeface="Arial" panose="020B0604020202020204" pitchFamily="34" charset="0"/>
              <a:buChar char="•"/>
            </a:pPr>
            <a:r>
              <a:rPr lang="en-US" sz="1600" b="1" dirty="0"/>
              <a:t>Increase</a:t>
            </a:r>
            <a:r>
              <a:rPr lang="en-US" sz="1600" dirty="0"/>
              <a:t> </a:t>
            </a:r>
            <a:r>
              <a:rPr lang="en-US" sz="1600" b="1" dirty="0"/>
              <a:t>Efficiency</a:t>
            </a:r>
            <a:r>
              <a:rPr lang="en-US" sz="1600" dirty="0"/>
              <a:t> &amp;</a:t>
            </a:r>
            <a:r>
              <a:rPr lang="en-US" sz="1600" b="1" dirty="0"/>
              <a:t> Decrease costs </a:t>
            </a:r>
            <a:r>
              <a:rPr lang="en-US" sz="1600" dirty="0"/>
              <a:t>for construction firms and local </a:t>
            </a:r>
            <a:r>
              <a:rPr lang="en-US" sz="1600" dirty="0" smtClean="0"/>
              <a:t>governments</a:t>
            </a:r>
          </a:p>
          <a:p>
            <a:pPr marL="742950" lvl="1" indent="-285750" defTabSz="457200">
              <a:buFont typeface="Arial" panose="020B0604020202020204" pitchFamily="34" charset="0"/>
              <a:buChar char="•"/>
            </a:pPr>
            <a:r>
              <a:rPr lang="en-US" sz="1600" b="1" dirty="0" smtClean="0"/>
              <a:t>Reduce</a:t>
            </a:r>
            <a:r>
              <a:rPr lang="en-US" sz="1600" dirty="0" smtClean="0"/>
              <a:t> injuries and </a:t>
            </a:r>
            <a:r>
              <a:rPr lang="en-US" sz="1600" b="1" dirty="0" smtClean="0"/>
              <a:t>save</a:t>
            </a:r>
            <a:r>
              <a:rPr lang="en-US" sz="1600" dirty="0" smtClean="0"/>
              <a:t> lives </a:t>
            </a:r>
            <a:endParaRPr lang="en-US" sz="1600" dirty="0"/>
          </a:p>
        </p:txBody>
      </p:sp>
      <p:sp>
        <p:nvSpPr>
          <p:cNvPr id="21" name="TextBox 20"/>
          <p:cNvSpPr txBox="1"/>
          <p:nvPr/>
        </p:nvSpPr>
        <p:spPr>
          <a:xfrm>
            <a:off x="585854" y="1982974"/>
            <a:ext cx="7105863" cy="830997"/>
          </a:xfrm>
          <a:prstGeom prst="rect">
            <a:avLst/>
          </a:prstGeom>
          <a:noFill/>
        </p:spPr>
        <p:txBody>
          <a:bodyPr wrap="square" rtlCol="0">
            <a:spAutoFit/>
          </a:bodyPr>
          <a:lstStyle/>
          <a:p>
            <a:pPr marL="285750" lvl="0" indent="-285750">
              <a:buFont typeface="Arial" charset="0"/>
              <a:buChar char="•"/>
            </a:pPr>
            <a:r>
              <a:rPr lang="en-US" sz="1600" dirty="0" smtClean="0"/>
              <a:t>Received Feedback regarding market demand for Current Vision </a:t>
            </a:r>
          </a:p>
          <a:p>
            <a:pPr marL="742950" lvl="1" indent="-285750">
              <a:buFont typeface="Arial" charset="0"/>
              <a:buChar char="•"/>
            </a:pPr>
            <a:r>
              <a:rPr lang="en-US" sz="1600" dirty="0" smtClean="0"/>
              <a:t>The construction company has an employee stand outside on the road to gauge traffic and pedestrian data</a:t>
            </a:r>
            <a:endParaRPr lang="en-US" sz="1600" dirty="0"/>
          </a:p>
        </p:txBody>
      </p:sp>
      <p:sp>
        <p:nvSpPr>
          <p:cNvPr id="20" name="TextBox 19"/>
          <p:cNvSpPr txBox="1"/>
          <p:nvPr/>
        </p:nvSpPr>
        <p:spPr>
          <a:xfrm>
            <a:off x="585853" y="2910784"/>
            <a:ext cx="7105863" cy="1077218"/>
          </a:xfrm>
          <a:prstGeom prst="rect">
            <a:avLst/>
          </a:prstGeom>
          <a:noFill/>
        </p:spPr>
        <p:txBody>
          <a:bodyPr wrap="square" rtlCol="0">
            <a:spAutoFit/>
          </a:bodyPr>
          <a:lstStyle/>
          <a:p>
            <a:pPr marL="285750" lvl="0" indent="-285750">
              <a:buFont typeface="Arial" charset="0"/>
              <a:buChar char="•"/>
            </a:pPr>
            <a:r>
              <a:rPr lang="en-US" sz="1600" dirty="0" smtClean="0"/>
              <a:t>Received Feedback regarding Product Value</a:t>
            </a:r>
          </a:p>
          <a:p>
            <a:pPr marL="742950" lvl="1" indent="-285750">
              <a:buFont typeface="Arial" charset="0"/>
              <a:buChar char="•"/>
            </a:pPr>
            <a:r>
              <a:rPr lang="en-US" sz="1600" dirty="0" smtClean="0"/>
              <a:t>Current Vision’s product would be of great value to that construction company and many more as there is no easy way to track this kind of information today</a:t>
            </a:r>
          </a:p>
        </p:txBody>
      </p:sp>
      <p:pic>
        <p:nvPicPr>
          <p:cNvPr id="3" name="Picture 2"/>
          <p:cNvPicPr>
            <a:picLocks noChangeAspect="1"/>
          </p:cNvPicPr>
          <p:nvPr/>
        </p:nvPicPr>
        <p:blipFill>
          <a:blip r:embed="rId3"/>
          <a:stretch>
            <a:fillRect/>
          </a:stretch>
        </p:blipFill>
        <p:spPr>
          <a:xfrm>
            <a:off x="8398896" y="2887873"/>
            <a:ext cx="3624014" cy="1577512"/>
          </a:xfrm>
          <a:prstGeom prst="rect">
            <a:avLst/>
          </a:prstGeom>
        </p:spPr>
      </p:pic>
    </p:spTree>
    <p:extLst>
      <p:ext uri="{BB962C8B-B14F-4D97-AF65-F5344CB8AC3E}">
        <p14:creationId xmlns:p14="http://schemas.microsoft.com/office/powerpoint/2010/main" val="52965881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Current Vision | Future Impact</a:t>
            </a:r>
            <a:endParaRPr lang="en-US" dirty="0"/>
          </a:p>
        </p:txBody>
      </p:sp>
      <p:sp>
        <p:nvSpPr>
          <p:cNvPr id="14" name="Rectangle 13"/>
          <p:cNvSpPr/>
          <p:nvPr/>
        </p:nvSpPr>
        <p:spPr bwMode="gray">
          <a:xfrm>
            <a:off x="533401" y="1333916"/>
            <a:ext cx="5222991" cy="2681999"/>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1E4191"/>
              </a:solidFill>
              <a:effectLst/>
              <a:uLnTx/>
              <a:uFillTx/>
            </a:endParaRPr>
          </a:p>
        </p:txBody>
      </p:sp>
      <p:sp>
        <p:nvSpPr>
          <p:cNvPr id="15" name="TextBox 14"/>
          <p:cNvSpPr txBox="1"/>
          <p:nvPr/>
        </p:nvSpPr>
        <p:spPr bwMode="gray">
          <a:xfrm>
            <a:off x="1967002" y="1184566"/>
            <a:ext cx="2602946" cy="338554"/>
          </a:xfrm>
          <a:prstGeom prst="rect">
            <a:avLst/>
          </a:prstGeom>
          <a:solidFill>
            <a:sysClr val="window" lastClr="FFFFFF"/>
          </a:solid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effectLst/>
                <a:uLnTx/>
                <a:uFillTx/>
              </a:rPr>
              <a:t>Post</a:t>
            </a:r>
            <a:r>
              <a:rPr kumimoji="0" lang="en-US" sz="1600" b="1" i="0" u="none" strike="noStrike" kern="0" cap="none" spc="0" normalizeH="0" noProof="0" dirty="0">
                <a:ln>
                  <a:noFill/>
                </a:ln>
                <a:effectLst/>
                <a:uLnTx/>
                <a:uFillTx/>
              </a:rPr>
              <a:t> </a:t>
            </a:r>
            <a:r>
              <a:rPr lang="en-US" sz="1600" b="1" kern="0" noProof="0" dirty="0" smtClean="0"/>
              <a:t>Completion</a:t>
            </a:r>
            <a:r>
              <a:rPr kumimoji="0" lang="en-US" sz="1600" b="1" i="0" u="none" strike="noStrike" kern="0" cap="none" spc="0" normalizeH="0" noProof="0" dirty="0" smtClean="0">
                <a:ln>
                  <a:noFill/>
                </a:ln>
                <a:effectLst/>
                <a:uLnTx/>
                <a:uFillTx/>
              </a:rPr>
              <a:t> </a:t>
            </a:r>
            <a:r>
              <a:rPr kumimoji="0" lang="en-US" sz="1600" b="1" i="0" u="none" strike="noStrike" kern="0" cap="none" spc="0" normalizeH="0" noProof="0" dirty="0">
                <a:ln>
                  <a:noFill/>
                </a:ln>
                <a:effectLst/>
                <a:uLnTx/>
                <a:uFillTx/>
              </a:rPr>
              <a:t>– GE view</a:t>
            </a:r>
            <a:endParaRPr kumimoji="0" lang="en-US" sz="1600" b="1" i="0" u="none" strike="noStrike" kern="0" cap="none" spc="0" normalizeH="0" baseline="0" noProof="0" dirty="0">
              <a:ln>
                <a:noFill/>
              </a:ln>
              <a:effectLst/>
              <a:uLnTx/>
              <a:uFillTx/>
            </a:endParaRPr>
          </a:p>
        </p:txBody>
      </p:sp>
      <p:sp>
        <p:nvSpPr>
          <p:cNvPr id="16" name="Rectangle 15"/>
          <p:cNvSpPr/>
          <p:nvPr/>
        </p:nvSpPr>
        <p:spPr bwMode="gray">
          <a:xfrm>
            <a:off x="6139259" y="1333917"/>
            <a:ext cx="5519341" cy="2681998"/>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effectLst/>
              <a:uLnTx/>
              <a:uFillTx/>
            </a:endParaRPr>
          </a:p>
        </p:txBody>
      </p:sp>
      <p:sp>
        <p:nvSpPr>
          <p:cNvPr id="17" name="TextBox 16"/>
          <p:cNvSpPr txBox="1"/>
          <p:nvPr/>
        </p:nvSpPr>
        <p:spPr bwMode="gray">
          <a:xfrm>
            <a:off x="7072629" y="1184566"/>
            <a:ext cx="3652597" cy="338554"/>
          </a:xfrm>
          <a:prstGeom prst="rect">
            <a:avLst/>
          </a:prstGeom>
          <a:solidFill>
            <a:sysClr val="window" lastClr="FFFFFF"/>
          </a:solidFill>
        </p:spPr>
        <p:txBody>
          <a:bodyPr wrap="square" rtlCol="0" anchor="ctr">
            <a:spAutoFit/>
          </a:bodyPr>
          <a:lstStyle/>
          <a:p>
            <a:pPr lvl="0">
              <a:defRPr/>
            </a:pPr>
            <a:r>
              <a:rPr lang="en-US" sz="1600" b="1" kern="0" dirty="0"/>
              <a:t>Post </a:t>
            </a:r>
            <a:r>
              <a:rPr lang="en-US" sz="1600" b="1" kern="0" dirty="0" smtClean="0"/>
              <a:t>Completion – Current Vision view</a:t>
            </a:r>
            <a:endParaRPr lang="en-US" sz="1600" b="1" kern="0" dirty="0"/>
          </a:p>
        </p:txBody>
      </p:sp>
      <p:sp>
        <p:nvSpPr>
          <p:cNvPr id="18" name="Rectangle 17"/>
          <p:cNvSpPr/>
          <p:nvPr/>
        </p:nvSpPr>
        <p:spPr bwMode="gray">
          <a:xfrm>
            <a:off x="533400" y="4319932"/>
            <a:ext cx="11125200" cy="1879041"/>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1E4191"/>
              </a:solidFill>
              <a:effectLst/>
              <a:uLnTx/>
              <a:uFillTx/>
            </a:endParaRPr>
          </a:p>
        </p:txBody>
      </p:sp>
      <p:sp>
        <p:nvSpPr>
          <p:cNvPr id="19" name="TextBox 18"/>
          <p:cNvSpPr txBox="1"/>
          <p:nvPr/>
        </p:nvSpPr>
        <p:spPr bwMode="gray">
          <a:xfrm>
            <a:off x="4842390" y="4159730"/>
            <a:ext cx="2507220" cy="338554"/>
          </a:xfrm>
          <a:prstGeom prst="rect">
            <a:avLst/>
          </a:prstGeom>
          <a:solidFill>
            <a:sysClr val="window" lastClr="FFFFFF"/>
          </a:solid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600" b="1" kern="0" dirty="0"/>
              <a:t>Potential risks/concerns</a:t>
            </a:r>
            <a:endParaRPr kumimoji="0" lang="en-US" sz="1600" b="1" i="0" u="none" strike="noStrike" kern="0" cap="none" spc="0" normalizeH="0" baseline="0" noProof="0" dirty="0">
              <a:ln>
                <a:noFill/>
              </a:ln>
              <a:effectLst/>
              <a:uLnTx/>
              <a:uFillTx/>
            </a:endParaRPr>
          </a:p>
        </p:txBody>
      </p:sp>
      <p:sp>
        <p:nvSpPr>
          <p:cNvPr id="2" name="Slide Number Placeholder 1"/>
          <p:cNvSpPr>
            <a:spLocks noGrp="1"/>
          </p:cNvSpPr>
          <p:nvPr>
            <p:ph type="sldNum" sz="quarter" idx="12"/>
          </p:nvPr>
        </p:nvSpPr>
        <p:spPr/>
        <p:txBody>
          <a:bodyPr/>
          <a:lstStyle/>
          <a:p>
            <a:fld id="{00E6A5BD-C011-4A45-AA3A-201790FB7F2B}" type="slidenum">
              <a:rPr lang="en-CA" smtClean="0"/>
              <a:t>22</a:t>
            </a:fld>
            <a:endParaRPr lang="en-CA" dirty="0"/>
          </a:p>
        </p:txBody>
      </p:sp>
      <p:sp>
        <p:nvSpPr>
          <p:cNvPr id="75" name="TextBox 74"/>
          <p:cNvSpPr txBox="1"/>
          <p:nvPr/>
        </p:nvSpPr>
        <p:spPr>
          <a:xfrm>
            <a:off x="585858" y="1545317"/>
            <a:ext cx="5170537" cy="830997"/>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a:t>Current Vision is a great addition to GE’s portfolio as it aligns with GE’s mission to cut costs for customers and increase efficiency </a:t>
            </a:r>
          </a:p>
        </p:txBody>
      </p:sp>
      <p:sp>
        <p:nvSpPr>
          <p:cNvPr id="77" name="TextBox 76"/>
          <p:cNvSpPr txBox="1"/>
          <p:nvPr/>
        </p:nvSpPr>
        <p:spPr>
          <a:xfrm>
            <a:off x="585855" y="3036118"/>
            <a:ext cx="5170537" cy="830997"/>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a:t>Potential </a:t>
            </a:r>
            <a:r>
              <a:rPr lang="en-US" sz="1600" dirty="0" smtClean="0"/>
              <a:t>partnership opportunities for GE with construction </a:t>
            </a:r>
            <a:r>
              <a:rPr lang="en-US" sz="1600" dirty="0"/>
              <a:t>firm </a:t>
            </a:r>
            <a:r>
              <a:rPr lang="en-US" sz="1600" dirty="0" smtClean="0"/>
              <a:t>clients to provide predictive analytics for their machinery (similar to GE Aviation) </a:t>
            </a:r>
            <a:endParaRPr lang="en-US" sz="1600" dirty="0"/>
          </a:p>
        </p:txBody>
      </p:sp>
      <p:sp>
        <p:nvSpPr>
          <p:cNvPr id="78" name="TextBox 77"/>
          <p:cNvSpPr txBox="1"/>
          <p:nvPr/>
        </p:nvSpPr>
        <p:spPr>
          <a:xfrm>
            <a:off x="6313657" y="2149439"/>
            <a:ext cx="5170537" cy="830997"/>
          </a:xfrm>
          <a:prstGeom prst="rect">
            <a:avLst/>
          </a:prstGeom>
          <a:noFill/>
        </p:spPr>
        <p:txBody>
          <a:bodyPr wrap="square" rtlCol="0">
            <a:spAutoFit/>
          </a:bodyPr>
          <a:lstStyle/>
          <a:p>
            <a:pPr marL="285750" lvl="0" indent="-285750">
              <a:buFont typeface="Arial" charset="0"/>
              <a:buChar char="•"/>
            </a:pPr>
            <a:r>
              <a:rPr lang="en-US" sz="1600" dirty="0"/>
              <a:t>A</a:t>
            </a:r>
            <a:r>
              <a:rPr lang="en-US" sz="1600" dirty="0" smtClean="0"/>
              <a:t>s </a:t>
            </a:r>
            <a:r>
              <a:rPr lang="en-US" sz="1600" dirty="0"/>
              <a:t>sensors mature, we plan to extract environmental data from areas surrounding construction sites to sell to local governments </a:t>
            </a:r>
          </a:p>
        </p:txBody>
      </p:sp>
      <p:sp>
        <p:nvSpPr>
          <p:cNvPr id="79" name="TextBox 78"/>
          <p:cNvSpPr txBox="1"/>
          <p:nvPr/>
        </p:nvSpPr>
        <p:spPr>
          <a:xfrm>
            <a:off x="6313658" y="1545317"/>
            <a:ext cx="5170537" cy="584775"/>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t>Integrate weather and event data to provide more robust analytical capabilities to our clients</a:t>
            </a:r>
            <a:endParaRPr lang="en-US" sz="1600" dirty="0"/>
          </a:p>
        </p:txBody>
      </p:sp>
      <p:sp>
        <p:nvSpPr>
          <p:cNvPr id="80" name="TextBox 79"/>
          <p:cNvSpPr txBox="1"/>
          <p:nvPr/>
        </p:nvSpPr>
        <p:spPr>
          <a:xfrm>
            <a:off x="6313657" y="3031538"/>
            <a:ext cx="5170537" cy="830997"/>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t>Spread the word with the help of our sales and marketing teams to attract more construction firms and local Governments to use our product</a:t>
            </a:r>
            <a:endParaRPr lang="en-US" sz="1600" dirty="0"/>
          </a:p>
        </p:txBody>
      </p:sp>
      <p:sp>
        <p:nvSpPr>
          <p:cNvPr id="81" name="TextBox 80"/>
          <p:cNvSpPr txBox="1"/>
          <p:nvPr/>
        </p:nvSpPr>
        <p:spPr>
          <a:xfrm>
            <a:off x="585856" y="4653174"/>
            <a:ext cx="5365237" cy="338554"/>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t>Attracting more construction companies as clients</a:t>
            </a:r>
            <a:endParaRPr lang="en-US" sz="1600" dirty="0"/>
          </a:p>
        </p:txBody>
      </p:sp>
      <p:sp>
        <p:nvSpPr>
          <p:cNvPr id="82" name="TextBox 81"/>
          <p:cNvSpPr txBox="1"/>
          <p:nvPr/>
        </p:nvSpPr>
        <p:spPr>
          <a:xfrm>
            <a:off x="585855" y="5281426"/>
            <a:ext cx="5170537" cy="830997"/>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t>Introduction of competitors in the future</a:t>
            </a:r>
          </a:p>
          <a:p>
            <a:pPr marL="742950" lvl="1" indent="-285750" defTabSz="457200">
              <a:buFont typeface="Arial" panose="020B0604020202020204" pitchFamily="34" charset="0"/>
              <a:buChar char="•"/>
            </a:pPr>
            <a:r>
              <a:rPr lang="en-US" sz="1600" dirty="0" smtClean="0"/>
              <a:t>Company will need to preserve market share and value</a:t>
            </a:r>
            <a:endParaRPr lang="en-US" sz="1600" dirty="0"/>
          </a:p>
        </p:txBody>
      </p:sp>
      <p:sp>
        <p:nvSpPr>
          <p:cNvPr id="83" name="TextBox 82"/>
          <p:cNvSpPr txBox="1"/>
          <p:nvPr/>
        </p:nvSpPr>
        <p:spPr>
          <a:xfrm>
            <a:off x="6313657" y="5313538"/>
            <a:ext cx="5170537" cy="584775"/>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t>Receiving all the required resources and funding in a timely manner to continue future progress </a:t>
            </a:r>
            <a:endParaRPr lang="en-US" sz="1600" dirty="0"/>
          </a:p>
        </p:txBody>
      </p:sp>
      <p:sp>
        <p:nvSpPr>
          <p:cNvPr id="84" name="TextBox 83"/>
          <p:cNvSpPr txBox="1"/>
          <p:nvPr/>
        </p:nvSpPr>
        <p:spPr>
          <a:xfrm>
            <a:off x="6313660" y="4653174"/>
            <a:ext cx="5170537" cy="584775"/>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t>Meeting the company’s valuation in the future and expected growth rates </a:t>
            </a:r>
            <a:endParaRPr lang="en-US" sz="1600" dirty="0"/>
          </a:p>
        </p:txBody>
      </p:sp>
      <p:sp>
        <p:nvSpPr>
          <p:cNvPr id="21" name="TextBox 20"/>
          <p:cNvSpPr txBox="1"/>
          <p:nvPr/>
        </p:nvSpPr>
        <p:spPr>
          <a:xfrm>
            <a:off x="585855" y="2376314"/>
            <a:ext cx="5170537" cy="584775"/>
          </a:xfrm>
          <a:prstGeom prst="rect">
            <a:avLst/>
          </a:prstGeom>
          <a:noFill/>
        </p:spPr>
        <p:txBody>
          <a:bodyPr wrap="square" rtlCol="0">
            <a:spAutoFit/>
          </a:bodyPr>
          <a:lstStyle/>
          <a:p>
            <a:pPr marL="285750" lvl="0" indent="-285750">
              <a:buFont typeface="Arial" charset="0"/>
              <a:buChar char="•"/>
            </a:pPr>
            <a:r>
              <a:rPr lang="en-US" sz="1600" dirty="0"/>
              <a:t>In addition, Current Vision leverages Predix, presenting a continued growth opportunity for the </a:t>
            </a:r>
            <a:r>
              <a:rPr lang="en-US" sz="1600" dirty="0" smtClean="0"/>
              <a:t>platform</a:t>
            </a:r>
            <a:endParaRPr lang="en-US" sz="1600" dirty="0"/>
          </a:p>
        </p:txBody>
      </p:sp>
    </p:spTree>
    <p:extLst>
      <p:ext uri="{BB962C8B-B14F-4D97-AF65-F5344CB8AC3E}">
        <p14:creationId xmlns:p14="http://schemas.microsoft.com/office/powerpoint/2010/main" val="24865447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856951" y="2392957"/>
            <a:ext cx="3082871" cy="700488"/>
          </a:xfrm>
        </p:spPr>
        <p:txBody>
          <a:bodyPr/>
          <a:lstStyle/>
          <a:p>
            <a:pPr algn="ctr"/>
            <a:r>
              <a:rPr lang="en-US" dirty="0" smtClean="0"/>
              <a:t>Demo Link</a:t>
            </a:r>
            <a:endParaRPr lang="en-US" dirty="0"/>
          </a:p>
        </p:txBody>
      </p:sp>
      <p:sp>
        <p:nvSpPr>
          <p:cNvPr id="3" name="Slide Number Placeholder 2"/>
          <p:cNvSpPr>
            <a:spLocks noGrp="1"/>
          </p:cNvSpPr>
          <p:nvPr>
            <p:ph type="sldNum" sz="quarter" idx="12"/>
          </p:nvPr>
        </p:nvSpPr>
        <p:spPr/>
        <p:txBody>
          <a:bodyPr/>
          <a:lstStyle/>
          <a:p>
            <a:fld id="{00E6A5BD-C011-4A45-AA3A-201790FB7F2B}" type="slidenum">
              <a:rPr lang="en-CA" smtClean="0"/>
              <a:t>23</a:t>
            </a:fld>
            <a:endParaRPr lang="en-CA"/>
          </a:p>
        </p:txBody>
      </p:sp>
      <p:sp>
        <p:nvSpPr>
          <p:cNvPr id="6" name="Title 3"/>
          <p:cNvSpPr txBox="1">
            <a:spLocks/>
          </p:cNvSpPr>
          <p:nvPr/>
        </p:nvSpPr>
        <p:spPr>
          <a:xfrm>
            <a:off x="4222252" y="6495572"/>
            <a:ext cx="4352271" cy="382920"/>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4800" kern="1200">
                <a:solidFill>
                  <a:schemeClr val="bg1"/>
                </a:solidFill>
                <a:latin typeface="+mj-lt"/>
                <a:ea typeface="+mj-ea"/>
                <a:cs typeface="+mj-cs"/>
              </a:defRPr>
            </a:lvl1pPr>
          </a:lstStyle>
          <a:p>
            <a:pPr algn="ctr"/>
            <a:r>
              <a:rPr lang="en-US" sz="1800" dirty="0" smtClean="0"/>
              <a:t>use google chrome for the </a:t>
            </a:r>
            <a:r>
              <a:rPr lang="en-US" sz="1800" smtClean="0"/>
              <a:t>best experience</a:t>
            </a:r>
            <a:endParaRPr lang="en-US" sz="1800" dirty="0"/>
          </a:p>
        </p:txBody>
      </p:sp>
      <p:sp>
        <p:nvSpPr>
          <p:cNvPr id="7" name="Title 3"/>
          <p:cNvSpPr txBox="1">
            <a:spLocks/>
          </p:cNvSpPr>
          <p:nvPr/>
        </p:nvSpPr>
        <p:spPr>
          <a:xfrm>
            <a:off x="3490729" y="3106581"/>
            <a:ext cx="5815313" cy="376517"/>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4800" kern="1200">
                <a:solidFill>
                  <a:schemeClr val="bg1"/>
                </a:solidFill>
                <a:latin typeface="+mj-lt"/>
                <a:ea typeface="+mj-ea"/>
                <a:cs typeface="+mj-cs"/>
              </a:defRPr>
            </a:lvl1pPr>
          </a:lstStyle>
          <a:p>
            <a:pPr algn="ctr"/>
            <a:r>
              <a:rPr lang="en-US" sz="2000" dirty="0" smtClean="0">
                <a:hlinkClick r:id="rId2"/>
              </a:rPr>
              <a:t>https</a:t>
            </a:r>
            <a:r>
              <a:rPr lang="en-US" sz="2000" smtClean="0">
                <a:hlinkClick r:id="rId2"/>
              </a:rPr>
              <a:t>://current-vision.run.aws-usw02-pr.ice.predix.io</a:t>
            </a:r>
            <a:endParaRPr lang="en-US" sz="2000" smtClean="0"/>
          </a:p>
          <a:p>
            <a:pPr algn="ctr"/>
            <a:r>
              <a:rPr lang="en-US" sz="2000" dirty="0" smtClean="0"/>
              <a:t/>
            </a:r>
            <a:br>
              <a:rPr lang="en-US" sz="2000" dirty="0" smtClean="0"/>
            </a:br>
            <a:endParaRPr lang="en-US" sz="2000" dirty="0"/>
          </a:p>
        </p:txBody>
      </p:sp>
      <p:sp>
        <p:nvSpPr>
          <p:cNvPr id="8" name="Title 3"/>
          <p:cNvSpPr txBox="1">
            <a:spLocks/>
          </p:cNvSpPr>
          <p:nvPr/>
        </p:nvSpPr>
        <p:spPr>
          <a:xfrm>
            <a:off x="3490729" y="3496234"/>
            <a:ext cx="5815313" cy="376517"/>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4800" kern="1200">
                <a:solidFill>
                  <a:schemeClr val="bg1"/>
                </a:solidFill>
                <a:latin typeface="+mj-lt"/>
                <a:ea typeface="+mj-ea"/>
                <a:cs typeface="+mj-cs"/>
              </a:defRPr>
            </a:lvl1pPr>
          </a:lstStyle>
          <a:p>
            <a:pPr algn="ctr"/>
            <a:r>
              <a:rPr lang="en-US" sz="2000" dirty="0" smtClean="0"/>
              <a:t>Username: admin</a:t>
            </a:r>
          </a:p>
          <a:p>
            <a:pPr algn="ctr"/>
            <a:r>
              <a:rPr lang="en-US" sz="2000" dirty="0" smtClean="0"/>
              <a:t>Password: password</a:t>
            </a:r>
            <a:endParaRPr lang="en-US" sz="2000" dirty="0"/>
          </a:p>
        </p:txBody>
      </p:sp>
    </p:spTree>
    <p:extLst>
      <p:ext uri="{BB962C8B-B14F-4D97-AF65-F5344CB8AC3E}">
        <p14:creationId xmlns:p14="http://schemas.microsoft.com/office/powerpoint/2010/main" val="259402892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627188" y="2989386"/>
            <a:ext cx="9000934" cy="700488"/>
          </a:xfrm>
        </p:spPr>
        <p:txBody>
          <a:bodyPr/>
          <a:lstStyle/>
          <a:p>
            <a:pPr algn="ctr"/>
            <a:r>
              <a:rPr lang="en-US" dirty="0"/>
              <a:t>Thank You</a:t>
            </a:r>
          </a:p>
        </p:txBody>
      </p:sp>
      <p:sp>
        <p:nvSpPr>
          <p:cNvPr id="3" name="Slide Number Placeholder 2"/>
          <p:cNvSpPr>
            <a:spLocks noGrp="1"/>
          </p:cNvSpPr>
          <p:nvPr>
            <p:ph type="sldNum" sz="quarter" idx="12"/>
          </p:nvPr>
        </p:nvSpPr>
        <p:spPr/>
        <p:txBody>
          <a:bodyPr/>
          <a:lstStyle/>
          <a:p>
            <a:fld id="{00E6A5BD-C011-4A45-AA3A-201790FB7F2B}" type="slidenum">
              <a:rPr lang="en-CA" smtClean="0"/>
              <a:t>24</a:t>
            </a:fld>
            <a:endParaRPr lang="en-CA"/>
          </a:p>
        </p:txBody>
      </p:sp>
    </p:spTree>
    <p:extLst>
      <p:ext uri="{BB962C8B-B14F-4D97-AF65-F5344CB8AC3E}">
        <p14:creationId xmlns:p14="http://schemas.microsoft.com/office/powerpoint/2010/main" val="1603655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627188" y="2989385"/>
            <a:ext cx="9000934" cy="1512765"/>
          </a:xfrm>
        </p:spPr>
        <p:txBody>
          <a:bodyPr/>
          <a:lstStyle/>
          <a:p>
            <a:pPr algn="ctr"/>
            <a:r>
              <a:rPr lang="en-US" dirty="0" smtClean="0"/>
              <a:t>Lean Canvas</a:t>
            </a:r>
            <a:endParaRPr lang="en-US" dirty="0"/>
          </a:p>
        </p:txBody>
      </p:sp>
      <p:sp>
        <p:nvSpPr>
          <p:cNvPr id="3" name="Slide Number Placeholder 2"/>
          <p:cNvSpPr>
            <a:spLocks noGrp="1"/>
          </p:cNvSpPr>
          <p:nvPr>
            <p:ph type="sldNum" sz="quarter" idx="12"/>
          </p:nvPr>
        </p:nvSpPr>
        <p:spPr/>
        <p:txBody>
          <a:bodyPr/>
          <a:lstStyle/>
          <a:p>
            <a:fld id="{00E6A5BD-C011-4A45-AA3A-201790FB7F2B}" type="slidenum">
              <a:rPr lang="en-CA" smtClean="0"/>
              <a:t>3</a:t>
            </a:fld>
            <a:endParaRPr lang="en-CA"/>
          </a:p>
        </p:txBody>
      </p:sp>
    </p:spTree>
    <p:extLst>
      <p:ext uri="{BB962C8B-B14F-4D97-AF65-F5344CB8AC3E}">
        <p14:creationId xmlns:p14="http://schemas.microsoft.com/office/powerpoint/2010/main" val="14198674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827265" y="838071"/>
            <a:ext cx="8918428" cy="5525203"/>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12" name="TextBox 11"/>
          <p:cNvSpPr txBox="1"/>
          <p:nvPr/>
        </p:nvSpPr>
        <p:spPr>
          <a:xfrm>
            <a:off x="8888252" y="6517744"/>
            <a:ext cx="1907177" cy="276999"/>
          </a:xfrm>
          <a:prstGeom prst="rect">
            <a:avLst/>
          </a:prstGeom>
          <a:noFill/>
        </p:spPr>
        <p:txBody>
          <a:bodyPr wrap="square" rtlCol="0">
            <a:spAutoFit/>
          </a:bodyPr>
          <a:lstStyle/>
          <a:p>
            <a:pPr algn="r"/>
            <a:r>
              <a:rPr lang="en-US" sz="1200" i="1" dirty="0">
                <a:solidFill>
                  <a:schemeClr val="accent4"/>
                </a:solidFill>
              </a:rPr>
              <a:t>Source: Alex Osterwalder</a:t>
            </a:r>
          </a:p>
        </p:txBody>
      </p:sp>
      <p:sp>
        <p:nvSpPr>
          <p:cNvPr id="13" name="Rectangle 12"/>
          <p:cNvSpPr/>
          <p:nvPr/>
        </p:nvSpPr>
        <p:spPr>
          <a:xfrm>
            <a:off x="1827265" y="4763461"/>
            <a:ext cx="4386928" cy="1599813"/>
          </a:xfrm>
          <a:prstGeom prst="rect">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18" name="Rectangle 17"/>
          <p:cNvSpPr/>
          <p:nvPr/>
        </p:nvSpPr>
        <p:spPr>
          <a:xfrm>
            <a:off x="1827266" y="830170"/>
            <a:ext cx="1774725" cy="3933290"/>
          </a:xfrm>
          <a:prstGeom prst="rect">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solidFill>
            </a:endParaRPr>
          </a:p>
        </p:txBody>
      </p:sp>
      <p:sp>
        <p:nvSpPr>
          <p:cNvPr id="19" name="Rectangle 18"/>
          <p:cNvSpPr/>
          <p:nvPr/>
        </p:nvSpPr>
        <p:spPr>
          <a:xfrm>
            <a:off x="3608184" y="830170"/>
            <a:ext cx="1737340" cy="3933290"/>
          </a:xfrm>
          <a:prstGeom prst="rect">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20" name="Rectangle 19"/>
          <p:cNvSpPr/>
          <p:nvPr/>
        </p:nvSpPr>
        <p:spPr>
          <a:xfrm>
            <a:off x="5345523" y="830169"/>
            <a:ext cx="1751265" cy="3933289"/>
          </a:xfrm>
          <a:prstGeom prst="rect">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22" name="Rectangle 21"/>
          <p:cNvSpPr/>
          <p:nvPr/>
        </p:nvSpPr>
        <p:spPr>
          <a:xfrm>
            <a:off x="8846376" y="830171"/>
            <a:ext cx="1896047" cy="3933288"/>
          </a:xfrm>
          <a:prstGeom prst="rect">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23" name="Rectangle 22"/>
          <p:cNvSpPr/>
          <p:nvPr/>
        </p:nvSpPr>
        <p:spPr>
          <a:xfrm>
            <a:off x="3608142" y="2624417"/>
            <a:ext cx="1737380" cy="2139041"/>
          </a:xfrm>
          <a:prstGeom prst="rect">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24" name="Rectangle 23"/>
          <p:cNvSpPr/>
          <p:nvPr/>
        </p:nvSpPr>
        <p:spPr>
          <a:xfrm>
            <a:off x="7095967" y="3433622"/>
            <a:ext cx="1750408" cy="1329837"/>
          </a:xfrm>
          <a:prstGeom prst="rect">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25" name="TextBox 24"/>
          <p:cNvSpPr txBox="1"/>
          <p:nvPr/>
        </p:nvSpPr>
        <p:spPr>
          <a:xfrm>
            <a:off x="1879520" y="872907"/>
            <a:ext cx="831664" cy="169277"/>
          </a:xfrm>
          <a:prstGeom prst="rect">
            <a:avLst/>
          </a:prstGeom>
          <a:noFill/>
        </p:spPr>
        <p:txBody>
          <a:bodyPr wrap="square" lIns="0" tIns="0" rIns="0" bIns="0" rtlCol="0">
            <a:spAutoFit/>
          </a:bodyPr>
          <a:lstStyle/>
          <a:p>
            <a:r>
              <a:rPr lang="en-US" sz="1100" b="1" dirty="0">
                <a:solidFill>
                  <a:schemeClr val="accent4"/>
                </a:solidFill>
              </a:rPr>
              <a:t>Key Partners</a:t>
            </a:r>
          </a:p>
        </p:txBody>
      </p:sp>
      <p:sp>
        <p:nvSpPr>
          <p:cNvPr id="26" name="TextBox 25"/>
          <p:cNvSpPr txBox="1"/>
          <p:nvPr/>
        </p:nvSpPr>
        <p:spPr>
          <a:xfrm>
            <a:off x="3638656" y="872908"/>
            <a:ext cx="1088563" cy="169277"/>
          </a:xfrm>
          <a:prstGeom prst="rect">
            <a:avLst/>
          </a:prstGeom>
          <a:noFill/>
        </p:spPr>
        <p:txBody>
          <a:bodyPr wrap="square" lIns="0" tIns="0" rIns="0" bIns="0" rtlCol="0">
            <a:spAutoFit/>
          </a:bodyPr>
          <a:lstStyle/>
          <a:p>
            <a:r>
              <a:rPr lang="en-US" sz="1100" b="1" dirty="0">
                <a:solidFill>
                  <a:schemeClr val="accent4"/>
                </a:solidFill>
              </a:rPr>
              <a:t>Key Activities</a:t>
            </a:r>
          </a:p>
        </p:txBody>
      </p:sp>
      <p:sp>
        <p:nvSpPr>
          <p:cNvPr id="29" name="TextBox 28"/>
          <p:cNvSpPr txBox="1"/>
          <p:nvPr/>
        </p:nvSpPr>
        <p:spPr>
          <a:xfrm>
            <a:off x="5397778" y="872908"/>
            <a:ext cx="1358540" cy="169277"/>
          </a:xfrm>
          <a:prstGeom prst="rect">
            <a:avLst/>
          </a:prstGeom>
          <a:noFill/>
        </p:spPr>
        <p:txBody>
          <a:bodyPr wrap="square" lIns="0" tIns="0" rIns="0" bIns="0" rtlCol="0">
            <a:spAutoFit/>
          </a:bodyPr>
          <a:lstStyle/>
          <a:p>
            <a:r>
              <a:rPr lang="en-US" sz="1100" b="1" dirty="0">
                <a:solidFill>
                  <a:schemeClr val="accent4"/>
                </a:solidFill>
              </a:rPr>
              <a:t>Value Propositions</a:t>
            </a:r>
          </a:p>
        </p:txBody>
      </p:sp>
      <p:sp>
        <p:nvSpPr>
          <p:cNvPr id="30" name="TextBox 29"/>
          <p:cNvSpPr txBox="1"/>
          <p:nvPr/>
        </p:nvSpPr>
        <p:spPr>
          <a:xfrm>
            <a:off x="7145680" y="872907"/>
            <a:ext cx="1703469" cy="169277"/>
          </a:xfrm>
          <a:prstGeom prst="rect">
            <a:avLst/>
          </a:prstGeom>
          <a:noFill/>
        </p:spPr>
        <p:txBody>
          <a:bodyPr wrap="square" lIns="0" tIns="0" rIns="0" bIns="0" rtlCol="0">
            <a:spAutoFit/>
          </a:bodyPr>
          <a:lstStyle/>
          <a:p>
            <a:r>
              <a:rPr lang="en-US" sz="1100" b="1" dirty="0">
                <a:solidFill>
                  <a:schemeClr val="accent4"/>
                </a:solidFill>
              </a:rPr>
              <a:t>Customer Relationships</a:t>
            </a:r>
          </a:p>
        </p:txBody>
      </p:sp>
      <p:sp>
        <p:nvSpPr>
          <p:cNvPr id="31" name="TextBox 30"/>
          <p:cNvSpPr txBox="1"/>
          <p:nvPr/>
        </p:nvSpPr>
        <p:spPr>
          <a:xfrm>
            <a:off x="8881208" y="864740"/>
            <a:ext cx="1358540" cy="169277"/>
          </a:xfrm>
          <a:prstGeom prst="rect">
            <a:avLst/>
          </a:prstGeom>
          <a:noFill/>
        </p:spPr>
        <p:txBody>
          <a:bodyPr wrap="square" lIns="0" tIns="0" rIns="0" bIns="0" rtlCol="0">
            <a:spAutoFit/>
          </a:bodyPr>
          <a:lstStyle/>
          <a:p>
            <a:r>
              <a:rPr lang="en-US" sz="1100" b="1" dirty="0">
                <a:solidFill>
                  <a:schemeClr val="accent4"/>
                </a:solidFill>
              </a:rPr>
              <a:t>Customer Segments</a:t>
            </a:r>
          </a:p>
        </p:txBody>
      </p:sp>
      <p:sp>
        <p:nvSpPr>
          <p:cNvPr id="32" name="TextBox 31"/>
          <p:cNvSpPr txBox="1"/>
          <p:nvPr/>
        </p:nvSpPr>
        <p:spPr>
          <a:xfrm>
            <a:off x="3638649" y="2726373"/>
            <a:ext cx="1088570" cy="169277"/>
          </a:xfrm>
          <a:prstGeom prst="rect">
            <a:avLst/>
          </a:prstGeom>
          <a:noFill/>
        </p:spPr>
        <p:txBody>
          <a:bodyPr wrap="square" lIns="0" tIns="0" rIns="0" bIns="0" rtlCol="0">
            <a:spAutoFit/>
          </a:bodyPr>
          <a:lstStyle/>
          <a:p>
            <a:r>
              <a:rPr lang="en-US" sz="1100" b="1" dirty="0">
                <a:solidFill>
                  <a:schemeClr val="accent4"/>
                </a:solidFill>
              </a:rPr>
              <a:t>Key Resources</a:t>
            </a:r>
          </a:p>
        </p:txBody>
      </p:sp>
      <p:sp>
        <p:nvSpPr>
          <p:cNvPr id="33" name="TextBox 32"/>
          <p:cNvSpPr txBox="1"/>
          <p:nvPr/>
        </p:nvSpPr>
        <p:spPr>
          <a:xfrm>
            <a:off x="7135152" y="3483565"/>
            <a:ext cx="831664" cy="169277"/>
          </a:xfrm>
          <a:prstGeom prst="rect">
            <a:avLst/>
          </a:prstGeom>
          <a:noFill/>
        </p:spPr>
        <p:txBody>
          <a:bodyPr wrap="square" lIns="0" tIns="0" rIns="0" bIns="0" rtlCol="0">
            <a:spAutoFit/>
          </a:bodyPr>
          <a:lstStyle/>
          <a:p>
            <a:r>
              <a:rPr lang="en-US" sz="1100" b="1" dirty="0">
                <a:solidFill>
                  <a:schemeClr val="accent4"/>
                </a:solidFill>
              </a:rPr>
              <a:t>Channels</a:t>
            </a:r>
          </a:p>
        </p:txBody>
      </p:sp>
      <p:sp>
        <p:nvSpPr>
          <p:cNvPr id="36" name="TextBox 35"/>
          <p:cNvSpPr txBox="1"/>
          <p:nvPr/>
        </p:nvSpPr>
        <p:spPr>
          <a:xfrm>
            <a:off x="1870808" y="4940655"/>
            <a:ext cx="1088570" cy="169277"/>
          </a:xfrm>
          <a:prstGeom prst="rect">
            <a:avLst/>
          </a:prstGeom>
          <a:noFill/>
        </p:spPr>
        <p:txBody>
          <a:bodyPr wrap="square" lIns="0" tIns="0" rIns="0" bIns="0" rtlCol="0">
            <a:spAutoFit/>
          </a:bodyPr>
          <a:lstStyle/>
          <a:p>
            <a:r>
              <a:rPr lang="en-US" sz="1100" b="1" dirty="0">
                <a:solidFill>
                  <a:schemeClr val="accent4"/>
                </a:solidFill>
              </a:rPr>
              <a:t>Cost Structure</a:t>
            </a:r>
          </a:p>
        </p:txBody>
      </p:sp>
      <p:sp>
        <p:nvSpPr>
          <p:cNvPr id="37" name="TextBox 36"/>
          <p:cNvSpPr txBox="1"/>
          <p:nvPr/>
        </p:nvSpPr>
        <p:spPr>
          <a:xfrm>
            <a:off x="6285222" y="4940655"/>
            <a:ext cx="1621443" cy="169277"/>
          </a:xfrm>
          <a:prstGeom prst="rect">
            <a:avLst/>
          </a:prstGeom>
          <a:noFill/>
        </p:spPr>
        <p:txBody>
          <a:bodyPr wrap="square" lIns="0" tIns="0" rIns="0" bIns="0" rtlCol="0">
            <a:spAutoFit/>
          </a:bodyPr>
          <a:lstStyle/>
          <a:p>
            <a:r>
              <a:rPr lang="en-US" sz="1100" b="1" dirty="0">
                <a:solidFill>
                  <a:schemeClr val="accent4"/>
                </a:solidFill>
              </a:rPr>
              <a:t>Revenue Streams</a:t>
            </a:r>
          </a:p>
        </p:txBody>
      </p:sp>
      <p:sp>
        <p:nvSpPr>
          <p:cNvPr id="38" name="Freeform 317"/>
          <p:cNvSpPr>
            <a:spLocks noChangeAspect="1" noEditPoints="1"/>
          </p:cNvSpPr>
          <p:nvPr/>
        </p:nvSpPr>
        <p:spPr bwMode="auto">
          <a:xfrm>
            <a:off x="5065720" y="887203"/>
            <a:ext cx="179664" cy="179337"/>
          </a:xfrm>
          <a:custGeom>
            <a:avLst/>
            <a:gdLst>
              <a:gd name="T0" fmla="*/ 409 w 550"/>
              <a:gd name="T1" fmla="*/ 145 h 549"/>
              <a:gd name="T2" fmla="*/ 215 w 550"/>
              <a:gd name="T3" fmla="*/ 334 h 549"/>
              <a:gd name="T4" fmla="*/ 213 w 550"/>
              <a:gd name="T5" fmla="*/ 336 h 549"/>
              <a:gd name="T6" fmla="*/ 210 w 550"/>
              <a:gd name="T7" fmla="*/ 337 h 549"/>
              <a:gd name="T8" fmla="*/ 204 w 550"/>
              <a:gd name="T9" fmla="*/ 336 h 549"/>
              <a:gd name="T10" fmla="*/ 150 w 550"/>
              <a:gd name="T11" fmla="*/ 280 h 549"/>
              <a:gd name="T12" fmla="*/ 114 w 550"/>
              <a:gd name="T13" fmla="*/ 269 h 549"/>
              <a:gd name="T14" fmla="*/ 87 w 550"/>
              <a:gd name="T15" fmla="*/ 289 h 549"/>
              <a:gd name="T16" fmla="*/ 84 w 550"/>
              <a:gd name="T17" fmla="*/ 304 h 549"/>
              <a:gd name="T18" fmla="*/ 96 w 550"/>
              <a:gd name="T19" fmla="*/ 334 h 549"/>
              <a:gd name="T20" fmla="*/ 180 w 550"/>
              <a:gd name="T21" fmla="*/ 421 h 549"/>
              <a:gd name="T22" fmla="*/ 189 w 550"/>
              <a:gd name="T23" fmla="*/ 428 h 549"/>
              <a:gd name="T24" fmla="*/ 206 w 550"/>
              <a:gd name="T25" fmla="*/ 433 h 549"/>
              <a:gd name="T26" fmla="*/ 220 w 550"/>
              <a:gd name="T27" fmla="*/ 430 h 549"/>
              <a:gd name="T28" fmla="*/ 442 w 550"/>
              <a:gd name="T29" fmla="*/ 210 h 549"/>
              <a:gd name="T30" fmla="*/ 454 w 550"/>
              <a:gd name="T31" fmla="*/ 173 h 549"/>
              <a:gd name="T32" fmla="*/ 426 w 550"/>
              <a:gd name="T33" fmla="*/ 145 h 549"/>
              <a:gd name="T34" fmla="*/ 323 w 550"/>
              <a:gd name="T35" fmla="*/ 4 h 549"/>
              <a:gd name="T36" fmla="*/ 414 w 550"/>
              <a:gd name="T37" fmla="*/ 37 h 549"/>
              <a:gd name="T38" fmla="*/ 485 w 550"/>
              <a:gd name="T39" fmla="*/ 98 h 549"/>
              <a:gd name="T40" fmla="*/ 533 w 550"/>
              <a:gd name="T41" fmla="*/ 179 h 549"/>
              <a:gd name="T42" fmla="*/ 550 w 550"/>
              <a:gd name="T43" fmla="*/ 275 h 549"/>
              <a:gd name="T44" fmla="*/ 533 w 550"/>
              <a:gd name="T45" fmla="*/ 371 h 549"/>
              <a:gd name="T46" fmla="*/ 485 w 550"/>
              <a:gd name="T47" fmla="*/ 451 h 549"/>
              <a:gd name="T48" fmla="*/ 414 w 550"/>
              <a:gd name="T49" fmla="*/ 512 h 549"/>
              <a:gd name="T50" fmla="*/ 323 w 550"/>
              <a:gd name="T51" fmla="*/ 545 h 549"/>
              <a:gd name="T52" fmla="*/ 225 w 550"/>
              <a:gd name="T53" fmla="*/ 545 h 549"/>
              <a:gd name="T54" fmla="*/ 136 w 550"/>
              <a:gd name="T55" fmla="*/ 512 h 549"/>
              <a:gd name="T56" fmla="*/ 65 w 550"/>
              <a:gd name="T57" fmla="*/ 451 h 549"/>
              <a:gd name="T58" fmla="*/ 18 w 550"/>
              <a:gd name="T59" fmla="*/ 371 h 549"/>
              <a:gd name="T60" fmla="*/ 0 w 550"/>
              <a:gd name="T61" fmla="*/ 275 h 549"/>
              <a:gd name="T62" fmla="*/ 18 w 550"/>
              <a:gd name="T63" fmla="*/ 179 h 549"/>
              <a:gd name="T64" fmla="*/ 65 w 550"/>
              <a:gd name="T65" fmla="*/ 98 h 549"/>
              <a:gd name="T66" fmla="*/ 136 w 550"/>
              <a:gd name="T67" fmla="*/ 37 h 549"/>
              <a:gd name="T68" fmla="*/ 225 w 550"/>
              <a:gd name="T69" fmla="*/ 4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0" h="549">
                <a:moveTo>
                  <a:pt x="426" y="145"/>
                </a:moveTo>
                <a:lnTo>
                  <a:pt x="409" y="145"/>
                </a:lnTo>
                <a:lnTo>
                  <a:pt x="389" y="158"/>
                </a:lnTo>
                <a:lnTo>
                  <a:pt x="215" y="334"/>
                </a:lnTo>
                <a:lnTo>
                  <a:pt x="215" y="336"/>
                </a:lnTo>
                <a:lnTo>
                  <a:pt x="213" y="336"/>
                </a:lnTo>
                <a:lnTo>
                  <a:pt x="211" y="336"/>
                </a:lnTo>
                <a:lnTo>
                  <a:pt x="210" y="337"/>
                </a:lnTo>
                <a:lnTo>
                  <a:pt x="206" y="336"/>
                </a:lnTo>
                <a:lnTo>
                  <a:pt x="204" y="336"/>
                </a:lnTo>
                <a:lnTo>
                  <a:pt x="203" y="334"/>
                </a:lnTo>
                <a:lnTo>
                  <a:pt x="150" y="280"/>
                </a:lnTo>
                <a:lnTo>
                  <a:pt x="131" y="269"/>
                </a:lnTo>
                <a:lnTo>
                  <a:pt x="114" y="269"/>
                </a:lnTo>
                <a:lnTo>
                  <a:pt x="96" y="280"/>
                </a:lnTo>
                <a:lnTo>
                  <a:pt x="87" y="289"/>
                </a:lnTo>
                <a:lnTo>
                  <a:pt x="89" y="289"/>
                </a:lnTo>
                <a:lnTo>
                  <a:pt x="84" y="304"/>
                </a:lnTo>
                <a:lnTo>
                  <a:pt x="86" y="318"/>
                </a:lnTo>
                <a:lnTo>
                  <a:pt x="96" y="334"/>
                </a:lnTo>
                <a:lnTo>
                  <a:pt x="150" y="388"/>
                </a:lnTo>
                <a:lnTo>
                  <a:pt x="180" y="421"/>
                </a:lnTo>
                <a:lnTo>
                  <a:pt x="180" y="421"/>
                </a:lnTo>
                <a:lnTo>
                  <a:pt x="189" y="428"/>
                </a:lnTo>
                <a:lnTo>
                  <a:pt x="197" y="432"/>
                </a:lnTo>
                <a:lnTo>
                  <a:pt x="206" y="433"/>
                </a:lnTo>
                <a:lnTo>
                  <a:pt x="206" y="433"/>
                </a:lnTo>
                <a:lnTo>
                  <a:pt x="220" y="430"/>
                </a:lnTo>
                <a:lnTo>
                  <a:pt x="234" y="420"/>
                </a:lnTo>
                <a:lnTo>
                  <a:pt x="442" y="210"/>
                </a:lnTo>
                <a:lnTo>
                  <a:pt x="454" y="193"/>
                </a:lnTo>
                <a:lnTo>
                  <a:pt x="454" y="173"/>
                </a:lnTo>
                <a:lnTo>
                  <a:pt x="444" y="156"/>
                </a:lnTo>
                <a:lnTo>
                  <a:pt x="426" y="145"/>
                </a:lnTo>
                <a:close/>
                <a:moveTo>
                  <a:pt x="274" y="0"/>
                </a:moveTo>
                <a:lnTo>
                  <a:pt x="323" y="4"/>
                </a:lnTo>
                <a:lnTo>
                  <a:pt x="370" y="16"/>
                </a:lnTo>
                <a:lnTo>
                  <a:pt x="414" y="37"/>
                </a:lnTo>
                <a:lnTo>
                  <a:pt x="452" y="65"/>
                </a:lnTo>
                <a:lnTo>
                  <a:pt x="485" y="98"/>
                </a:lnTo>
                <a:lnTo>
                  <a:pt x="512" y="137"/>
                </a:lnTo>
                <a:lnTo>
                  <a:pt x="533" y="179"/>
                </a:lnTo>
                <a:lnTo>
                  <a:pt x="545" y="226"/>
                </a:lnTo>
                <a:lnTo>
                  <a:pt x="550" y="275"/>
                </a:lnTo>
                <a:lnTo>
                  <a:pt x="545" y="323"/>
                </a:lnTo>
                <a:lnTo>
                  <a:pt x="533" y="371"/>
                </a:lnTo>
                <a:lnTo>
                  <a:pt x="512" y="413"/>
                </a:lnTo>
                <a:lnTo>
                  <a:pt x="485" y="451"/>
                </a:lnTo>
                <a:lnTo>
                  <a:pt x="452" y="484"/>
                </a:lnTo>
                <a:lnTo>
                  <a:pt x="414" y="512"/>
                </a:lnTo>
                <a:lnTo>
                  <a:pt x="370" y="533"/>
                </a:lnTo>
                <a:lnTo>
                  <a:pt x="323" y="545"/>
                </a:lnTo>
                <a:lnTo>
                  <a:pt x="274" y="549"/>
                </a:lnTo>
                <a:lnTo>
                  <a:pt x="225" y="545"/>
                </a:lnTo>
                <a:lnTo>
                  <a:pt x="178" y="533"/>
                </a:lnTo>
                <a:lnTo>
                  <a:pt x="136" y="512"/>
                </a:lnTo>
                <a:lnTo>
                  <a:pt x="98" y="484"/>
                </a:lnTo>
                <a:lnTo>
                  <a:pt x="65" y="451"/>
                </a:lnTo>
                <a:lnTo>
                  <a:pt x="37" y="413"/>
                </a:lnTo>
                <a:lnTo>
                  <a:pt x="18" y="371"/>
                </a:lnTo>
                <a:lnTo>
                  <a:pt x="4" y="323"/>
                </a:lnTo>
                <a:lnTo>
                  <a:pt x="0" y="275"/>
                </a:lnTo>
                <a:lnTo>
                  <a:pt x="4" y="226"/>
                </a:lnTo>
                <a:lnTo>
                  <a:pt x="18" y="179"/>
                </a:lnTo>
                <a:lnTo>
                  <a:pt x="37" y="137"/>
                </a:lnTo>
                <a:lnTo>
                  <a:pt x="65" y="98"/>
                </a:lnTo>
                <a:lnTo>
                  <a:pt x="98" y="65"/>
                </a:lnTo>
                <a:lnTo>
                  <a:pt x="136" y="37"/>
                </a:lnTo>
                <a:lnTo>
                  <a:pt x="178" y="16"/>
                </a:lnTo>
                <a:lnTo>
                  <a:pt x="225" y="4"/>
                </a:lnTo>
                <a:lnTo>
                  <a:pt x="27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grpSp>
        <p:nvGrpSpPr>
          <p:cNvPr id="39" name="Group 38"/>
          <p:cNvGrpSpPr/>
          <p:nvPr/>
        </p:nvGrpSpPr>
        <p:grpSpPr>
          <a:xfrm>
            <a:off x="5078057" y="2768234"/>
            <a:ext cx="191665" cy="162760"/>
            <a:chOff x="119063" y="915460"/>
            <a:chExt cx="884238" cy="750888"/>
          </a:xfrm>
        </p:grpSpPr>
        <p:sp>
          <p:nvSpPr>
            <p:cNvPr id="40" name="Freeform 39"/>
            <p:cNvSpPr>
              <a:spLocks/>
            </p:cNvSpPr>
            <p:nvPr/>
          </p:nvSpPr>
          <p:spPr bwMode="auto">
            <a:xfrm>
              <a:off x="300038" y="1409173"/>
              <a:ext cx="703263" cy="257175"/>
            </a:xfrm>
            <a:custGeom>
              <a:avLst/>
              <a:gdLst>
                <a:gd name="T0" fmla="*/ 139 w 443"/>
                <a:gd name="T1" fmla="*/ 0 h 162"/>
                <a:gd name="T2" fmla="*/ 144 w 443"/>
                <a:gd name="T3" fmla="*/ 2 h 162"/>
                <a:gd name="T4" fmla="*/ 148 w 443"/>
                <a:gd name="T5" fmla="*/ 3 h 162"/>
                <a:gd name="T6" fmla="*/ 195 w 443"/>
                <a:gd name="T7" fmla="*/ 29 h 162"/>
                <a:gd name="T8" fmla="*/ 246 w 443"/>
                <a:gd name="T9" fmla="*/ 28 h 162"/>
                <a:gd name="T10" fmla="*/ 296 w 443"/>
                <a:gd name="T11" fmla="*/ 3 h 162"/>
                <a:gd name="T12" fmla="*/ 298 w 443"/>
                <a:gd name="T13" fmla="*/ 2 h 162"/>
                <a:gd name="T14" fmla="*/ 310 w 443"/>
                <a:gd name="T15" fmla="*/ 0 h 162"/>
                <a:gd name="T16" fmla="*/ 323 w 443"/>
                <a:gd name="T17" fmla="*/ 2 h 162"/>
                <a:gd name="T18" fmla="*/ 391 w 443"/>
                <a:gd name="T19" fmla="*/ 31 h 162"/>
                <a:gd name="T20" fmla="*/ 440 w 443"/>
                <a:gd name="T21" fmla="*/ 54 h 162"/>
                <a:gd name="T22" fmla="*/ 441 w 443"/>
                <a:gd name="T23" fmla="*/ 57 h 162"/>
                <a:gd name="T24" fmla="*/ 443 w 443"/>
                <a:gd name="T25" fmla="*/ 68 h 162"/>
                <a:gd name="T26" fmla="*/ 440 w 443"/>
                <a:gd name="T27" fmla="*/ 82 h 162"/>
                <a:gd name="T28" fmla="*/ 427 w 443"/>
                <a:gd name="T29" fmla="*/ 91 h 162"/>
                <a:gd name="T30" fmla="*/ 394 w 443"/>
                <a:gd name="T31" fmla="*/ 115 h 162"/>
                <a:gd name="T32" fmla="*/ 340 w 443"/>
                <a:gd name="T33" fmla="*/ 141 h 162"/>
                <a:gd name="T34" fmla="*/ 267 w 443"/>
                <a:gd name="T35" fmla="*/ 159 h 162"/>
                <a:gd name="T36" fmla="*/ 218 w 443"/>
                <a:gd name="T37" fmla="*/ 162 h 162"/>
                <a:gd name="T38" fmla="*/ 136 w 443"/>
                <a:gd name="T39" fmla="*/ 152 h 162"/>
                <a:gd name="T40" fmla="*/ 73 w 443"/>
                <a:gd name="T41" fmla="*/ 127 h 162"/>
                <a:gd name="T42" fmla="*/ 28 w 443"/>
                <a:gd name="T43" fmla="*/ 103 h 162"/>
                <a:gd name="T44" fmla="*/ 5 w 443"/>
                <a:gd name="T45" fmla="*/ 84 h 162"/>
                <a:gd name="T46" fmla="*/ 0 w 443"/>
                <a:gd name="T47" fmla="*/ 73 h 162"/>
                <a:gd name="T48" fmla="*/ 0 w 443"/>
                <a:gd name="T49" fmla="*/ 63 h 162"/>
                <a:gd name="T50" fmla="*/ 1 w 443"/>
                <a:gd name="T51" fmla="*/ 56 h 162"/>
                <a:gd name="T52" fmla="*/ 26 w 443"/>
                <a:gd name="T53" fmla="*/ 42 h 162"/>
                <a:gd name="T54" fmla="*/ 94 w 443"/>
                <a:gd name="T55" fmla="*/ 14 h 162"/>
                <a:gd name="T56" fmla="*/ 96 w 443"/>
                <a:gd name="T57" fmla="*/ 12 h 162"/>
                <a:gd name="T58" fmla="*/ 103 w 443"/>
                <a:gd name="T59" fmla="*/ 10 h 162"/>
                <a:gd name="T60" fmla="*/ 111 w 443"/>
                <a:gd name="T61" fmla="*/ 5 h 162"/>
                <a:gd name="T62" fmla="*/ 120 w 443"/>
                <a:gd name="T63" fmla="*/ 2 h 162"/>
                <a:gd name="T64" fmla="*/ 124 w 443"/>
                <a:gd name="T65" fmla="*/ 0 h 162"/>
                <a:gd name="T66" fmla="*/ 132 w 443"/>
                <a:gd name="T67" fmla="*/ 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3" h="162">
                  <a:moveTo>
                    <a:pt x="132" y="0"/>
                  </a:moveTo>
                  <a:lnTo>
                    <a:pt x="139" y="0"/>
                  </a:lnTo>
                  <a:lnTo>
                    <a:pt x="144" y="2"/>
                  </a:lnTo>
                  <a:lnTo>
                    <a:pt x="144" y="2"/>
                  </a:lnTo>
                  <a:lnTo>
                    <a:pt x="144" y="2"/>
                  </a:lnTo>
                  <a:lnTo>
                    <a:pt x="148" y="3"/>
                  </a:lnTo>
                  <a:lnTo>
                    <a:pt x="171" y="19"/>
                  </a:lnTo>
                  <a:lnTo>
                    <a:pt x="195" y="29"/>
                  </a:lnTo>
                  <a:lnTo>
                    <a:pt x="221" y="33"/>
                  </a:lnTo>
                  <a:lnTo>
                    <a:pt x="246" y="28"/>
                  </a:lnTo>
                  <a:lnTo>
                    <a:pt x="272" y="19"/>
                  </a:lnTo>
                  <a:lnTo>
                    <a:pt x="296" y="3"/>
                  </a:lnTo>
                  <a:lnTo>
                    <a:pt x="296" y="3"/>
                  </a:lnTo>
                  <a:lnTo>
                    <a:pt x="298" y="2"/>
                  </a:lnTo>
                  <a:lnTo>
                    <a:pt x="303" y="0"/>
                  </a:lnTo>
                  <a:lnTo>
                    <a:pt x="310" y="0"/>
                  </a:lnTo>
                  <a:lnTo>
                    <a:pt x="317" y="0"/>
                  </a:lnTo>
                  <a:lnTo>
                    <a:pt x="323" y="2"/>
                  </a:lnTo>
                  <a:lnTo>
                    <a:pt x="323" y="2"/>
                  </a:lnTo>
                  <a:lnTo>
                    <a:pt x="391" y="31"/>
                  </a:lnTo>
                  <a:lnTo>
                    <a:pt x="415" y="42"/>
                  </a:lnTo>
                  <a:lnTo>
                    <a:pt x="440" y="54"/>
                  </a:lnTo>
                  <a:lnTo>
                    <a:pt x="440" y="56"/>
                  </a:lnTo>
                  <a:lnTo>
                    <a:pt x="441" y="57"/>
                  </a:lnTo>
                  <a:lnTo>
                    <a:pt x="443" y="63"/>
                  </a:lnTo>
                  <a:lnTo>
                    <a:pt x="443" y="68"/>
                  </a:lnTo>
                  <a:lnTo>
                    <a:pt x="443" y="73"/>
                  </a:lnTo>
                  <a:lnTo>
                    <a:pt x="440" y="82"/>
                  </a:lnTo>
                  <a:lnTo>
                    <a:pt x="436" y="84"/>
                  </a:lnTo>
                  <a:lnTo>
                    <a:pt x="427" y="91"/>
                  </a:lnTo>
                  <a:lnTo>
                    <a:pt x="413" y="103"/>
                  </a:lnTo>
                  <a:lnTo>
                    <a:pt x="394" y="115"/>
                  </a:lnTo>
                  <a:lnTo>
                    <a:pt x="370" y="127"/>
                  </a:lnTo>
                  <a:lnTo>
                    <a:pt x="340" y="141"/>
                  </a:lnTo>
                  <a:lnTo>
                    <a:pt x="305" y="152"/>
                  </a:lnTo>
                  <a:lnTo>
                    <a:pt x="267" y="159"/>
                  </a:lnTo>
                  <a:lnTo>
                    <a:pt x="225" y="162"/>
                  </a:lnTo>
                  <a:lnTo>
                    <a:pt x="218" y="162"/>
                  </a:lnTo>
                  <a:lnTo>
                    <a:pt x="174" y="159"/>
                  </a:lnTo>
                  <a:lnTo>
                    <a:pt x="136" y="152"/>
                  </a:lnTo>
                  <a:lnTo>
                    <a:pt x="103" y="141"/>
                  </a:lnTo>
                  <a:lnTo>
                    <a:pt x="73" y="127"/>
                  </a:lnTo>
                  <a:lnTo>
                    <a:pt x="48" y="115"/>
                  </a:lnTo>
                  <a:lnTo>
                    <a:pt x="28" y="103"/>
                  </a:lnTo>
                  <a:lnTo>
                    <a:pt x="14" y="91"/>
                  </a:lnTo>
                  <a:lnTo>
                    <a:pt x="5" y="84"/>
                  </a:lnTo>
                  <a:lnTo>
                    <a:pt x="1" y="82"/>
                  </a:lnTo>
                  <a:lnTo>
                    <a:pt x="0" y="73"/>
                  </a:lnTo>
                  <a:lnTo>
                    <a:pt x="0" y="68"/>
                  </a:lnTo>
                  <a:lnTo>
                    <a:pt x="0" y="63"/>
                  </a:lnTo>
                  <a:lnTo>
                    <a:pt x="1" y="57"/>
                  </a:lnTo>
                  <a:lnTo>
                    <a:pt x="1" y="56"/>
                  </a:lnTo>
                  <a:lnTo>
                    <a:pt x="1" y="54"/>
                  </a:lnTo>
                  <a:lnTo>
                    <a:pt x="26" y="42"/>
                  </a:lnTo>
                  <a:lnTo>
                    <a:pt x="52" y="31"/>
                  </a:lnTo>
                  <a:lnTo>
                    <a:pt x="94" y="14"/>
                  </a:lnTo>
                  <a:lnTo>
                    <a:pt x="94" y="14"/>
                  </a:lnTo>
                  <a:lnTo>
                    <a:pt x="96" y="12"/>
                  </a:lnTo>
                  <a:lnTo>
                    <a:pt x="97" y="12"/>
                  </a:lnTo>
                  <a:lnTo>
                    <a:pt x="103" y="10"/>
                  </a:lnTo>
                  <a:lnTo>
                    <a:pt x="106" y="7"/>
                  </a:lnTo>
                  <a:lnTo>
                    <a:pt x="111" y="5"/>
                  </a:lnTo>
                  <a:lnTo>
                    <a:pt x="117" y="3"/>
                  </a:lnTo>
                  <a:lnTo>
                    <a:pt x="120" y="2"/>
                  </a:lnTo>
                  <a:lnTo>
                    <a:pt x="122" y="2"/>
                  </a:lnTo>
                  <a:lnTo>
                    <a:pt x="124" y="0"/>
                  </a:lnTo>
                  <a:lnTo>
                    <a:pt x="127" y="0"/>
                  </a:lnTo>
                  <a:lnTo>
                    <a:pt x="13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41" name="Freeform 40"/>
            <p:cNvSpPr>
              <a:spLocks/>
            </p:cNvSpPr>
            <p:nvPr/>
          </p:nvSpPr>
          <p:spPr bwMode="auto">
            <a:xfrm>
              <a:off x="485775" y="1015473"/>
              <a:ext cx="328613" cy="398463"/>
            </a:xfrm>
            <a:custGeom>
              <a:avLst/>
              <a:gdLst>
                <a:gd name="T0" fmla="*/ 104 w 207"/>
                <a:gd name="T1" fmla="*/ 0 h 251"/>
                <a:gd name="T2" fmla="*/ 137 w 207"/>
                <a:gd name="T3" fmla="*/ 5 h 251"/>
                <a:gd name="T4" fmla="*/ 165 w 207"/>
                <a:gd name="T5" fmla="*/ 21 h 251"/>
                <a:gd name="T6" fmla="*/ 188 w 207"/>
                <a:gd name="T7" fmla="*/ 43 h 251"/>
                <a:gd name="T8" fmla="*/ 202 w 207"/>
                <a:gd name="T9" fmla="*/ 71 h 251"/>
                <a:gd name="T10" fmla="*/ 207 w 207"/>
                <a:gd name="T11" fmla="*/ 105 h 251"/>
                <a:gd name="T12" fmla="*/ 207 w 207"/>
                <a:gd name="T13" fmla="*/ 131 h 251"/>
                <a:gd name="T14" fmla="*/ 202 w 207"/>
                <a:gd name="T15" fmla="*/ 159 h 251"/>
                <a:gd name="T16" fmla="*/ 193 w 207"/>
                <a:gd name="T17" fmla="*/ 187 h 251"/>
                <a:gd name="T18" fmla="*/ 178 w 207"/>
                <a:gd name="T19" fmla="*/ 213 h 251"/>
                <a:gd name="T20" fmla="*/ 162 w 207"/>
                <a:gd name="T21" fmla="*/ 229 h 251"/>
                <a:gd name="T22" fmla="*/ 144 w 207"/>
                <a:gd name="T23" fmla="*/ 241 h 251"/>
                <a:gd name="T24" fmla="*/ 124 w 207"/>
                <a:gd name="T25" fmla="*/ 250 h 251"/>
                <a:gd name="T26" fmla="*/ 104 w 207"/>
                <a:gd name="T27" fmla="*/ 251 h 251"/>
                <a:gd name="T28" fmla="*/ 83 w 207"/>
                <a:gd name="T29" fmla="*/ 250 h 251"/>
                <a:gd name="T30" fmla="*/ 62 w 207"/>
                <a:gd name="T31" fmla="*/ 239 h 251"/>
                <a:gd name="T32" fmla="*/ 41 w 207"/>
                <a:gd name="T33" fmla="*/ 225 h 251"/>
                <a:gd name="T34" fmla="*/ 26 w 207"/>
                <a:gd name="T35" fmla="*/ 208 h 251"/>
                <a:gd name="T36" fmla="*/ 12 w 207"/>
                <a:gd name="T37" fmla="*/ 181 h 251"/>
                <a:gd name="T38" fmla="*/ 5 w 207"/>
                <a:gd name="T39" fmla="*/ 155 h 251"/>
                <a:gd name="T40" fmla="*/ 1 w 207"/>
                <a:gd name="T41" fmla="*/ 129 h 251"/>
                <a:gd name="T42" fmla="*/ 0 w 207"/>
                <a:gd name="T43" fmla="*/ 105 h 251"/>
                <a:gd name="T44" fmla="*/ 5 w 207"/>
                <a:gd name="T45" fmla="*/ 71 h 251"/>
                <a:gd name="T46" fmla="*/ 20 w 207"/>
                <a:gd name="T47" fmla="*/ 43 h 251"/>
                <a:gd name="T48" fmla="*/ 43 w 207"/>
                <a:gd name="T49" fmla="*/ 21 h 251"/>
                <a:gd name="T50" fmla="*/ 71 w 207"/>
                <a:gd name="T51" fmla="*/ 5 h 251"/>
                <a:gd name="T52" fmla="*/ 104 w 207"/>
                <a:gd name="T5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7" h="251">
                  <a:moveTo>
                    <a:pt x="104" y="0"/>
                  </a:moveTo>
                  <a:lnTo>
                    <a:pt x="137" y="5"/>
                  </a:lnTo>
                  <a:lnTo>
                    <a:pt x="165" y="21"/>
                  </a:lnTo>
                  <a:lnTo>
                    <a:pt x="188" y="43"/>
                  </a:lnTo>
                  <a:lnTo>
                    <a:pt x="202" y="71"/>
                  </a:lnTo>
                  <a:lnTo>
                    <a:pt x="207" y="105"/>
                  </a:lnTo>
                  <a:lnTo>
                    <a:pt x="207" y="131"/>
                  </a:lnTo>
                  <a:lnTo>
                    <a:pt x="202" y="159"/>
                  </a:lnTo>
                  <a:lnTo>
                    <a:pt x="193" y="187"/>
                  </a:lnTo>
                  <a:lnTo>
                    <a:pt x="178" y="213"/>
                  </a:lnTo>
                  <a:lnTo>
                    <a:pt x="162" y="229"/>
                  </a:lnTo>
                  <a:lnTo>
                    <a:pt x="144" y="241"/>
                  </a:lnTo>
                  <a:lnTo>
                    <a:pt x="124" y="250"/>
                  </a:lnTo>
                  <a:lnTo>
                    <a:pt x="104" y="251"/>
                  </a:lnTo>
                  <a:lnTo>
                    <a:pt x="83" y="250"/>
                  </a:lnTo>
                  <a:lnTo>
                    <a:pt x="62" y="239"/>
                  </a:lnTo>
                  <a:lnTo>
                    <a:pt x="41" y="225"/>
                  </a:lnTo>
                  <a:lnTo>
                    <a:pt x="26" y="208"/>
                  </a:lnTo>
                  <a:lnTo>
                    <a:pt x="12" y="181"/>
                  </a:lnTo>
                  <a:lnTo>
                    <a:pt x="5" y="155"/>
                  </a:lnTo>
                  <a:lnTo>
                    <a:pt x="1" y="129"/>
                  </a:lnTo>
                  <a:lnTo>
                    <a:pt x="0" y="105"/>
                  </a:lnTo>
                  <a:lnTo>
                    <a:pt x="5" y="71"/>
                  </a:lnTo>
                  <a:lnTo>
                    <a:pt x="20" y="43"/>
                  </a:lnTo>
                  <a:lnTo>
                    <a:pt x="43" y="21"/>
                  </a:lnTo>
                  <a:lnTo>
                    <a:pt x="71" y="5"/>
                  </a:lnTo>
                  <a:lnTo>
                    <a:pt x="10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42" name="Freeform 41"/>
            <p:cNvSpPr>
              <a:spLocks/>
            </p:cNvSpPr>
            <p:nvPr/>
          </p:nvSpPr>
          <p:spPr bwMode="auto">
            <a:xfrm>
              <a:off x="255588" y="915460"/>
              <a:ext cx="219075" cy="266700"/>
            </a:xfrm>
            <a:custGeom>
              <a:avLst/>
              <a:gdLst>
                <a:gd name="T0" fmla="*/ 69 w 138"/>
                <a:gd name="T1" fmla="*/ 0 h 168"/>
                <a:gd name="T2" fmla="*/ 90 w 138"/>
                <a:gd name="T3" fmla="*/ 3 h 168"/>
                <a:gd name="T4" fmla="*/ 110 w 138"/>
                <a:gd name="T5" fmla="*/ 14 h 168"/>
                <a:gd name="T6" fmla="*/ 125 w 138"/>
                <a:gd name="T7" fmla="*/ 30 h 168"/>
                <a:gd name="T8" fmla="*/ 134 w 138"/>
                <a:gd name="T9" fmla="*/ 47 h 168"/>
                <a:gd name="T10" fmla="*/ 138 w 138"/>
                <a:gd name="T11" fmla="*/ 70 h 168"/>
                <a:gd name="T12" fmla="*/ 138 w 138"/>
                <a:gd name="T13" fmla="*/ 77 h 168"/>
                <a:gd name="T14" fmla="*/ 138 w 138"/>
                <a:gd name="T15" fmla="*/ 86 h 168"/>
                <a:gd name="T16" fmla="*/ 120 w 138"/>
                <a:gd name="T17" fmla="*/ 115 h 168"/>
                <a:gd name="T18" fmla="*/ 111 w 138"/>
                <a:gd name="T19" fmla="*/ 150 h 168"/>
                <a:gd name="T20" fmla="*/ 97 w 138"/>
                <a:gd name="T21" fmla="*/ 159 h 168"/>
                <a:gd name="T22" fmla="*/ 83 w 138"/>
                <a:gd name="T23" fmla="*/ 166 h 168"/>
                <a:gd name="T24" fmla="*/ 69 w 138"/>
                <a:gd name="T25" fmla="*/ 168 h 168"/>
                <a:gd name="T26" fmla="*/ 50 w 138"/>
                <a:gd name="T27" fmla="*/ 164 h 168"/>
                <a:gd name="T28" fmla="*/ 31 w 138"/>
                <a:gd name="T29" fmla="*/ 154 h 168"/>
                <a:gd name="T30" fmla="*/ 17 w 138"/>
                <a:gd name="T31" fmla="*/ 138 h 168"/>
                <a:gd name="T32" fmla="*/ 5 w 138"/>
                <a:gd name="T33" fmla="*/ 115 h 168"/>
                <a:gd name="T34" fmla="*/ 1 w 138"/>
                <a:gd name="T35" fmla="*/ 93 h 168"/>
                <a:gd name="T36" fmla="*/ 0 w 138"/>
                <a:gd name="T37" fmla="*/ 70 h 168"/>
                <a:gd name="T38" fmla="*/ 3 w 138"/>
                <a:gd name="T39" fmla="*/ 47 h 168"/>
                <a:gd name="T40" fmla="*/ 14 w 138"/>
                <a:gd name="T41" fmla="*/ 30 h 168"/>
                <a:gd name="T42" fmla="*/ 28 w 138"/>
                <a:gd name="T43" fmla="*/ 14 h 168"/>
                <a:gd name="T44" fmla="*/ 47 w 138"/>
                <a:gd name="T45" fmla="*/ 3 h 168"/>
                <a:gd name="T46" fmla="*/ 69 w 138"/>
                <a:gd name="T4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8" h="168">
                  <a:moveTo>
                    <a:pt x="69" y="0"/>
                  </a:moveTo>
                  <a:lnTo>
                    <a:pt x="90" y="3"/>
                  </a:lnTo>
                  <a:lnTo>
                    <a:pt x="110" y="14"/>
                  </a:lnTo>
                  <a:lnTo>
                    <a:pt x="125" y="30"/>
                  </a:lnTo>
                  <a:lnTo>
                    <a:pt x="134" y="47"/>
                  </a:lnTo>
                  <a:lnTo>
                    <a:pt x="138" y="70"/>
                  </a:lnTo>
                  <a:lnTo>
                    <a:pt x="138" y="77"/>
                  </a:lnTo>
                  <a:lnTo>
                    <a:pt x="138" y="86"/>
                  </a:lnTo>
                  <a:lnTo>
                    <a:pt x="120" y="115"/>
                  </a:lnTo>
                  <a:lnTo>
                    <a:pt x="111" y="150"/>
                  </a:lnTo>
                  <a:lnTo>
                    <a:pt x="97" y="159"/>
                  </a:lnTo>
                  <a:lnTo>
                    <a:pt x="83" y="166"/>
                  </a:lnTo>
                  <a:lnTo>
                    <a:pt x="69" y="168"/>
                  </a:lnTo>
                  <a:lnTo>
                    <a:pt x="50" y="164"/>
                  </a:lnTo>
                  <a:lnTo>
                    <a:pt x="31" y="154"/>
                  </a:lnTo>
                  <a:lnTo>
                    <a:pt x="17" y="138"/>
                  </a:lnTo>
                  <a:lnTo>
                    <a:pt x="5" y="115"/>
                  </a:lnTo>
                  <a:lnTo>
                    <a:pt x="1" y="93"/>
                  </a:lnTo>
                  <a:lnTo>
                    <a:pt x="0" y="70"/>
                  </a:lnTo>
                  <a:lnTo>
                    <a:pt x="3" y="47"/>
                  </a:lnTo>
                  <a:lnTo>
                    <a:pt x="14" y="30"/>
                  </a:lnTo>
                  <a:lnTo>
                    <a:pt x="28" y="14"/>
                  </a:lnTo>
                  <a:lnTo>
                    <a:pt x="47" y="3"/>
                  </a:lnTo>
                  <a:lnTo>
                    <a:pt x="6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43" name="Freeform 42"/>
            <p:cNvSpPr>
              <a:spLocks/>
            </p:cNvSpPr>
            <p:nvPr/>
          </p:nvSpPr>
          <p:spPr bwMode="auto">
            <a:xfrm>
              <a:off x="119063" y="1183748"/>
              <a:ext cx="338138" cy="177800"/>
            </a:xfrm>
            <a:custGeom>
              <a:avLst/>
              <a:gdLst>
                <a:gd name="T0" fmla="*/ 93 w 213"/>
                <a:gd name="T1" fmla="*/ 0 h 112"/>
                <a:gd name="T2" fmla="*/ 96 w 213"/>
                <a:gd name="T3" fmla="*/ 0 h 112"/>
                <a:gd name="T4" fmla="*/ 101 w 213"/>
                <a:gd name="T5" fmla="*/ 0 h 112"/>
                <a:gd name="T6" fmla="*/ 101 w 213"/>
                <a:gd name="T7" fmla="*/ 0 h 112"/>
                <a:gd name="T8" fmla="*/ 101 w 213"/>
                <a:gd name="T9" fmla="*/ 2 h 112"/>
                <a:gd name="T10" fmla="*/ 103 w 213"/>
                <a:gd name="T11" fmla="*/ 2 h 112"/>
                <a:gd name="T12" fmla="*/ 128 w 213"/>
                <a:gd name="T13" fmla="*/ 16 h 112"/>
                <a:gd name="T14" fmla="*/ 154 w 213"/>
                <a:gd name="T15" fmla="*/ 21 h 112"/>
                <a:gd name="T16" fmla="*/ 169 w 213"/>
                <a:gd name="T17" fmla="*/ 20 h 112"/>
                <a:gd name="T18" fmla="*/ 183 w 213"/>
                <a:gd name="T19" fmla="*/ 14 h 112"/>
                <a:gd name="T20" fmla="*/ 185 w 213"/>
                <a:gd name="T21" fmla="*/ 14 h 112"/>
                <a:gd name="T22" fmla="*/ 189 w 213"/>
                <a:gd name="T23" fmla="*/ 14 h 112"/>
                <a:gd name="T24" fmla="*/ 192 w 213"/>
                <a:gd name="T25" fmla="*/ 16 h 112"/>
                <a:gd name="T26" fmla="*/ 196 w 213"/>
                <a:gd name="T27" fmla="*/ 18 h 112"/>
                <a:gd name="T28" fmla="*/ 197 w 213"/>
                <a:gd name="T29" fmla="*/ 23 h 112"/>
                <a:gd name="T30" fmla="*/ 197 w 213"/>
                <a:gd name="T31" fmla="*/ 23 h 112"/>
                <a:gd name="T32" fmla="*/ 203 w 213"/>
                <a:gd name="T33" fmla="*/ 61 h 112"/>
                <a:gd name="T34" fmla="*/ 213 w 213"/>
                <a:gd name="T35" fmla="*/ 95 h 112"/>
                <a:gd name="T36" fmla="*/ 213 w 213"/>
                <a:gd name="T37" fmla="*/ 95 h 112"/>
                <a:gd name="T38" fmla="*/ 213 w 213"/>
                <a:gd name="T39" fmla="*/ 98 h 112"/>
                <a:gd name="T40" fmla="*/ 211 w 213"/>
                <a:gd name="T41" fmla="*/ 102 h 112"/>
                <a:gd name="T42" fmla="*/ 210 w 213"/>
                <a:gd name="T43" fmla="*/ 105 h 112"/>
                <a:gd name="T44" fmla="*/ 204 w 213"/>
                <a:gd name="T45" fmla="*/ 107 h 112"/>
                <a:gd name="T46" fmla="*/ 182 w 213"/>
                <a:gd name="T47" fmla="*/ 110 h 112"/>
                <a:gd name="T48" fmla="*/ 155 w 213"/>
                <a:gd name="T49" fmla="*/ 112 h 112"/>
                <a:gd name="T50" fmla="*/ 150 w 213"/>
                <a:gd name="T51" fmla="*/ 112 h 112"/>
                <a:gd name="T52" fmla="*/ 114 w 213"/>
                <a:gd name="T53" fmla="*/ 109 h 112"/>
                <a:gd name="T54" fmla="*/ 80 w 213"/>
                <a:gd name="T55" fmla="*/ 100 h 112"/>
                <a:gd name="T56" fmla="*/ 54 w 213"/>
                <a:gd name="T57" fmla="*/ 89 h 112"/>
                <a:gd name="T58" fmla="*/ 32 w 213"/>
                <a:gd name="T59" fmla="*/ 77 h 112"/>
                <a:gd name="T60" fmla="*/ 16 w 213"/>
                <a:gd name="T61" fmla="*/ 67 h 112"/>
                <a:gd name="T62" fmla="*/ 5 w 213"/>
                <a:gd name="T63" fmla="*/ 60 h 112"/>
                <a:gd name="T64" fmla="*/ 2 w 213"/>
                <a:gd name="T65" fmla="*/ 56 h 112"/>
                <a:gd name="T66" fmla="*/ 0 w 213"/>
                <a:gd name="T67" fmla="*/ 49 h 112"/>
                <a:gd name="T68" fmla="*/ 0 w 213"/>
                <a:gd name="T69" fmla="*/ 44 h 112"/>
                <a:gd name="T70" fmla="*/ 0 w 213"/>
                <a:gd name="T71" fmla="*/ 41 h 112"/>
                <a:gd name="T72" fmla="*/ 2 w 213"/>
                <a:gd name="T73" fmla="*/ 39 h 112"/>
                <a:gd name="T74" fmla="*/ 2 w 213"/>
                <a:gd name="T75" fmla="*/ 37 h 112"/>
                <a:gd name="T76" fmla="*/ 35 w 213"/>
                <a:gd name="T77" fmla="*/ 21 h 112"/>
                <a:gd name="T78" fmla="*/ 66 w 213"/>
                <a:gd name="T79" fmla="*/ 9 h 112"/>
                <a:gd name="T80" fmla="*/ 66 w 213"/>
                <a:gd name="T81" fmla="*/ 9 h 112"/>
                <a:gd name="T82" fmla="*/ 66 w 213"/>
                <a:gd name="T83" fmla="*/ 9 h 112"/>
                <a:gd name="T84" fmla="*/ 68 w 213"/>
                <a:gd name="T85" fmla="*/ 7 h 112"/>
                <a:gd name="T86" fmla="*/ 72 w 213"/>
                <a:gd name="T87" fmla="*/ 6 h 112"/>
                <a:gd name="T88" fmla="*/ 77 w 213"/>
                <a:gd name="T89" fmla="*/ 4 h 112"/>
                <a:gd name="T90" fmla="*/ 80 w 213"/>
                <a:gd name="T91" fmla="*/ 2 h 112"/>
                <a:gd name="T92" fmla="*/ 82 w 213"/>
                <a:gd name="T93" fmla="*/ 0 h 112"/>
                <a:gd name="T94" fmla="*/ 84 w 213"/>
                <a:gd name="T95" fmla="*/ 0 h 112"/>
                <a:gd name="T96" fmla="*/ 87 w 213"/>
                <a:gd name="T97" fmla="*/ 0 h 112"/>
                <a:gd name="T98" fmla="*/ 93 w 213"/>
                <a:gd name="T9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3" h="112">
                  <a:moveTo>
                    <a:pt x="93" y="0"/>
                  </a:moveTo>
                  <a:lnTo>
                    <a:pt x="96" y="0"/>
                  </a:lnTo>
                  <a:lnTo>
                    <a:pt x="101" y="0"/>
                  </a:lnTo>
                  <a:lnTo>
                    <a:pt x="101" y="0"/>
                  </a:lnTo>
                  <a:lnTo>
                    <a:pt x="101" y="2"/>
                  </a:lnTo>
                  <a:lnTo>
                    <a:pt x="103" y="2"/>
                  </a:lnTo>
                  <a:lnTo>
                    <a:pt x="128" y="16"/>
                  </a:lnTo>
                  <a:lnTo>
                    <a:pt x="154" y="21"/>
                  </a:lnTo>
                  <a:lnTo>
                    <a:pt x="169" y="20"/>
                  </a:lnTo>
                  <a:lnTo>
                    <a:pt x="183" y="14"/>
                  </a:lnTo>
                  <a:lnTo>
                    <a:pt x="185" y="14"/>
                  </a:lnTo>
                  <a:lnTo>
                    <a:pt x="189" y="14"/>
                  </a:lnTo>
                  <a:lnTo>
                    <a:pt x="192" y="16"/>
                  </a:lnTo>
                  <a:lnTo>
                    <a:pt x="196" y="18"/>
                  </a:lnTo>
                  <a:lnTo>
                    <a:pt x="197" y="23"/>
                  </a:lnTo>
                  <a:lnTo>
                    <a:pt x="197" y="23"/>
                  </a:lnTo>
                  <a:lnTo>
                    <a:pt x="203" y="61"/>
                  </a:lnTo>
                  <a:lnTo>
                    <a:pt x="213" y="95"/>
                  </a:lnTo>
                  <a:lnTo>
                    <a:pt x="213" y="95"/>
                  </a:lnTo>
                  <a:lnTo>
                    <a:pt x="213" y="98"/>
                  </a:lnTo>
                  <a:lnTo>
                    <a:pt x="211" y="102"/>
                  </a:lnTo>
                  <a:lnTo>
                    <a:pt x="210" y="105"/>
                  </a:lnTo>
                  <a:lnTo>
                    <a:pt x="204" y="107"/>
                  </a:lnTo>
                  <a:lnTo>
                    <a:pt x="182" y="110"/>
                  </a:lnTo>
                  <a:lnTo>
                    <a:pt x="155" y="112"/>
                  </a:lnTo>
                  <a:lnTo>
                    <a:pt x="150" y="112"/>
                  </a:lnTo>
                  <a:lnTo>
                    <a:pt x="114" y="109"/>
                  </a:lnTo>
                  <a:lnTo>
                    <a:pt x="80" y="100"/>
                  </a:lnTo>
                  <a:lnTo>
                    <a:pt x="54" y="89"/>
                  </a:lnTo>
                  <a:lnTo>
                    <a:pt x="32" y="77"/>
                  </a:lnTo>
                  <a:lnTo>
                    <a:pt x="16" y="67"/>
                  </a:lnTo>
                  <a:lnTo>
                    <a:pt x="5" y="60"/>
                  </a:lnTo>
                  <a:lnTo>
                    <a:pt x="2" y="56"/>
                  </a:lnTo>
                  <a:lnTo>
                    <a:pt x="0" y="49"/>
                  </a:lnTo>
                  <a:lnTo>
                    <a:pt x="0" y="44"/>
                  </a:lnTo>
                  <a:lnTo>
                    <a:pt x="0" y="41"/>
                  </a:lnTo>
                  <a:lnTo>
                    <a:pt x="2" y="39"/>
                  </a:lnTo>
                  <a:lnTo>
                    <a:pt x="2" y="37"/>
                  </a:lnTo>
                  <a:lnTo>
                    <a:pt x="35" y="21"/>
                  </a:lnTo>
                  <a:lnTo>
                    <a:pt x="66" y="9"/>
                  </a:lnTo>
                  <a:lnTo>
                    <a:pt x="66" y="9"/>
                  </a:lnTo>
                  <a:lnTo>
                    <a:pt x="66" y="9"/>
                  </a:lnTo>
                  <a:lnTo>
                    <a:pt x="68" y="7"/>
                  </a:lnTo>
                  <a:lnTo>
                    <a:pt x="72" y="6"/>
                  </a:lnTo>
                  <a:lnTo>
                    <a:pt x="77" y="4"/>
                  </a:lnTo>
                  <a:lnTo>
                    <a:pt x="80" y="2"/>
                  </a:lnTo>
                  <a:lnTo>
                    <a:pt x="82" y="0"/>
                  </a:lnTo>
                  <a:lnTo>
                    <a:pt x="84" y="0"/>
                  </a:lnTo>
                  <a:lnTo>
                    <a:pt x="87" y="0"/>
                  </a:lnTo>
                  <a:lnTo>
                    <a:pt x="9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grpSp>
      <p:grpSp>
        <p:nvGrpSpPr>
          <p:cNvPr id="44" name="Group 43"/>
          <p:cNvGrpSpPr>
            <a:grpSpLocks noChangeAspect="1"/>
          </p:cNvGrpSpPr>
          <p:nvPr/>
        </p:nvGrpSpPr>
        <p:grpSpPr>
          <a:xfrm>
            <a:off x="8542059" y="3549923"/>
            <a:ext cx="224627" cy="187326"/>
            <a:chOff x="8021638" y="994307"/>
            <a:chExt cx="869950" cy="725488"/>
          </a:xfrm>
          <a:solidFill>
            <a:schemeClr val="tx1"/>
          </a:solidFill>
        </p:grpSpPr>
        <p:sp>
          <p:nvSpPr>
            <p:cNvPr id="46" name="Freeform 458"/>
            <p:cNvSpPr>
              <a:spLocks noEditPoints="1"/>
            </p:cNvSpPr>
            <p:nvPr/>
          </p:nvSpPr>
          <p:spPr bwMode="auto">
            <a:xfrm>
              <a:off x="8021638" y="1087969"/>
              <a:ext cx="276225" cy="444500"/>
            </a:xfrm>
            <a:custGeom>
              <a:avLst/>
              <a:gdLst>
                <a:gd name="T0" fmla="*/ 94 w 174"/>
                <a:gd name="T1" fmla="*/ 39 h 280"/>
                <a:gd name="T2" fmla="*/ 91 w 174"/>
                <a:gd name="T3" fmla="*/ 42 h 280"/>
                <a:gd name="T4" fmla="*/ 70 w 174"/>
                <a:gd name="T5" fmla="*/ 112 h 280"/>
                <a:gd name="T6" fmla="*/ 73 w 174"/>
                <a:gd name="T7" fmla="*/ 114 h 280"/>
                <a:gd name="T8" fmla="*/ 141 w 174"/>
                <a:gd name="T9" fmla="*/ 114 h 280"/>
                <a:gd name="T10" fmla="*/ 143 w 174"/>
                <a:gd name="T11" fmla="*/ 108 h 280"/>
                <a:gd name="T12" fmla="*/ 143 w 174"/>
                <a:gd name="T13" fmla="*/ 40 h 280"/>
                <a:gd name="T14" fmla="*/ 138 w 174"/>
                <a:gd name="T15" fmla="*/ 37 h 280"/>
                <a:gd name="T16" fmla="*/ 87 w 174"/>
                <a:gd name="T17" fmla="*/ 0 h 280"/>
                <a:gd name="T18" fmla="*/ 108 w 174"/>
                <a:gd name="T19" fmla="*/ 0 h 280"/>
                <a:gd name="T20" fmla="*/ 134 w 174"/>
                <a:gd name="T21" fmla="*/ 0 h 280"/>
                <a:gd name="T22" fmla="*/ 141 w 174"/>
                <a:gd name="T23" fmla="*/ 0 h 280"/>
                <a:gd name="T24" fmla="*/ 155 w 174"/>
                <a:gd name="T25" fmla="*/ 2 h 280"/>
                <a:gd name="T26" fmla="*/ 171 w 174"/>
                <a:gd name="T27" fmla="*/ 18 h 280"/>
                <a:gd name="T28" fmla="*/ 174 w 174"/>
                <a:gd name="T29" fmla="*/ 42 h 280"/>
                <a:gd name="T30" fmla="*/ 173 w 174"/>
                <a:gd name="T31" fmla="*/ 201 h 280"/>
                <a:gd name="T32" fmla="*/ 169 w 174"/>
                <a:gd name="T33" fmla="*/ 217 h 280"/>
                <a:gd name="T34" fmla="*/ 154 w 174"/>
                <a:gd name="T35" fmla="*/ 232 h 280"/>
                <a:gd name="T36" fmla="*/ 85 w 174"/>
                <a:gd name="T37" fmla="*/ 234 h 280"/>
                <a:gd name="T38" fmla="*/ 75 w 174"/>
                <a:gd name="T39" fmla="*/ 234 h 280"/>
                <a:gd name="T40" fmla="*/ 54 w 174"/>
                <a:gd name="T41" fmla="*/ 239 h 280"/>
                <a:gd name="T42" fmla="*/ 37 w 174"/>
                <a:gd name="T43" fmla="*/ 253 h 280"/>
                <a:gd name="T44" fmla="*/ 33 w 174"/>
                <a:gd name="T45" fmla="*/ 266 h 280"/>
                <a:gd name="T46" fmla="*/ 33 w 174"/>
                <a:gd name="T47" fmla="*/ 271 h 280"/>
                <a:gd name="T48" fmla="*/ 28 w 174"/>
                <a:gd name="T49" fmla="*/ 276 h 280"/>
                <a:gd name="T50" fmla="*/ 21 w 174"/>
                <a:gd name="T51" fmla="*/ 280 h 280"/>
                <a:gd name="T52" fmla="*/ 14 w 174"/>
                <a:gd name="T53" fmla="*/ 280 h 280"/>
                <a:gd name="T54" fmla="*/ 10 w 174"/>
                <a:gd name="T55" fmla="*/ 280 h 280"/>
                <a:gd name="T56" fmla="*/ 3 w 174"/>
                <a:gd name="T57" fmla="*/ 278 h 280"/>
                <a:gd name="T58" fmla="*/ 0 w 174"/>
                <a:gd name="T59" fmla="*/ 271 h 280"/>
                <a:gd name="T60" fmla="*/ 0 w 174"/>
                <a:gd name="T61" fmla="*/ 180 h 280"/>
                <a:gd name="T62" fmla="*/ 5 w 174"/>
                <a:gd name="T63" fmla="*/ 164 h 280"/>
                <a:gd name="T64" fmla="*/ 16 w 174"/>
                <a:gd name="T65" fmla="*/ 131 h 280"/>
                <a:gd name="T66" fmla="*/ 51 w 174"/>
                <a:gd name="T67" fmla="*/ 35 h 280"/>
                <a:gd name="T68" fmla="*/ 56 w 174"/>
                <a:gd name="T69" fmla="*/ 23 h 280"/>
                <a:gd name="T70" fmla="*/ 73 w 174"/>
                <a:gd name="T71" fmla="*/ 4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4" h="280">
                  <a:moveTo>
                    <a:pt x="98" y="37"/>
                  </a:moveTo>
                  <a:lnTo>
                    <a:pt x="94" y="39"/>
                  </a:lnTo>
                  <a:lnTo>
                    <a:pt x="92" y="40"/>
                  </a:lnTo>
                  <a:lnTo>
                    <a:pt x="91" y="42"/>
                  </a:lnTo>
                  <a:lnTo>
                    <a:pt x="70" y="108"/>
                  </a:lnTo>
                  <a:lnTo>
                    <a:pt x="70" y="112"/>
                  </a:lnTo>
                  <a:lnTo>
                    <a:pt x="71" y="114"/>
                  </a:lnTo>
                  <a:lnTo>
                    <a:pt x="73" y="114"/>
                  </a:lnTo>
                  <a:lnTo>
                    <a:pt x="138" y="114"/>
                  </a:lnTo>
                  <a:lnTo>
                    <a:pt x="141" y="114"/>
                  </a:lnTo>
                  <a:lnTo>
                    <a:pt x="143" y="112"/>
                  </a:lnTo>
                  <a:lnTo>
                    <a:pt x="143" y="108"/>
                  </a:lnTo>
                  <a:lnTo>
                    <a:pt x="143" y="42"/>
                  </a:lnTo>
                  <a:lnTo>
                    <a:pt x="143" y="40"/>
                  </a:lnTo>
                  <a:lnTo>
                    <a:pt x="141" y="39"/>
                  </a:lnTo>
                  <a:lnTo>
                    <a:pt x="138" y="37"/>
                  </a:lnTo>
                  <a:lnTo>
                    <a:pt x="98" y="37"/>
                  </a:lnTo>
                  <a:close/>
                  <a:moveTo>
                    <a:pt x="87" y="0"/>
                  </a:moveTo>
                  <a:lnTo>
                    <a:pt x="96" y="0"/>
                  </a:lnTo>
                  <a:lnTo>
                    <a:pt x="108" y="0"/>
                  </a:lnTo>
                  <a:lnTo>
                    <a:pt x="122" y="0"/>
                  </a:lnTo>
                  <a:lnTo>
                    <a:pt x="134" y="0"/>
                  </a:lnTo>
                  <a:lnTo>
                    <a:pt x="138" y="0"/>
                  </a:lnTo>
                  <a:lnTo>
                    <a:pt x="141" y="0"/>
                  </a:lnTo>
                  <a:lnTo>
                    <a:pt x="147" y="0"/>
                  </a:lnTo>
                  <a:lnTo>
                    <a:pt x="155" y="2"/>
                  </a:lnTo>
                  <a:lnTo>
                    <a:pt x="164" y="7"/>
                  </a:lnTo>
                  <a:lnTo>
                    <a:pt x="171" y="18"/>
                  </a:lnTo>
                  <a:lnTo>
                    <a:pt x="174" y="32"/>
                  </a:lnTo>
                  <a:lnTo>
                    <a:pt x="174" y="42"/>
                  </a:lnTo>
                  <a:lnTo>
                    <a:pt x="173" y="199"/>
                  </a:lnTo>
                  <a:lnTo>
                    <a:pt x="173" y="201"/>
                  </a:lnTo>
                  <a:lnTo>
                    <a:pt x="171" y="208"/>
                  </a:lnTo>
                  <a:lnTo>
                    <a:pt x="169" y="217"/>
                  </a:lnTo>
                  <a:lnTo>
                    <a:pt x="162" y="225"/>
                  </a:lnTo>
                  <a:lnTo>
                    <a:pt x="154" y="232"/>
                  </a:lnTo>
                  <a:lnTo>
                    <a:pt x="140" y="234"/>
                  </a:lnTo>
                  <a:lnTo>
                    <a:pt x="85" y="234"/>
                  </a:lnTo>
                  <a:lnTo>
                    <a:pt x="82" y="234"/>
                  </a:lnTo>
                  <a:lnTo>
                    <a:pt x="75" y="234"/>
                  </a:lnTo>
                  <a:lnTo>
                    <a:pt x="64" y="236"/>
                  </a:lnTo>
                  <a:lnTo>
                    <a:pt x="54" y="239"/>
                  </a:lnTo>
                  <a:lnTo>
                    <a:pt x="44" y="245"/>
                  </a:lnTo>
                  <a:lnTo>
                    <a:pt x="37" y="253"/>
                  </a:lnTo>
                  <a:lnTo>
                    <a:pt x="33" y="266"/>
                  </a:lnTo>
                  <a:lnTo>
                    <a:pt x="33" y="266"/>
                  </a:lnTo>
                  <a:lnTo>
                    <a:pt x="33" y="267"/>
                  </a:lnTo>
                  <a:lnTo>
                    <a:pt x="33" y="271"/>
                  </a:lnTo>
                  <a:lnTo>
                    <a:pt x="31" y="273"/>
                  </a:lnTo>
                  <a:lnTo>
                    <a:pt x="28" y="276"/>
                  </a:lnTo>
                  <a:lnTo>
                    <a:pt x="26" y="278"/>
                  </a:lnTo>
                  <a:lnTo>
                    <a:pt x="21" y="280"/>
                  </a:lnTo>
                  <a:lnTo>
                    <a:pt x="16" y="280"/>
                  </a:lnTo>
                  <a:lnTo>
                    <a:pt x="14" y="280"/>
                  </a:lnTo>
                  <a:lnTo>
                    <a:pt x="12" y="280"/>
                  </a:lnTo>
                  <a:lnTo>
                    <a:pt x="10" y="280"/>
                  </a:lnTo>
                  <a:lnTo>
                    <a:pt x="7" y="280"/>
                  </a:lnTo>
                  <a:lnTo>
                    <a:pt x="3" y="278"/>
                  </a:lnTo>
                  <a:lnTo>
                    <a:pt x="2" y="276"/>
                  </a:lnTo>
                  <a:lnTo>
                    <a:pt x="0" y="271"/>
                  </a:lnTo>
                  <a:lnTo>
                    <a:pt x="0" y="266"/>
                  </a:lnTo>
                  <a:lnTo>
                    <a:pt x="0" y="180"/>
                  </a:lnTo>
                  <a:lnTo>
                    <a:pt x="0" y="175"/>
                  </a:lnTo>
                  <a:lnTo>
                    <a:pt x="5" y="164"/>
                  </a:lnTo>
                  <a:lnTo>
                    <a:pt x="10" y="149"/>
                  </a:lnTo>
                  <a:lnTo>
                    <a:pt x="16" y="131"/>
                  </a:lnTo>
                  <a:lnTo>
                    <a:pt x="23" y="114"/>
                  </a:lnTo>
                  <a:lnTo>
                    <a:pt x="51" y="35"/>
                  </a:lnTo>
                  <a:lnTo>
                    <a:pt x="52" y="32"/>
                  </a:lnTo>
                  <a:lnTo>
                    <a:pt x="56" y="23"/>
                  </a:lnTo>
                  <a:lnTo>
                    <a:pt x="63" y="12"/>
                  </a:lnTo>
                  <a:lnTo>
                    <a:pt x="73" y="4"/>
                  </a:lnTo>
                  <a:lnTo>
                    <a:pt x="8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47" name="Freeform 459"/>
            <p:cNvSpPr>
              <a:spLocks/>
            </p:cNvSpPr>
            <p:nvPr/>
          </p:nvSpPr>
          <p:spPr bwMode="auto">
            <a:xfrm>
              <a:off x="8353425" y="994307"/>
              <a:ext cx="538163" cy="550863"/>
            </a:xfrm>
            <a:custGeom>
              <a:avLst/>
              <a:gdLst>
                <a:gd name="T0" fmla="*/ 283 w 339"/>
                <a:gd name="T1" fmla="*/ 0 h 347"/>
                <a:gd name="T2" fmla="*/ 304 w 339"/>
                <a:gd name="T3" fmla="*/ 0 h 347"/>
                <a:gd name="T4" fmla="*/ 316 w 339"/>
                <a:gd name="T5" fmla="*/ 0 h 347"/>
                <a:gd name="T6" fmla="*/ 323 w 339"/>
                <a:gd name="T7" fmla="*/ 1 h 347"/>
                <a:gd name="T8" fmla="*/ 325 w 339"/>
                <a:gd name="T9" fmla="*/ 3 h 347"/>
                <a:gd name="T10" fmla="*/ 329 w 339"/>
                <a:gd name="T11" fmla="*/ 7 h 347"/>
                <a:gd name="T12" fmla="*/ 332 w 339"/>
                <a:gd name="T13" fmla="*/ 10 h 347"/>
                <a:gd name="T14" fmla="*/ 336 w 339"/>
                <a:gd name="T15" fmla="*/ 14 h 347"/>
                <a:gd name="T16" fmla="*/ 337 w 339"/>
                <a:gd name="T17" fmla="*/ 19 h 347"/>
                <a:gd name="T18" fmla="*/ 339 w 339"/>
                <a:gd name="T19" fmla="*/ 26 h 347"/>
                <a:gd name="T20" fmla="*/ 339 w 339"/>
                <a:gd name="T21" fmla="*/ 264 h 347"/>
                <a:gd name="T22" fmla="*/ 337 w 339"/>
                <a:gd name="T23" fmla="*/ 270 h 347"/>
                <a:gd name="T24" fmla="*/ 336 w 339"/>
                <a:gd name="T25" fmla="*/ 276 h 347"/>
                <a:gd name="T26" fmla="*/ 332 w 339"/>
                <a:gd name="T27" fmla="*/ 279 h 347"/>
                <a:gd name="T28" fmla="*/ 329 w 339"/>
                <a:gd name="T29" fmla="*/ 283 h 347"/>
                <a:gd name="T30" fmla="*/ 325 w 339"/>
                <a:gd name="T31" fmla="*/ 284 h 347"/>
                <a:gd name="T32" fmla="*/ 323 w 339"/>
                <a:gd name="T33" fmla="*/ 286 h 347"/>
                <a:gd name="T34" fmla="*/ 316 w 339"/>
                <a:gd name="T35" fmla="*/ 288 h 347"/>
                <a:gd name="T36" fmla="*/ 301 w 339"/>
                <a:gd name="T37" fmla="*/ 288 h 347"/>
                <a:gd name="T38" fmla="*/ 280 w 339"/>
                <a:gd name="T39" fmla="*/ 290 h 347"/>
                <a:gd name="T40" fmla="*/ 255 w 339"/>
                <a:gd name="T41" fmla="*/ 290 h 347"/>
                <a:gd name="T42" fmla="*/ 238 w 339"/>
                <a:gd name="T43" fmla="*/ 293 h 347"/>
                <a:gd name="T44" fmla="*/ 219 w 339"/>
                <a:gd name="T45" fmla="*/ 304 h 347"/>
                <a:gd name="T46" fmla="*/ 212 w 339"/>
                <a:gd name="T47" fmla="*/ 311 h 347"/>
                <a:gd name="T48" fmla="*/ 205 w 339"/>
                <a:gd name="T49" fmla="*/ 316 h 347"/>
                <a:gd name="T50" fmla="*/ 199 w 339"/>
                <a:gd name="T51" fmla="*/ 323 h 347"/>
                <a:gd name="T52" fmla="*/ 196 w 339"/>
                <a:gd name="T53" fmla="*/ 328 h 347"/>
                <a:gd name="T54" fmla="*/ 194 w 339"/>
                <a:gd name="T55" fmla="*/ 332 h 347"/>
                <a:gd name="T56" fmla="*/ 191 w 339"/>
                <a:gd name="T57" fmla="*/ 337 h 347"/>
                <a:gd name="T58" fmla="*/ 185 w 339"/>
                <a:gd name="T59" fmla="*/ 344 h 347"/>
                <a:gd name="T60" fmla="*/ 180 w 339"/>
                <a:gd name="T61" fmla="*/ 347 h 347"/>
                <a:gd name="T62" fmla="*/ 18 w 339"/>
                <a:gd name="T63" fmla="*/ 347 h 347"/>
                <a:gd name="T64" fmla="*/ 14 w 339"/>
                <a:gd name="T65" fmla="*/ 346 h 347"/>
                <a:gd name="T66" fmla="*/ 9 w 339"/>
                <a:gd name="T67" fmla="*/ 339 h 347"/>
                <a:gd name="T68" fmla="*/ 2 w 339"/>
                <a:gd name="T69" fmla="*/ 328 h 347"/>
                <a:gd name="T70" fmla="*/ 0 w 339"/>
                <a:gd name="T71" fmla="*/ 312 h 347"/>
                <a:gd name="T72" fmla="*/ 0 w 339"/>
                <a:gd name="T73" fmla="*/ 26 h 347"/>
                <a:gd name="T74" fmla="*/ 0 w 339"/>
                <a:gd name="T75" fmla="*/ 19 h 347"/>
                <a:gd name="T76" fmla="*/ 2 w 339"/>
                <a:gd name="T77" fmla="*/ 14 h 347"/>
                <a:gd name="T78" fmla="*/ 6 w 339"/>
                <a:gd name="T79" fmla="*/ 10 h 347"/>
                <a:gd name="T80" fmla="*/ 9 w 339"/>
                <a:gd name="T81" fmla="*/ 7 h 347"/>
                <a:gd name="T82" fmla="*/ 13 w 339"/>
                <a:gd name="T83" fmla="*/ 3 h 347"/>
                <a:gd name="T84" fmla="*/ 16 w 339"/>
                <a:gd name="T85" fmla="*/ 1 h 347"/>
                <a:gd name="T86" fmla="*/ 20 w 339"/>
                <a:gd name="T87" fmla="*/ 0 h 347"/>
                <a:gd name="T88" fmla="*/ 27 w 339"/>
                <a:gd name="T89" fmla="*/ 0 h 347"/>
                <a:gd name="T90" fmla="*/ 39 w 339"/>
                <a:gd name="T91" fmla="*/ 0 h 347"/>
                <a:gd name="T92" fmla="*/ 58 w 339"/>
                <a:gd name="T93" fmla="*/ 0 h 347"/>
                <a:gd name="T94" fmla="*/ 84 w 339"/>
                <a:gd name="T95" fmla="*/ 0 h 347"/>
                <a:gd name="T96" fmla="*/ 117 w 339"/>
                <a:gd name="T97" fmla="*/ 0 h 347"/>
                <a:gd name="T98" fmla="*/ 161 w 339"/>
                <a:gd name="T99" fmla="*/ 0 h 347"/>
                <a:gd name="T100" fmla="*/ 213 w 339"/>
                <a:gd name="T101" fmla="*/ 0 h 347"/>
                <a:gd name="T102" fmla="*/ 252 w 339"/>
                <a:gd name="T103" fmla="*/ 0 h 347"/>
                <a:gd name="T104" fmla="*/ 283 w 339"/>
                <a:gd name="T105"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9" h="347">
                  <a:moveTo>
                    <a:pt x="283" y="0"/>
                  </a:moveTo>
                  <a:lnTo>
                    <a:pt x="304" y="0"/>
                  </a:lnTo>
                  <a:lnTo>
                    <a:pt x="316" y="0"/>
                  </a:lnTo>
                  <a:lnTo>
                    <a:pt x="323" y="1"/>
                  </a:lnTo>
                  <a:lnTo>
                    <a:pt x="325" y="3"/>
                  </a:lnTo>
                  <a:lnTo>
                    <a:pt x="329" y="7"/>
                  </a:lnTo>
                  <a:lnTo>
                    <a:pt x="332" y="10"/>
                  </a:lnTo>
                  <a:lnTo>
                    <a:pt x="336" y="14"/>
                  </a:lnTo>
                  <a:lnTo>
                    <a:pt x="337" y="19"/>
                  </a:lnTo>
                  <a:lnTo>
                    <a:pt x="339" y="26"/>
                  </a:lnTo>
                  <a:lnTo>
                    <a:pt x="339" y="264"/>
                  </a:lnTo>
                  <a:lnTo>
                    <a:pt x="337" y="270"/>
                  </a:lnTo>
                  <a:lnTo>
                    <a:pt x="336" y="276"/>
                  </a:lnTo>
                  <a:lnTo>
                    <a:pt x="332" y="279"/>
                  </a:lnTo>
                  <a:lnTo>
                    <a:pt x="329" y="283"/>
                  </a:lnTo>
                  <a:lnTo>
                    <a:pt x="325" y="284"/>
                  </a:lnTo>
                  <a:lnTo>
                    <a:pt x="323" y="286"/>
                  </a:lnTo>
                  <a:lnTo>
                    <a:pt x="316" y="288"/>
                  </a:lnTo>
                  <a:lnTo>
                    <a:pt x="301" y="288"/>
                  </a:lnTo>
                  <a:lnTo>
                    <a:pt x="280" y="290"/>
                  </a:lnTo>
                  <a:lnTo>
                    <a:pt x="255" y="290"/>
                  </a:lnTo>
                  <a:lnTo>
                    <a:pt x="238" y="293"/>
                  </a:lnTo>
                  <a:lnTo>
                    <a:pt x="219" y="304"/>
                  </a:lnTo>
                  <a:lnTo>
                    <a:pt x="212" y="311"/>
                  </a:lnTo>
                  <a:lnTo>
                    <a:pt x="205" y="316"/>
                  </a:lnTo>
                  <a:lnTo>
                    <a:pt x="199" y="323"/>
                  </a:lnTo>
                  <a:lnTo>
                    <a:pt x="196" y="328"/>
                  </a:lnTo>
                  <a:lnTo>
                    <a:pt x="194" y="332"/>
                  </a:lnTo>
                  <a:lnTo>
                    <a:pt x="191" y="337"/>
                  </a:lnTo>
                  <a:lnTo>
                    <a:pt x="185" y="344"/>
                  </a:lnTo>
                  <a:lnTo>
                    <a:pt x="180" y="347"/>
                  </a:lnTo>
                  <a:lnTo>
                    <a:pt x="18" y="347"/>
                  </a:lnTo>
                  <a:lnTo>
                    <a:pt x="14" y="346"/>
                  </a:lnTo>
                  <a:lnTo>
                    <a:pt x="9" y="339"/>
                  </a:lnTo>
                  <a:lnTo>
                    <a:pt x="2" y="328"/>
                  </a:lnTo>
                  <a:lnTo>
                    <a:pt x="0" y="312"/>
                  </a:lnTo>
                  <a:lnTo>
                    <a:pt x="0" y="26"/>
                  </a:lnTo>
                  <a:lnTo>
                    <a:pt x="0" y="19"/>
                  </a:lnTo>
                  <a:lnTo>
                    <a:pt x="2" y="14"/>
                  </a:lnTo>
                  <a:lnTo>
                    <a:pt x="6" y="10"/>
                  </a:lnTo>
                  <a:lnTo>
                    <a:pt x="9" y="7"/>
                  </a:lnTo>
                  <a:lnTo>
                    <a:pt x="13" y="3"/>
                  </a:lnTo>
                  <a:lnTo>
                    <a:pt x="16" y="1"/>
                  </a:lnTo>
                  <a:lnTo>
                    <a:pt x="20" y="0"/>
                  </a:lnTo>
                  <a:lnTo>
                    <a:pt x="27" y="0"/>
                  </a:lnTo>
                  <a:lnTo>
                    <a:pt x="39" y="0"/>
                  </a:lnTo>
                  <a:lnTo>
                    <a:pt x="58" y="0"/>
                  </a:lnTo>
                  <a:lnTo>
                    <a:pt x="84" y="0"/>
                  </a:lnTo>
                  <a:lnTo>
                    <a:pt x="117" y="0"/>
                  </a:lnTo>
                  <a:lnTo>
                    <a:pt x="161" y="0"/>
                  </a:lnTo>
                  <a:lnTo>
                    <a:pt x="213" y="0"/>
                  </a:lnTo>
                  <a:lnTo>
                    <a:pt x="252" y="0"/>
                  </a:lnTo>
                  <a:lnTo>
                    <a:pt x="28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48" name="Freeform 460"/>
            <p:cNvSpPr>
              <a:spLocks noEditPoints="1"/>
            </p:cNvSpPr>
            <p:nvPr/>
          </p:nvSpPr>
          <p:spPr bwMode="auto">
            <a:xfrm>
              <a:off x="8683625" y="1515007"/>
              <a:ext cx="207963" cy="204788"/>
            </a:xfrm>
            <a:custGeom>
              <a:avLst/>
              <a:gdLst>
                <a:gd name="T0" fmla="*/ 67 w 131"/>
                <a:gd name="T1" fmla="*/ 23 h 129"/>
                <a:gd name="T2" fmla="*/ 56 w 131"/>
                <a:gd name="T3" fmla="*/ 25 h 129"/>
                <a:gd name="T4" fmla="*/ 47 w 131"/>
                <a:gd name="T5" fmla="*/ 26 h 129"/>
                <a:gd name="T6" fmla="*/ 33 w 131"/>
                <a:gd name="T7" fmla="*/ 39 h 129"/>
                <a:gd name="T8" fmla="*/ 25 w 131"/>
                <a:gd name="T9" fmla="*/ 53 h 129"/>
                <a:gd name="T10" fmla="*/ 21 w 131"/>
                <a:gd name="T11" fmla="*/ 70 h 129"/>
                <a:gd name="T12" fmla="*/ 26 w 131"/>
                <a:gd name="T13" fmla="*/ 86 h 129"/>
                <a:gd name="T14" fmla="*/ 37 w 131"/>
                <a:gd name="T15" fmla="*/ 100 h 129"/>
                <a:gd name="T16" fmla="*/ 49 w 131"/>
                <a:gd name="T17" fmla="*/ 108 h 129"/>
                <a:gd name="T18" fmla="*/ 67 w 131"/>
                <a:gd name="T19" fmla="*/ 112 h 129"/>
                <a:gd name="T20" fmla="*/ 75 w 131"/>
                <a:gd name="T21" fmla="*/ 110 h 129"/>
                <a:gd name="T22" fmla="*/ 86 w 131"/>
                <a:gd name="T23" fmla="*/ 107 h 129"/>
                <a:gd name="T24" fmla="*/ 93 w 131"/>
                <a:gd name="T25" fmla="*/ 101 h 129"/>
                <a:gd name="T26" fmla="*/ 100 w 131"/>
                <a:gd name="T27" fmla="*/ 96 h 129"/>
                <a:gd name="T28" fmla="*/ 105 w 131"/>
                <a:gd name="T29" fmla="*/ 89 h 129"/>
                <a:gd name="T30" fmla="*/ 108 w 131"/>
                <a:gd name="T31" fmla="*/ 80 h 129"/>
                <a:gd name="T32" fmla="*/ 110 w 131"/>
                <a:gd name="T33" fmla="*/ 65 h 129"/>
                <a:gd name="T34" fmla="*/ 105 w 131"/>
                <a:gd name="T35" fmla="*/ 47 h 129"/>
                <a:gd name="T36" fmla="*/ 96 w 131"/>
                <a:gd name="T37" fmla="*/ 35 h 129"/>
                <a:gd name="T38" fmla="*/ 82 w 131"/>
                <a:gd name="T39" fmla="*/ 26 h 129"/>
                <a:gd name="T40" fmla="*/ 67 w 131"/>
                <a:gd name="T41" fmla="*/ 23 h 129"/>
                <a:gd name="T42" fmla="*/ 65 w 131"/>
                <a:gd name="T43" fmla="*/ 0 h 129"/>
                <a:gd name="T44" fmla="*/ 86 w 131"/>
                <a:gd name="T45" fmla="*/ 4 h 129"/>
                <a:gd name="T46" fmla="*/ 103 w 131"/>
                <a:gd name="T47" fmla="*/ 12 h 129"/>
                <a:gd name="T48" fmla="*/ 119 w 131"/>
                <a:gd name="T49" fmla="*/ 26 h 129"/>
                <a:gd name="T50" fmla="*/ 128 w 131"/>
                <a:gd name="T51" fmla="*/ 44 h 129"/>
                <a:gd name="T52" fmla="*/ 131 w 131"/>
                <a:gd name="T53" fmla="*/ 65 h 129"/>
                <a:gd name="T54" fmla="*/ 126 w 131"/>
                <a:gd name="T55" fmla="*/ 89 h 129"/>
                <a:gd name="T56" fmla="*/ 112 w 131"/>
                <a:gd name="T57" fmla="*/ 110 h 129"/>
                <a:gd name="T58" fmla="*/ 91 w 131"/>
                <a:gd name="T59" fmla="*/ 124 h 129"/>
                <a:gd name="T60" fmla="*/ 65 w 131"/>
                <a:gd name="T61" fmla="*/ 129 h 129"/>
                <a:gd name="T62" fmla="*/ 44 w 131"/>
                <a:gd name="T63" fmla="*/ 126 h 129"/>
                <a:gd name="T64" fmla="*/ 26 w 131"/>
                <a:gd name="T65" fmla="*/ 117 h 129"/>
                <a:gd name="T66" fmla="*/ 12 w 131"/>
                <a:gd name="T67" fmla="*/ 103 h 129"/>
                <a:gd name="T68" fmla="*/ 4 w 131"/>
                <a:gd name="T69" fmla="*/ 86 h 129"/>
                <a:gd name="T70" fmla="*/ 0 w 131"/>
                <a:gd name="T71" fmla="*/ 65 h 129"/>
                <a:gd name="T72" fmla="*/ 5 w 131"/>
                <a:gd name="T73" fmla="*/ 39 h 129"/>
                <a:gd name="T74" fmla="*/ 19 w 131"/>
                <a:gd name="T75" fmla="*/ 18 h 129"/>
                <a:gd name="T76" fmla="*/ 40 w 131"/>
                <a:gd name="T77" fmla="*/ 5 h 129"/>
                <a:gd name="T78" fmla="*/ 65 w 131"/>
                <a:gd name="T79"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1" h="129">
                  <a:moveTo>
                    <a:pt x="67" y="23"/>
                  </a:moveTo>
                  <a:lnTo>
                    <a:pt x="56" y="25"/>
                  </a:lnTo>
                  <a:lnTo>
                    <a:pt x="47" y="26"/>
                  </a:lnTo>
                  <a:lnTo>
                    <a:pt x="33" y="39"/>
                  </a:lnTo>
                  <a:lnTo>
                    <a:pt x="25" y="53"/>
                  </a:lnTo>
                  <a:lnTo>
                    <a:pt x="21" y="70"/>
                  </a:lnTo>
                  <a:lnTo>
                    <a:pt x="26" y="86"/>
                  </a:lnTo>
                  <a:lnTo>
                    <a:pt x="37" y="100"/>
                  </a:lnTo>
                  <a:lnTo>
                    <a:pt x="49" y="108"/>
                  </a:lnTo>
                  <a:lnTo>
                    <a:pt x="67" y="112"/>
                  </a:lnTo>
                  <a:lnTo>
                    <a:pt x="75" y="110"/>
                  </a:lnTo>
                  <a:lnTo>
                    <a:pt x="86" y="107"/>
                  </a:lnTo>
                  <a:lnTo>
                    <a:pt x="93" y="101"/>
                  </a:lnTo>
                  <a:lnTo>
                    <a:pt x="100" y="96"/>
                  </a:lnTo>
                  <a:lnTo>
                    <a:pt x="105" y="89"/>
                  </a:lnTo>
                  <a:lnTo>
                    <a:pt x="108" y="80"/>
                  </a:lnTo>
                  <a:lnTo>
                    <a:pt x="110" y="65"/>
                  </a:lnTo>
                  <a:lnTo>
                    <a:pt x="105" y="47"/>
                  </a:lnTo>
                  <a:lnTo>
                    <a:pt x="96" y="35"/>
                  </a:lnTo>
                  <a:lnTo>
                    <a:pt x="82" y="26"/>
                  </a:lnTo>
                  <a:lnTo>
                    <a:pt x="67" y="23"/>
                  </a:lnTo>
                  <a:close/>
                  <a:moveTo>
                    <a:pt x="65" y="0"/>
                  </a:moveTo>
                  <a:lnTo>
                    <a:pt x="86" y="4"/>
                  </a:lnTo>
                  <a:lnTo>
                    <a:pt x="103" y="12"/>
                  </a:lnTo>
                  <a:lnTo>
                    <a:pt x="119" y="26"/>
                  </a:lnTo>
                  <a:lnTo>
                    <a:pt x="128" y="44"/>
                  </a:lnTo>
                  <a:lnTo>
                    <a:pt x="131" y="65"/>
                  </a:lnTo>
                  <a:lnTo>
                    <a:pt x="126" y="89"/>
                  </a:lnTo>
                  <a:lnTo>
                    <a:pt x="112" y="110"/>
                  </a:lnTo>
                  <a:lnTo>
                    <a:pt x="91" y="124"/>
                  </a:lnTo>
                  <a:lnTo>
                    <a:pt x="65" y="129"/>
                  </a:lnTo>
                  <a:lnTo>
                    <a:pt x="44" y="126"/>
                  </a:lnTo>
                  <a:lnTo>
                    <a:pt x="26" y="117"/>
                  </a:lnTo>
                  <a:lnTo>
                    <a:pt x="12" y="103"/>
                  </a:lnTo>
                  <a:lnTo>
                    <a:pt x="4" y="86"/>
                  </a:lnTo>
                  <a:lnTo>
                    <a:pt x="0" y="65"/>
                  </a:lnTo>
                  <a:lnTo>
                    <a:pt x="5" y="39"/>
                  </a:lnTo>
                  <a:lnTo>
                    <a:pt x="19" y="18"/>
                  </a:lnTo>
                  <a:lnTo>
                    <a:pt x="40" y="5"/>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49" name="Freeform 461"/>
            <p:cNvSpPr>
              <a:spLocks/>
            </p:cNvSpPr>
            <p:nvPr/>
          </p:nvSpPr>
          <p:spPr bwMode="auto">
            <a:xfrm>
              <a:off x="8747125" y="1578507"/>
              <a:ext cx="84138" cy="84138"/>
            </a:xfrm>
            <a:custGeom>
              <a:avLst/>
              <a:gdLst>
                <a:gd name="T0" fmla="*/ 30 w 53"/>
                <a:gd name="T1" fmla="*/ 0 h 53"/>
                <a:gd name="T2" fmla="*/ 42 w 53"/>
                <a:gd name="T3" fmla="*/ 6 h 53"/>
                <a:gd name="T4" fmla="*/ 51 w 53"/>
                <a:gd name="T5" fmla="*/ 18 h 53"/>
                <a:gd name="T6" fmla="*/ 53 w 53"/>
                <a:gd name="T7" fmla="*/ 30 h 53"/>
                <a:gd name="T8" fmla="*/ 47 w 53"/>
                <a:gd name="T9" fmla="*/ 44 h 53"/>
                <a:gd name="T10" fmla="*/ 37 w 53"/>
                <a:gd name="T11" fmla="*/ 53 h 53"/>
                <a:gd name="T12" fmla="*/ 23 w 53"/>
                <a:gd name="T13" fmla="*/ 53 h 53"/>
                <a:gd name="T14" fmla="*/ 11 w 53"/>
                <a:gd name="T15" fmla="*/ 47 h 53"/>
                <a:gd name="T16" fmla="*/ 2 w 53"/>
                <a:gd name="T17" fmla="*/ 37 h 53"/>
                <a:gd name="T18" fmla="*/ 0 w 53"/>
                <a:gd name="T19" fmla="*/ 32 h 53"/>
                <a:gd name="T20" fmla="*/ 0 w 53"/>
                <a:gd name="T21" fmla="*/ 28 h 53"/>
                <a:gd name="T22" fmla="*/ 0 w 53"/>
                <a:gd name="T23" fmla="*/ 28 h 53"/>
                <a:gd name="T24" fmla="*/ 0 w 53"/>
                <a:gd name="T25" fmla="*/ 27 h 53"/>
                <a:gd name="T26" fmla="*/ 0 w 53"/>
                <a:gd name="T27" fmla="*/ 27 h 53"/>
                <a:gd name="T28" fmla="*/ 0 w 53"/>
                <a:gd name="T29" fmla="*/ 27 h 53"/>
                <a:gd name="T30" fmla="*/ 0 w 53"/>
                <a:gd name="T31" fmla="*/ 27 h 53"/>
                <a:gd name="T32" fmla="*/ 0 w 53"/>
                <a:gd name="T33" fmla="*/ 27 h 53"/>
                <a:gd name="T34" fmla="*/ 0 w 53"/>
                <a:gd name="T35" fmla="*/ 27 h 53"/>
                <a:gd name="T36" fmla="*/ 0 w 53"/>
                <a:gd name="T37" fmla="*/ 25 h 53"/>
                <a:gd name="T38" fmla="*/ 2 w 53"/>
                <a:gd name="T39" fmla="*/ 25 h 53"/>
                <a:gd name="T40" fmla="*/ 4 w 53"/>
                <a:gd name="T41" fmla="*/ 27 h 53"/>
                <a:gd name="T42" fmla="*/ 7 w 53"/>
                <a:gd name="T43" fmla="*/ 28 h 53"/>
                <a:gd name="T44" fmla="*/ 11 w 53"/>
                <a:gd name="T45" fmla="*/ 28 h 53"/>
                <a:gd name="T46" fmla="*/ 16 w 53"/>
                <a:gd name="T47" fmla="*/ 28 h 53"/>
                <a:gd name="T48" fmla="*/ 20 w 53"/>
                <a:gd name="T49" fmla="*/ 25 h 53"/>
                <a:gd name="T50" fmla="*/ 23 w 53"/>
                <a:gd name="T51" fmla="*/ 21 h 53"/>
                <a:gd name="T52" fmla="*/ 23 w 53"/>
                <a:gd name="T53" fmla="*/ 18 h 53"/>
                <a:gd name="T54" fmla="*/ 23 w 53"/>
                <a:gd name="T55" fmla="*/ 13 h 53"/>
                <a:gd name="T56" fmla="*/ 21 w 53"/>
                <a:gd name="T57" fmla="*/ 11 h 53"/>
                <a:gd name="T58" fmla="*/ 20 w 53"/>
                <a:gd name="T59" fmla="*/ 7 h 53"/>
                <a:gd name="T60" fmla="*/ 16 w 53"/>
                <a:gd name="T61" fmla="*/ 6 h 53"/>
                <a:gd name="T62" fmla="*/ 16 w 53"/>
                <a:gd name="T63" fmla="*/ 6 h 53"/>
                <a:gd name="T64" fmla="*/ 16 w 53"/>
                <a:gd name="T65" fmla="*/ 6 h 53"/>
                <a:gd name="T66" fmla="*/ 16 w 53"/>
                <a:gd name="T67" fmla="*/ 4 h 53"/>
                <a:gd name="T68" fmla="*/ 16 w 53"/>
                <a:gd name="T69" fmla="*/ 2 h 53"/>
                <a:gd name="T70" fmla="*/ 16 w 53"/>
                <a:gd name="T71" fmla="*/ 2 h 53"/>
                <a:gd name="T72" fmla="*/ 16 w 53"/>
                <a:gd name="T73" fmla="*/ 2 h 53"/>
                <a:gd name="T74" fmla="*/ 30 w 53"/>
                <a:gd name="T75"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3" h="53">
                  <a:moveTo>
                    <a:pt x="30" y="0"/>
                  </a:moveTo>
                  <a:lnTo>
                    <a:pt x="42" y="6"/>
                  </a:lnTo>
                  <a:lnTo>
                    <a:pt x="51" y="18"/>
                  </a:lnTo>
                  <a:lnTo>
                    <a:pt x="53" y="30"/>
                  </a:lnTo>
                  <a:lnTo>
                    <a:pt x="47" y="44"/>
                  </a:lnTo>
                  <a:lnTo>
                    <a:pt x="37" y="53"/>
                  </a:lnTo>
                  <a:lnTo>
                    <a:pt x="23" y="53"/>
                  </a:lnTo>
                  <a:lnTo>
                    <a:pt x="11" y="47"/>
                  </a:lnTo>
                  <a:lnTo>
                    <a:pt x="2" y="37"/>
                  </a:lnTo>
                  <a:lnTo>
                    <a:pt x="0" y="32"/>
                  </a:lnTo>
                  <a:lnTo>
                    <a:pt x="0" y="28"/>
                  </a:lnTo>
                  <a:lnTo>
                    <a:pt x="0" y="28"/>
                  </a:lnTo>
                  <a:lnTo>
                    <a:pt x="0" y="27"/>
                  </a:lnTo>
                  <a:lnTo>
                    <a:pt x="0" y="27"/>
                  </a:lnTo>
                  <a:lnTo>
                    <a:pt x="0" y="27"/>
                  </a:lnTo>
                  <a:lnTo>
                    <a:pt x="0" y="27"/>
                  </a:lnTo>
                  <a:lnTo>
                    <a:pt x="0" y="27"/>
                  </a:lnTo>
                  <a:lnTo>
                    <a:pt x="0" y="27"/>
                  </a:lnTo>
                  <a:lnTo>
                    <a:pt x="0" y="25"/>
                  </a:lnTo>
                  <a:lnTo>
                    <a:pt x="2" y="25"/>
                  </a:lnTo>
                  <a:lnTo>
                    <a:pt x="4" y="27"/>
                  </a:lnTo>
                  <a:lnTo>
                    <a:pt x="7" y="28"/>
                  </a:lnTo>
                  <a:lnTo>
                    <a:pt x="11" y="28"/>
                  </a:lnTo>
                  <a:lnTo>
                    <a:pt x="16" y="28"/>
                  </a:lnTo>
                  <a:lnTo>
                    <a:pt x="20" y="25"/>
                  </a:lnTo>
                  <a:lnTo>
                    <a:pt x="23" y="21"/>
                  </a:lnTo>
                  <a:lnTo>
                    <a:pt x="23" y="18"/>
                  </a:lnTo>
                  <a:lnTo>
                    <a:pt x="23" y="13"/>
                  </a:lnTo>
                  <a:lnTo>
                    <a:pt x="21" y="11"/>
                  </a:lnTo>
                  <a:lnTo>
                    <a:pt x="20" y="7"/>
                  </a:lnTo>
                  <a:lnTo>
                    <a:pt x="16" y="6"/>
                  </a:lnTo>
                  <a:lnTo>
                    <a:pt x="16" y="6"/>
                  </a:lnTo>
                  <a:lnTo>
                    <a:pt x="16" y="6"/>
                  </a:lnTo>
                  <a:lnTo>
                    <a:pt x="16" y="4"/>
                  </a:lnTo>
                  <a:lnTo>
                    <a:pt x="16" y="2"/>
                  </a:lnTo>
                  <a:lnTo>
                    <a:pt x="16" y="2"/>
                  </a:lnTo>
                  <a:lnTo>
                    <a:pt x="16" y="2"/>
                  </a:ln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50" name="Freeform 462"/>
            <p:cNvSpPr>
              <a:spLocks noEditPoints="1"/>
            </p:cNvSpPr>
            <p:nvPr/>
          </p:nvSpPr>
          <p:spPr bwMode="auto">
            <a:xfrm>
              <a:off x="8110538" y="1515007"/>
              <a:ext cx="207963" cy="204788"/>
            </a:xfrm>
            <a:custGeom>
              <a:avLst/>
              <a:gdLst>
                <a:gd name="T0" fmla="*/ 66 w 131"/>
                <a:gd name="T1" fmla="*/ 23 h 129"/>
                <a:gd name="T2" fmla="*/ 56 w 131"/>
                <a:gd name="T3" fmla="*/ 25 h 129"/>
                <a:gd name="T4" fmla="*/ 47 w 131"/>
                <a:gd name="T5" fmla="*/ 26 h 129"/>
                <a:gd name="T6" fmla="*/ 33 w 131"/>
                <a:gd name="T7" fmla="*/ 39 h 129"/>
                <a:gd name="T8" fmla="*/ 24 w 131"/>
                <a:gd name="T9" fmla="*/ 53 h 129"/>
                <a:gd name="T10" fmla="*/ 21 w 131"/>
                <a:gd name="T11" fmla="*/ 70 h 129"/>
                <a:gd name="T12" fmla="*/ 26 w 131"/>
                <a:gd name="T13" fmla="*/ 86 h 129"/>
                <a:gd name="T14" fmla="*/ 35 w 131"/>
                <a:gd name="T15" fmla="*/ 100 h 129"/>
                <a:gd name="T16" fmla="*/ 49 w 131"/>
                <a:gd name="T17" fmla="*/ 108 h 129"/>
                <a:gd name="T18" fmla="*/ 66 w 131"/>
                <a:gd name="T19" fmla="*/ 112 h 129"/>
                <a:gd name="T20" fmla="*/ 75 w 131"/>
                <a:gd name="T21" fmla="*/ 110 h 129"/>
                <a:gd name="T22" fmla="*/ 85 w 131"/>
                <a:gd name="T23" fmla="*/ 107 h 129"/>
                <a:gd name="T24" fmla="*/ 92 w 131"/>
                <a:gd name="T25" fmla="*/ 101 h 129"/>
                <a:gd name="T26" fmla="*/ 99 w 131"/>
                <a:gd name="T27" fmla="*/ 96 h 129"/>
                <a:gd name="T28" fmla="*/ 103 w 131"/>
                <a:gd name="T29" fmla="*/ 89 h 129"/>
                <a:gd name="T30" fmla="*/ 106 w 131"/>
                <a:gd name="T31" fmla="*/ 80 h 129"/>
                <a:gd name="T32" fmla="*/ 110 w 131"/>
                <a:gd name="T33" fmla="*/ 65 h 129"/>
                <a:gd name="T34" fmla="*/ 105 w 131"/>
                <a:gd name="T35" fmla="*/ 47 h 129"/>
                <a:gd name="T36" fmla="*/ 96 w 131"/>
                <a:gd name="T37" fmla="*/ 35 h 129"/>
                <a:gd name="T38" fmla="*/ 82 w 131"/>
                <a:gd name="T39" fmla="*/ 26 h 129"/>
                <a:gd name="T40" fmla="*/ 66 w 131"/>
                <a:gd name="T41" fmla="*/ 23 h 129"/>
                <a:gd name="T42" fmla="*/ 64 w 131"/>
                <a:gd name="T43" fmla="*/ 0 h 129"/>
                <a:gd name="T44" fmla="*/ 85 w 131"/>
                <a:gd name="T45" fmla="*/ 4 h 129"/>
                <a:gd name="T46" fmla="*/ 103 w 131"/>
                <a:gd name="T47" fmla="*/ 12 h 129"/>
                <a:gd name="T48" fmla="*/ 118 w 131"/>
                <a:gd name="T49" fmla="*/ 26 h 129"/>
                <a:gd name="T50" fmla="*/ 127 w 131"/>
                <a:gd name="T51" fmla="*/ 44 h 129"/>
                <a:gd name="T52" fmla="*/ 131 w 131"/>
                <a:gd name="T53" fmla="*/ 65 h 129"/>
                <a:gd name="T54" fmla="*/ 125 w 131"/>
                <a:gd name="T55" fmla="*/ 89 h 129"/>
                <a:gd name="T56" fmla="*/ 111 w 131"/>
                <a:gd name="T57" fmla="*/ 110 h 129"/>
                <a:gd name="T58" fmla="*/ 91 w 131"/>
                <a:gd name="T59" fmla="*/ 124 h 129"/>
                <a:gd name="T60" fmla="*/ 64 w 131"/>
                <a:gd name="T61" fmla="*/ 129 h 129"/>
                <a:gd name="T62" fmla="*/ 43 w 131"/>
                <a:gd name="T63" fmla="*/ 126 h 129"/>
                <a:gd name="T64" fmla="*/ 26 w 131"/>
                <a:gd name="T65" fmla="*/ 117 h 129"/>
                <a:gd name="T66" fmla="*/ 12 w 131"/>
                <a:gd name="T67" fmla="*/ 103 h 129"/>
                <a:gd name="T68" fmla="*/ 3 w 131"/>
                <a:gd name="T69" fmla="*/ 86 h 129"/>
                <a:gd name="T70" fmla="*/ 0 w 131"/>
                <a:gd name="T71" fmla="*/ 65 h 129"/>
                <a:gd name="T72" fmla="*/ 5 w 131"/>
                <a:gd name="T73" fmla="*/ 39 h 129"/>
                <a:gd name="T74" fmla="*/ 19 w 131"/>
                <a:gd name="T75" fmla="*/ 18 h 129"/>
                <a:gd name="T76" fmla="*/ 40 w 131"/>
                <a:gd name="T77" fmla="*/ 5 h 129"/>
                <a:gd name="T78" fmla="*/ 64 w 131"/>
                <a:gd name="T79"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1" h="129">
                  <a:moveTo>
                    <a:pt x="66" y="23"/>
                  </a:moveTo>
                  <a:lnTo>
                    <a:pt x="56" y="25"/>
                  </a:lnTo>
                  <a:lnTo>
                    <a:pt x="47" y="26"/>
                  </a:lnTo>
                  <a:lnTo>
                    <a:pt x="33" y="39"/>
                  </a:lnTo>
                  <a:lnTo>
                    <a:pt x="24" y="53"/>
                  </a:lnTo>
                  <a:lnTo>
                    <a:pt x="21" y="70"/>
                  </a:lnTo>
                  <a:lnTo>
                    <a:pt x="26" y="86"/>
                  </a:lnTo>
                  <a:lnTo>
                    <a:pt x="35" y="100"/>
                  </a:lnTo>
                  <a:lnTo>
                    <a:pt x="49" y="108"/>
                  </a:lnTo>
                  <a:lnTo>
                    <a:pt x="66" y="112"/>
                  </a:lnTo>
                  <a:lnTo>
                    <a:pt x="75" y="110"/>
                  </a:lnTo>
                  <a:lnTo>
                    <a:pt x="85" y="107"/>
                  </a:lnTo>
                  <a:lnTo>
                    <a:pt x="92" y="101"/>
                  </a:lnTo>
                  <a:lnTo>
                    <a:pt x="99" y="96"/>
                  </a:lnTo>
                  <a:lnTo>
                    <a:pt x="103" y="89"/>
                  </a:lnTo>
                  <a:lnTo>
                    <a:pt x="106" y="80"/>
                  </a:lnTo>
                  <a:lnTo>
                    <a:pt x="110" y="65"/>
                  </a:lnTo>
                  <a:lnTo>
                    <a:pt x="105" y="47"/>
                  </a:lnTo>
                  <a:lnTo>
                    <a:pt x="96" y="35"/>
                  </a:lnTo>
                  <a:lnTo>
                    <a:pt x="82" y="26"/>
                  </a:lnTo>
                  <a:lnTo>
                    <a:pt x="66" y="23"/>
                  </a:lnTo>
                  <a:close/>
                  <a:moveTo>
                    <a:pt x="64" y="0"/>
                  </a:moveTo>
                  <a:lnTo>
                    <a:pt x="85" y="4"/>
                  </a:lnTo>
                  <a:lnTo>
                    <a:pt x="103" y="12"/>
                  </a:lnTo>
                  <a:lnTo>
                    <a:pt x="118" y="26"/>
                  </a:lnTo>
                  <a:lnTo>
                    <a:pt x="127" y="44"/>
                  </a:lnTo>
                  <a:lnTo>
                    <a:pt x="131" y="65"/>
                  </a:lnTo>
                  <a:lnTo>
                    <a:pt x="125" y="89"/>
                  </a:lnTo>
                  <a:lnTo>
                    <a:pt x="111" y="110"/>
                  </a:lnTo>
                  <a:lnTo>
                    <a:pt x="91" y="124"/>
                  </a:lnTo>
                  <a:lnTo>
                    <a:pt x="64" y="129"/>
                  </a:lnTo>
                  <a:lnTo>
                    <a:pt x="43" y="126"/>
                  </a:lnTo>
                  <a:lnTo>
                    <a:pt x="26" y="117"/>
                  </a:lnTo>
                  <a:lnTo>
                    <a:pt x="12" y="103"/>
                  </a:lnTo>
                  <a:lnTo>
                    <a:pt x="3" y="86"/>
                  </a:lnTo>
                  <a:lnTo>
                    <a:pt x="0" y="65"/>
                  </a:lnTo>
                  <a:lnTo>
                    <a:pt x="5" y="39"/>
                  </a:lnTo>
                  <a:lnTo>
                    <a:pt x="19" y="18"/>
                  </a:lnTo>
                  <a:lnTo>
                    <a:pt x="40" y="5"/>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51" name="Freeform 463"/>
            <p:cNvSpPr>
              <a:spLocks/>
            </p:cNvSpPr>
            <p:nvPr/>
          </p:nvSpPr>
          <p:spPr bwMode="auto">
            <a:xfrm>
              <a:off x="8170863" y="1578507"/>
              <a:ext cx="85725" cy="84138"/>
            </a:xfrm>
            <a:custGeom>
              <a:avLst/>
              <a:gdLst>
                <a:gd name="T0" fmla="*/ 32 w 54"/>
                <a:gd name="T1" fmla="*/ 0 h 53"/>
                <a:gd name="T2" fmla="*/ 44 w 54"/>
                <a:gd name="T3" fmla="*/ 6 h 53"/>
                <a:gd name="T4" fmla="*/ 53 w 54"/>
                <a:gd name="T5" fmla="*/ 18 h 53"/>
                <a:gd name="T6" fmla="*/ 54 w 54"/>
                <a:gd name="T7" fmla="*/ 30 h 53"/>
                <a:gd name="T8" fmla="*/ 49 w 54"/>
                <a:gd name="T9" fmla="*/ 44 h 53"/>
                <a:gd name="T10" fmla="*/ 39 w 54"/>
                <a:gd name="T11" fmla="*/ 53 h 53"/>
                <a:gd name="T12" fmla="*/ 25 w 54"/>
                <a:gd name="T13" fmla="*/ 53 h 53"/>
                <a:gd name="T14" fmla="*/ 11 w 54"/>
                <a:gd name="T15" fmla="*/ 47 h 53"/>
                <a:gd name="T16" fmla="*/ 4 w 54"/>
                <a:gd name="T17" fmla="*/ 37 h 53"/>
                <a:gd name="T18" fmla="*/ 2 w 54"/>
                <a:gd name="T19" fmla="*/ 32 h 53"/>
                <a:gd name="T20" fmla="*/ 0 w 54"/>
                <a:gd name="T21" fmla="*/ 28 h 53"/>
                <a:gd name="T22" fmla="*/ 0 w 54"/>
                <a:gd name="T23" fmla="*/ 28 h 53"/>
                <a:gd name="T24" fmla="*/ 2 w 54"/>
                <a:gd name="T25" fmla="*/ 27 h 53"/>
                <a:gd name="T26" fmla="*/ 2 w 54"/>
                <a:gd name="T27" fmla="*/ 27 h 53"/>
                <a:gd name="T28" fmla="*/ 2 w 54"/>
                <a:gd name="T29" fmla="*/ 27 h 53"/>
                <a:gd name="T30" fmla="*/ 2 w 54"/>
                <a:gd name="T31" fmla="*/ 27 h 53"/>
                <a:gd name="T32" fmla="*/ 2 w 54"/>
                <a:gd name="T33" fmla="*/ 27 h 53"/>
                <a:gd name="T34" fmla="*/ 2 w 54"/>
                <a:gd name="T35" fmla="*/ 27 h 53"/>
                <a:gd name="T36" fmla="*/ 2 w 54"/>
                <a:gd name="T37" fmla="*/ 25 h 53"/>
                <a:gd name="T38" fmla="*/ 4 w 54"/>
                <a:gd name="T39" fmla="*/ 25 h 53"/>
                <a:gd name="T40" fmla="*/ 5 w 54"/>
                <a:gd name="T41" fmla="*/ 27 h 53"/>
                <a:gd name="T42" fmla="*/ 9 w 54"/>
                <a:gd name="T43" fmla="*/ 28 h 53"/>
                <a:gd name="T44" fmla="*/ 12 w 54"/>
                <a:gd name="T45" fmla="*/ 28 h 53"/>
                <a:gd name="T46" fmla="*/ 18 w 54"/>
                <a:gd name="T47" fmla="*/ 28 h 53"/>
                <a:gd name="T48" fmla="*/ 21 w 54"/>
                <a:gd name="T49" fmla="*/ 25 h 53"/>
                <a:gd name="T50" fmla="*/ 25 w 54"/>
                <a:gd name="T51" fmla="*/ 21 h 53"/>
                <a:gd name="T52" fmla="*/ 25 w 54"/>
                <a:gd name="T53" fmla="*/ 18 h 53"/>
                <a:gd name="T54" fmla="*/ 25 w 54"/>
                <a:gd name="T55" fmla="*/ 13 h 53"/>
                <a:gd name="T56" fmla="*/ 23 w 54"/>
                <a:gd name="T57" fmla="*/ 11 h 53"/>
                <a:gd name="T58" fmla="*/ 21 w 54"/>
                <a:gd name="T59" fmla="*/ 7 h 53"/>
                <a:gd name="T60" fmla="*/ 18 w 54"/>
                <a:gd name="T61" fmla="*/ 6 h 53"/>
                <a:gd name="T62" fmla="*/ 18 w 54"/>
                <a:gd name="T63" fmla="*/ 6 h 53"/>
                <a:gd name="T64" fmla="*/ 18 w 54"/>
                <a:gd name="T65" fmla="*/ 6 h 53"/>
                <a:gd name="T66" fmla="*/ 18 w 54"/>
                <a:gd name="T67" fmla="*/ 4 h 53"/>
                <a:gd name="T68" fmla="*/ 18 w 54"/>
                <a:gd name="T69" fmla="*/ 2 h 53"/>
                <a:gd name="T70" fmla="*/ 18 w 54"/>
                <a:gd name="T71" fmla="*/ 2 h 53"/>
                <a:gd name="T72" fmla="*/ 18 w 54"/>
                <a:gd name="T73" fmla="*/ 2 h 53"/>
                <a:gd name="T74" fmla="*/ 32 w 54"/>
                <a:gd name="T75"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 h="53">
                  <a:moveTo>
                    <a:pt x="32" y="0"/>
                  </a:moveTo>
                  <a:lnTo>
                    <a:pt x="44" y="6"/>
                  </a:lnTo>
                  <a:lnTo>
                    <a:pt x="53" y="18"/>
                  </a:lnTo>
                  <a:lnTo>
                    <a:pt x="54" y="30"/>
                  </a:lnTo>
                  <a:lnTo>
                    <a:pt x="49" y="44"/>
                  </a:lnTo>
                  <a:lnTo>
                    <a:pt x="39" y="53"/>
                  </a:lnTo>
                  <a:lnTo>
                    <a:pt x="25" y="53"/>
                  </a:lnTo>
                  <a:lnTo>
                    <a:pt x="11" y="47"/>
                  </a:lnTo>
                  <a:lnTo>
                    <a:pt x="4" y="37"/>
                  </a:lnTo>
                  <a:lnTo>
                    <a:pt x="2" y="32"/>
                  </a:lnTo>
                  <a:lnTo>
                    <a:pt x="0" y="28"/>
                  </a:lnTo>
                  <a:lnTo>
                    <a:pt x="0" y="28"/>
                  </a:lnTo>
                  <a:lnTo>
                    <a:pt x="2" y="27"/>
                  </a:lnTo>
                  <a:lnTo>
                    <a:pt x="2" y="27"/>
                  </a:lnTo>
                  <a:lnTo>
                    <a:pt x="2" y="27"/>
                  </a:lnTo>
                  <a:lnTo>
                    <a:pt x="2" y="27"/>
                  </a:lnTo>
                  <a:lnTo>
                    <a:pt x="2" y="27"/>
                  </a:lnTo>
                  <a:lnTo>
                    <a:pt x="2" y="27"/>
                  </a:lnTo>
                  <a:lnTo>
                    <a:pt x="2" y="25"/>
                  </a:lnTo>
                  <a:lnTo>
                    <a:pt x="4" y="25"/>
                  </a:lnTo>
                  <a:lnTo>
                    <a:pt x="5" y="27"/>
                  </a:lnTo>
                  <a:lnTo>
                    <a:pt x="9" y="28"/>
                  </a:lnTo>
                  <a:lnTo>
                    <a:pt x="12" y="28"/>
                  </a:lnTo>
                  <a:lnTo>
                    <a:pt x="18" y="28"/>
                  </a:lnTo>
                  <a:lnTo>
                    <a:pt x="21" y="25"/>
                  </a:lnTo>
                  <a:lnTo>
                    <a:pt x="25" y="21"/>
                  </a:lnTo>
                  <a:lnTo>
                    <a:pt x="25" y="18"/>
                  </a:lnTo>
                  <a:lnTo>
                    <a:pt x="25" y="13"/>
                  </a:lnTo>
                  <a:lnTo>
                    <a:pt x="23" y="11"/>
                  </a:lnTo>
                  <a:lnTo>
                    <a:pt x="21" y="7"/>
                  </a:lnTo>
                  <a:lnTo>
                    <a:pt x="18" y="6"/>
                  </a:lnTo>
                  <a:lnTo>
                    <a:pt x="18" y="6"/>
                  </a:lnTo>
                  <a:lnTo>
                    <a:pt x="18" y="6"/>
                  </a:lnTo>
                  <a:lnTo>
                    <a:pt x="18" y="4"/>
                  </a:lnTo>
                  <a:lnTo>
                    <a:pt x="18" y="2"/>
                  </a:lnTo>
                  <a:lnTo>
                    <a:pt x="18" y="2"/>
                  </a:lnTo>
                  <a:lnTo>
                    <a:pt x="18" y="2"/>
                  </a:lnTo>
                  <a:lnTo>
                    <a:pt x="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grpSp>
      <p:sp>
        <p:nvSpPr>
          <p:cNvPr id="52" name="Freeform 220"/>
          <p:cNvSpPr>
            <a:spLocks noChangeAspect="1" noEditPoints="1"/>
          </p:cNvSpPr>
          <p:nvPr/>
        </p:nvSpPr>
        <p:spPr bwMode="auto">
          <a:xfrm>
            <a:off x="8630711" y="900958"/>
            <a:ext cx="185873" cy="157381"/>
          </a:xfrm>
          <a:custGeom>
            <a:avLst/>
            <a:gdLst>
              <a:gd name="T0" fmla="*/ 382 w 548"/>
              <a:gd name="T1" fmla="*/ 57 h 464"/>
              <a:gd name="T2" fmla="*/ 348 w 548"/>
              <a:gd name="T3" fmla="*/ 68 h 464"/>
              <a:gd name="T4" fmla="*/ 346 w 548"/>
              <a:gd name="T5" fmla="*/ 77 h 464"/>
              <a:gd name="T6" fmla="*/ 351 w 548"/>
              <a:gd name="T7" fmla="*/ 82 h 464"/>
              <a:gd name="T8" fmla="*/ 381 w 548"/>
              <a:gd name="T9" fmla="*/ 91 h 464"/>
              <a:gd name="T10" fmla="*/ 428 w 548"/>
              <a:gd name="T11" fmla="*/ 120 h 464"/>
              <a:gd name="T12" fmla="*/ 461 w 548"/>
              <a:gd name="T13" fmla="*/ 166 h 464"/>
              <a:gd name="T14" fmla="*/ 472 w 548"/>
              <a:gd name="T15" fmla="*/ 194 h 464"/>
              <a:gd name="T16" fmla="*/ 479 w 548"/>
              <a:gd name="T17" fmla="*/ 199 h 464"/>
              <a:gd name="T18" fmla="*/ 484 w 548"/>
              <a:gd name="T19" fmla="*/ 197 h 464"/>
              <a:gd name="T20" fmla="*/ 489 w 548"/>
              <a:gd name="T21" fmla="*/ 192 h 464"/>
              <a:gd name="T22" fmla="*/ 494 w 548"/>
              <a:gd name="T23" fmla="*/ 148 h 464"/>
              <a:gd name="T24" fmla="*/ 470 w 548"/>
              <a:gd name="T25" fmla="*/ 92 h 464"/>
              <a:gd name="T26" fmla="*/ 423 w 548"/>
              <a:gd name="T27" fmla="*/ 61 h 464"/>
              <a:gd name="T28" fmla="*/ 150 w 548"/>
              <a:gd name="T29" fmla="*/ 0 h 464"/>
              <a:gd name="T30" fmla="*/ 218 w 548"/>
              <a:gd name="T31" fmla="*/ 17 h 464"/>
              <a:gd name="T32" fmla="*/ 267 w 548"/>
              <a:gd name="T33" fmla="*/ 64 h 464"/>
              <a:gd name="T34" fmla="*/ 274 w 548"/>
              <a:gd name="T35" fmla="*/ 68 h 464"/>
              <a:gd name="T36" fmla="*/ 281 w 548"/>
              <a:gd name="T37" fmla="*/ 64 h 464"/>
              <a:gd name="T38" fmla="*/ 302 w 548"/>
              <a:gd name="T39" fmla="*/ 38 h 464"/>
              <a:gd name="T40" fmla="*/ 362 w 548"/>
              <a:gd name="T41" fmla="*/ 5 h 464"/>
              <a:gd name="T42" fmla="*/ 433 w 548"/>
              <a:gd name="T43" fmla="*/ 5 h 464"/>
              <a:gd name="T44" fmla="*/ 496 w 548"/>
              <a:gd name="T45" fmla="*/ 36 h 464"/>
              <a:gd name="T46" fmla="*/ 534 w 548"/>
              <a:gd name="T47" fmla="*/ 84 h 464"/>
              <a:gd name="T48" fmla="*/ 548 w 548"/>
              <a:gd name="T49" fmla="*/ 134 h 464"/>
              <a:gd name="T50" fmla="*/ 547 w 548"/>
              <a:gd name="T51" fmla="*/ 168 h 464"/>
              <a:gd name="T52" fmla="*/ 538 w 548"/>
              <a:gd name="T53" fmla="*/ 201 h 464"/>
              <a:gd name="T54" fmla="*/ 513 w 548"/>
              <a:gd name="T55" fmla="*/ 248 h 464"/>
              <a:gd name="T56" fmla="*/ 468 w 548"/>
              <a:gd name="T57" fmla="*/ 309 h 464"/>
              <a:gd name="T58" fmla="*/ 391 w 548"/>
              <a:gd name="T59" fmla="*/ 381 h 464"/>
              <a:gd name="T60" fmla="*/ 278 w 548"/>
              <a:gd name="T61" fmla="*/ 463 h 464"/>
              <a:gd name="T62" fmla="*/ 276 w 548"/>
              <a:gd name="T63" fmla="*/ 463 h 464"/>
              <a:gd name="T64" fmla="*/ 271 w 548"/>
              <a:gd name="T65" fmla="*/ 463 h 464"/>
              <a:gd name="T66" fmla="*/ 269 w 548"/>
              <a:gd name="T67" fmla="*/ 463 h 464"/>
              <a:gd name="T68" fmla="*/ 156 w 548"/>
              <a:gd name="T69" fmla="*/ 381 h 464"/>
              <a:gd name="T70" fmla="*/ 79 w 548"/>
              <a:gd name="T71" fmla="*/ 309 h 464"/>
              <a:gd name="T72" fmla="*/ 33 w 548"/>
              <a:gd name="T73" fmla="*/ 248 h 464"/>
              <a:gd name="T74" fmla="*/ 11 w 548"/>
              <a:gd name="T75" fmla="*/ 199 h 464"/>
              <a:gd name="T76" fmla="*/ 2 w 548"/>
              <a:gd name="T77" fmla="*/ 166 h 464"/>
              <a:gd name="T78" fmla="*/ 0 w 548"/>
              <a:gd name="T79" fmla="*/ 134 h 464"/>
              <a:gd name="T80" fmla="*/ 14 w 548"/>
              <a:gd name="T81" fmla="*/ 84 h 464"/>
              <a:gd name="T82" fmla="*/ 52 w 548"/>
              <a:gd name="T83" fmla="*/ 36 h 464"/>
              <a:gd name="T84" fmla="*/ 115 w 548"/>
              <a:gd name="T85" fmla="*/ 5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48" h="464">
                <a:moveTo>
                  <a:pt x="393" y="57"/>
                </a:moveTo>
                <a:lnTo>
                  <a:pt x="382" y="57"/>
                </a:lnTo>
                <a:lnTo>
                  <a:pt x="351" y="64"/>
                </a:lnTo>
                <a:lnTo>
                  <a:pt x="348" y="68"/>
                </a:lnTo>
                <a:lnTo>
                  <a:pt x="346" y="71"/>
                </a:lnTo>
                <a:lnTo>
                  <a:pt x="346" y="77"/>
                </a:lnTo>
                <a:lnTo>
                  <a:pt x="348" y="80"/>
                </a:lnTo>
                <a:lnTo>
                  <a:pt x="351" y="82"/>
                </a:lnTo>
                <a:lnTo>
                  <a:pt x="355" y="84"/>
                </a:lnTo>
                <a:lnTo>
                  <a:pt x="381" y="91"/>
                </a:lnTo>
                <a:lnTo>
                  <a:pt x="405" y="103"/>
                </a:lnTo>
                <a:lnTo>
                  <a:pt x="428" y="120"/>
                </a:lnTo>
                <a:lnTo>
                  <a:pt x="447" y="141"/>
                </a:lnTo>
                <a:lnTo>
                  <a:pt x="461" y="166"/>
                </a:lnTo>
                <a:lnTo>
                  <a:pt x="470" y="190"/>
                </a:lnTo>
                <a:lnTo>
                  <a:pt x="472" y="194"/>
                </a:lnTo>
                <a:lnTo>
                  <a:pt x="473" y="197"/>
                </a:lnTo>
                <a:lnTo>
                  <a:pt x="479" y="199"/>
                </a:lnTo>
                <a:lnTo>
                  <a:pt x="479" y="199"/>
                </a:lnTo>
                <a:lnTo>
                  <a:pt x="484" y="197"/>
                </a:lnTo>
                <a:lnTo>
                  <a:pt x="486" y="195"/>
                </a:lnTo>
                <a:lnTo>
                  <a:pt x="489" y="192"/>
                </a:lnTo>
                <a:lnTo>
                  <a:pt x="494" y="169"/>
                </a:lnTo>
                <a:lnTo>
                  <a:pt x="494" y="148"/>
                </a:lnTo>
                <a:lnTo>
                  <a:pt x="486" y="119"/>
                </a:lnTo>
                <a:lnTo>
                  <a:pt x="470" y="92"/>
                </a:lnTo>
                <a:lnTo>
                  <a:pt x="449" y="73"/>
                </a:lnTo>
                <a:lnTo>
                  <a:pt x="423" y="61"/>
                </a:lnTo>
                <a:lnTo>
                  <a:pt x="393" y="57"/>
                </a:lnTo>
                <a:close/>
                <a:moveTo>
                  <a:pt x="150" y="0"/>
                </a:moveTo>
                <a:lnTo>
                  <a:pt x="187" y="5"/>
                </a:lnTo>
                <a:lnTo>
                  <a:pt x="218" y="17"/>
                </a:lnTo>
                <a:lnTo>
                  <a:pt x="246" y="38"/>
                </a:lnTo>
                <a:lnTo>
                  <a:pt x="267" y="64"/>
                </a:lnTo>
                <a:lnTo>
                  <a:pt x="269" y="68"/>
                </a:lnTo>
                <a:lnTo>
                  <a:pt x="274" y="68"/>
                </a:lnTo>
                <a:lnTo>
                  <a:pt x="278" y="68"/>
                </a:lnTo>
                <a:lnTo>
                  <a:pt x="281" y="64"/>
                </a:lnTo>
                <a:lnTo>
                  <a:pt x="281" y="64"/>
                </a:lnTo>
                <a:lnTo>
                  <a:pt x="302" y="38"/>
                </a:lnTo>
                <a:lnTo>
                  <a:pt x="330" y="17"/>
                </a:lnTo>
                <a:lnTo>
                  <a:pt x="362" y="5"/>
                </a:lnTo>
                <a:lnTo>
                  <a:pt x="396" y="0"/>
                </a:lnTo>
                <a:lnTo>
                  <a:pt x="433" y="5"/>
                </a:lnTo>
                <a:lnTo>
                  <a:pt x="468" y="19"/>
                </a:lnTo>
                <a:lnTo>
                  <a:pt x="496" y="36"/>
                </a:lnTo>
                <a:lnTo>
                  <a:pt x="517" y="57"/>
                </a:lnTo>
                <a:lnTo>
                  <a:pt x="534" y="84"/>
                </a:lnTo>
                <a:lnTo>
                  <a:pt x="545" y="112"/>
                </a:lnTo>
                <a:lnTo>
                  <a:pt x="548" y="134"/>
                </a:lnTo>
                <a:lnTo>
                  <a:pt x="547" y="157"/>
                </a:lnTo>
                <a:lnTo>
                  <a:pt x="547" y="168"/>
                </a:lnTo>
                <a:lnTo>
                  <a:pt x="543" y="181"/>
                </a:lnTo>
                <a:lnTo>
                  <a:pt x="538" y="201"/>
                </a:lnTo>
                <a:lnTo>
                  <a:pt x="527" y="223"/>
                </a:lnTo>
                <a:lnTo>
                  <a:pt x="513" y="248"/>
                </a:lnTo>
                <a:lnTo>
                  <a:pt x="494" y="278"/>
                </a:lnTo>
                <a:lnTo>
                  <a:pt x="468" y="309"/>
                </a:lnTo>
                <a:lnTo>
                  <a:pt x="435" y="344"/>
                </a:lnTo>
                <a:lnTo>
                  <a:pt x="391" y="381"/>
                </a:lnTo>
                <a:lnTo>
                  <a:pt x="341" y="421"/>
                </a:lnTo>
                <a:lnTo>
                  <a:pt x="278" y="463"/>
                </a:lnTo>
                <a:lnTo>
                  <a:pt x="279" y="463"/>
                </a:lnTo>
                <a:lnTo>
                  <a:pt x="276" y="463"/>
                </a:lnTo>
                <a:lnTo>
                  <a:pt x="274" y="464"/>
                </a:lnTo>
                <a:lnTo>
                  <a:pt x="271" y="463"/>
                </a:lnTo>
                <a:lnTo>
                  <a:pt x="269" y="463"/>
                </a:lnTo>
                <a:lnTo>
                  <a:pt x="269" y="463"/>
                </a:lnTo>
                <a:lnTo>
                  <a:pt x="208" y="421"/>
                </a:lnTo>
                <a:lnTo>
                  <a:pt x="156" y="381"/>
                </a:lnTo>
                <a:lnTo>
                  <a:pt x="114" y="344"/>
                </a:lnTo>
                <a:lnTo>
                  <a:pt x="79" y="309"/>
                </a:lnTo>
                <a:lnTo>
                  <a:pt x="52" y="276"/>
                </a:lnTo>
                <a:lnTo>
                  <a:pt x="33" y="248"/>
                </a:lnTo>
                <a:lnTo>
                  <a:pt x="19" y="222"/>
                </a:lnTo>
                <a:lnTo>
                  <a:pt x="11" y="199"/>
                </a:lnTo>
                <a:lnTo>
                  <a:pt x="4" y="180"/>
                </a:lnTo>
                <a:lnTo>
                  <a:pt x="2" y="166"/>
                </a:lnTo>
                <a:lnTo>
                  <a:pt x="0" y="155"/>
                </a:lnTo>
                <a:lnTo>
                  <a:pt x="0" y="134"/>
                </a:lnTo>
                <a:lnTo>
                  <a:pt x="4" y="112"/>
                </a:lnTo>
                <a:lnTo>
                  <a:pt x="14" y="84"/>
                </a:lnTo>
                <a:lnTo>
                  <a:pt x="30" y="57"/>
                </a:lnTo>
                <a:lnTo>
                  <a:pt x="52" y="36"/>
                </a:lnTo>
                <a:lnTo>
                  <a:pt x="80" y="19"/>
                </a:lnTo>
                <a:lnTo>
                  <a:pt x="115" y="5"/>
                </a:lnTo>
                <a:lnTo>
                  <a:pt x="15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grpSp>
        <p:nvGrpSpPr>
          <p:cNvPr id="53" name="Group 52"/>
          <p:cNvGrpSpPr>
            <a:grpSpLocks noChangeAspect="1"/>
          </p:cNvGrpSpPr>
          <p:nvPr/>
        </p:nvGrpSpPr>
        <p:grpSpPr>
          <a:xfrm>
            <a:off x="5946035" y="4914583"/>
            <a:ext cx="221019" cy="221421"/>
            <a:chOff x="8018463" y="2751931"/>
            <a:chExt cx="873125" cy="874713"/>
          </a:xfrm>
          <a:solidFill>
            <a:schemeClr val="tx1"/>
          </a:solidFill>
        </p:grpSpPr>
        <p:sp>
          <p:nvSpPr>
            <p:cNvPr id="54" name="Freeform 212"/>
            <p:cNvSpPr>
              <a:spLocks/>
            </p:cNvSpPr>
            <p:nvPr/>
          </p:nvSpPr>
          <p:spPr bwMode="auto">
            <a:xfrm>
              <a:off x="8658225" y="2902744"/>
              <a:ext cx="87313" cy="88900"/>
            </a:xfrm>
            <a:custGeom>
              <a:avLst/>
              <a:gdLst>
                <a:gd name="T0" fmla="*/ 27 w 55"/>
                <a:gd name="T1" fmla="*/ 0 h 56"/>
                <a:gd name="T2" fmla="*/ 34 w 55"/>
                <a:gd name="T3" fmla="*/ 1 h 56"/>
                <a:gd name="T4" fmla="*/ 41 w 55"/>
                <a:gd name="T5" fmla="*/ 3 h 56"/>
                <a:gd name="T6" fmla="*/ 46 w 55"/>
                <a:gd name="T7" fmla="*/ 8 h 56"/>
                <a:gd name="T8" fmla="*/ 55 w 55"/>
                <a:gd name="T9" fmla="*/ 21 h 56"/>
                <a:gd name="T10" fmla="*/ 55 w 55"/>
                <a:gd name="T11" fmla="*/ 35 h 56"/>
                <a:gd name="T12" fmla="*/ 46 w 55"/>
                <a:gd name="T13" fmla="*/ 47 h 56"/>
                <a:gd name="T14" fmla="*/ 41 w 55"/>
                <a:gd name="T15" fmla="*/ 52 h 56"/>
                <a:gd name="T16" fmla="*/ 34 w 55"/>
                <a:gd name="T17" fmla="*/ 54 h 56"/>
                <a:gd name="T18" fmla="*/ 27 w 55"/>
                <a:gd name="T19" fmla="*/ 56 h 56"/>
                <a:gd name="T20" fmla="*/ 20 w 55"/>
                <a:gd name="T21" fmla="*/ 54 h 56"/>
                <a:gd name="T22" fmla="*/ 13 w 55"/>
                <a:gd name="T23" fmla="*/ 52 h 56"/>
                <a:gd name="T24" fmla="*/ 7 w 55"/>
                <a:gd name="T25" fmla="*/ 47 h 56"/>
                <a:gd name="T26" fmla="*/ 0 w 55"/>
                <a:gd name="T27" fmla="*/ 35 h 56"/>
                <a:gd name="T28" fmla="*/ 0 w 55"/>
                <a:gd name="T29" fmla="*/ 21 h 56"/>
                <a:gd name="T30" fmla="*/ 7 w 55"/>
                <a:gd name="T31" fmla="*/ 8 h 56"/>
                <a:gd name="T32" fmla="*/ 13 w 55"/>
                <a:gd name="T33" fmla="*/ 3 h 56"/>
                <a:gd name="T34" fmla="*/ 20 w 55"/>
                <a:gd name="T35" fmla="*/ 1 h 56"/>
                <a:gd name="T36" fmla="*/ 27 w 55"/>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5" h="56">
                  <a:moveTo>
                    <a:pt x="27" y="0"/>
                  </a:moveTo>
                  <a:lnTo>
                    <a:pt x="34" y="1"/>
                  </a:lnTo>
                  <a:lnTo>
                    <a:pt x="41" y="3"/>
                  </a:lnTo>
                  <a:lnTo>
                    <a:pt x="46" y="8"/>
                  </a:lnTo>
                  <a:lnTo>
                    <a:pt x="55" y="21"/>
                  </a:lnTo>
                  <a:lnTo>
                    <a:pt x="55" y="35"/>
                  </a:lnTo>
                  <a:lnTo>
                    <a:pt x="46" y="47"/>
                  </a:lnTo>
                  <a:lnTo>
                    <a:pt x="41" y="52"/>
                  </a:lnTo>
                  <a:lnTo>
                    <a:pt x="34" y="54"/>
                  </a:lnTo>
                  <a:lnTo>
                    <a:pt x="27" y="56"/>
                  </a:lnTo>
                  <a:lnTo>
                    <a:pt x="20" y="54"/>
                  </a:lnTo>
                  <a:lnTo>
                    <a:pt x="13" y="52"/>
                  </a:lnTo>
                  <a:lnTo>
                    <a:pt x="7" y="47"/>
                  </a:lnTo>
                  <a:lnTo>
                    <a:pt x="0" y="35"/>
                  </a:lnTo>
                  <a:lnTo>
                    <a:pt x="0" y="21"/>
                  </a:lnTo>
                  <a:lnTo>
                    <a:pt x="7" y="8"/>
                  </a:lnTo>
                  <a:lnTo>
                    <a:pt x="13" y="3"/>
                  </a:lnTo>
                  <a:lnTo>
                    <a:pt x="20" y="1"/>
                  </a:lnTo>
                  <a:lnTo>
                    <a:pt x="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55" name="Freeform 213"/>
            <p:cNvSpPr>
              <a:spLocks noEditPoints="1"/>
            </p:cNvSpPr>
            <p:nvPr/>
          </p:nvSpPr>
          <p:spPr bwMode="auto">
            <a:xfrm>
              <a:off x="8018463" y="2751931"/>
              <a:ext cx="873125" cy="874713"/>
            </a:xfrm>
            <a:custGeom>
              <a:avLst/>
              <a:gdLst>
                <a:gd name="T0" fmla="*/ 407 w 550"/>
                <a:gd name="T1" fmla="*/ 65 h 551"/>
                <a:gd name="T2" fmla="*/ 376 w 550"/>
                <a:gd name="T3" fmla="*/ 95 h 551"/>
                <a:gd name="T4" fmla="*/ 369 w 550"/>
                <a:gd name="T5" fmla="*/ 131 h 551"/>
                <a:gd name="T6" fmla="*/ 386 w 550"/>
                <a:gd name="T7" fmla="*/ 166 h 551"/>
                <a:gd name="T8" fmla="*/ 430 w 550"/>
                <a:gd name="T9" fmla="*/ 184 h 551"/>
                <a:gd name="T10" fmla="*/ 473 w 550"/>
                <a:gd name="T11" fmla="*/ 166 h 551"/>
                <a:gd name="T12" fmla="*/ 491 w 550"/>
                <a:gd name="T13" fmla="*/ 131 h 551"/>
                <a:gd name="T14" fmla="*/ 486 w 550"/>
                <a:gd name="T15" fmla="*/ 95 h 551"/>
                <a:gd name="T16" fmla="*/ 454 w 550"/>
                <a:gd name="T17" fmla="*/ 65 h 551"/>
                <a:gd name="T18" fmla="*/ 487 w 550"/>
                <a:gd name="T19" fmla="*/ 0 h 551"/>
                <a:gd name="T20" fmla="*/ 524 w 550"/>
                <a:gd name="T21" fmla="*/ 25 h 551"/>
                <a:gd name="T22" fmla="*/ 545 w 550"/>
                <a:gd name="T23" fmla="*/ 51 h 551"/>
                <a:gd name="T24" fmla="*/ 550 w 550"/>
                <a:gd name="T25" fmla="*/ 63 h 551"/>
                <a:gd name="T26" fmla="*/ 550 w 550"/>
                <a:gd name="T27" fmla="*/ 86 h 551"/>
                <a:gd name="T28" fmla="*/ 547 w 550"/>
                <a:gd name="T29" fmla="*/ 135 h 551"/>
                <a:gd name="T30" fmla="*/ 543 w 550"/>
                <a:gd name="T31" fmla="*/ 194 h 551"/>
                <a:gd name="T32" fmla="*/ 540 w 550"/>
                <a:gd name="T33" fmla="*/ 245 h 551"/>
                <a:gd name="T34" fmla="*/ 534 w 550"/>
                <a:gd name="T35" fmla="*/ 269 h 551"/>
                <a:gd name="T36" fmla="*/ 271 w 550"/>
                <a:gd name="T37" fmla="*/ 533 h 551"/>
                <a:gd name="T38" fmla="*/ 253 w 550"/>
                <a:gd name="T39" fmla="*/ 549 h 551"/>
                <a:gd name="T40" fmla="*/ 245 w 550"/>
                <a:gd name="T41" fmla="*/ 551 h 551"/>
                <a:gd name="T42" fmla="*/ 238 w 550"/>
                <a:gd name="T43" fmla="*/ 549 h 551"/>
                <a:gd name="T44" fmla="*/ 222 w 550"/>
                <a:gd name="T45" fmla="*/ 544 h 551"/>
                <a:gd name="T46" fmla="*/ 189 w 550"/>
                <a:gd name="T47" fmla="*/ 524 h 551"/>
                <a:gd name="T48" fmla="*/ 135 w 550"/>
                <a:gd name="T49" fmla="*/ 479 h 551"/>
                <a:gd name="T50" fmla="*/ 46 w 550"/>
                <a:gd name="T51" fmla="*/ 388 h 551"/>
                <a:gd name="T52" fmla="*/ 14 w 550"/>
                <a:gd name="T53" fmla="*/ 343 h 551"/>
                <a:gd name="T54" fmla="*/ 4 w 550"/>
                <a:gd name="T55" fmla="*/ 318 h 551"/>
                <a:gd name="T56" fmla="*/ 2 w 550"/>
                <a:gd name="T57" fmla="*/ 311 h 551"/>
                <a:gd name="T58" fmla="*/ 2 w 550"/>
                <a:gd name="T59" fmla="*/ 303 h 551"/>
                <a:gd name="T60" fmla="*/ 5 w 550"/>
                <a:gd name="T61" fmla="*/ 292 h 551"/>
                <a:gd name="T62" fmla="*/ 239 w 550"/>
                <a:gd name="T63" fmla="*/ 58 h 551"/>
                <a:gd name="T64" fmla="*/ 290 w 550"/>
                <a:gd name="T65" fmla="*/ 14 h 551"/>
                <a:gd name="T66" fmla="*/ 328 w 550"/>
                <a:gd name="T67" fmla="*/ 9 h 551"/>
                <a:gd name="T68" fmla="*/ 386 w 550"/>
                <a:gd name="T69" fmla="*/ 6 h 551"/>
                <a:gd name="T70" fmla="*/ 444 w 550"/>
                <a:gd name="T71" fmla="*/ 2 h 551"/>
                <a:gd name="T72" fmla="*/ 482 w 550"/>
                <a:gd name="T73"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50" h="551">
                  <a:moveTo>
                    <a:pt x="430" y="60"/>
                  </a:moveTo>
                  <a:lnTo>
                    <a:pt x="407" y="65"/>
                  </a:lnTo>
                  <a:lnTo>
                    <a:pt x="386" y="79"/>
                  </a:lnTo>
                  <a:lnTo>
                    <a:pt x="376" y="95"/>
                  </a:lnTo>
                  <a:lnTo>
                    <a:pt x="369" y="114"/>
                  </a:lnTo>
                  <a:lnTo>
                    <a:pt x="369" y="131"/>
                  </a:lnTo>
                  <a:lnTo>
                    <a:pt x="376" y="151"/>
                  </a:lnTo>
                  <a:lnTo>
                    <a:pt x="386" y="166"/>
                  </a:lnTo>
                  <a:lnTo>
                    <a:pt x="407" y="180"/>
                  </a:lnTo>
                  <a:lnTo>
                    <a:pt x="430" y="184"/>
                  </a:lnTo>
                  <a:lnTo>
                    <a:pt x="454" y="180"/>
                  </a:lnTo>
                  <a:lnTo>
                    <a:pt x="473" y="166"/>
                  </a:lnTo>
                  <a:lnTo>
                    <a:pt x="486" y="151"/>
                  </a:lnTo>
                  <a:lnTo>
                    <a:pt x="491" y="131"/>
                  </a:lnTo>
                  <a:lnTo>
                    <a:pt x="491" y="114"/>
                  </a:lnTo>
                  <a:lnTo>
                    <a:pt x="486" y="95"/>
                  </a:lnTo>
                  <a:lnTo>
                    <a:pt x="473" y="79"/>
                  </a:lnTo>
                  <a:lnTo>
                    <a:pt x="454" y="65"/>
                  </a:lnTo>
                  <a:lnTo>
                    <a:pt x="430" y="60"/>
                  </a:lnTo>
                  <a:close/>
                  <a:moveTo>
                    <a:pt x="487" y="0"/>
                  </a:moveTo>
                  <a:lnTo>
                    <a:pt x="508" y="13"/>
                  </a:lnTo>
                  <a:lnTo>
                    <a:pt x="524" y="25"/>
                  </a:lnTo>
                  <a:lnTo>
                    <a:pt x="536" y="39"/>
                  </a:lnTo>
                  <a:lnTo>
                    <a:pt x="545" y="51"/>
                  </a:lnTo>
                  <a:lnTo>
                    <a:pt x="548" y="60"/>
                  </a:lnTo>
                  <a:lnTo>
                    <a:pt x="550" y="63"/>
                  </a:lnTo>
                  <a:lnTo>
                    <a:pt x="550" y="70"/>
                  </a:lnTo>
                  <a:lnTo>
                    <a:pt x="550" y="86"/>
                  </a:lnTo>
                  <a:lnTo>
                    <a:pt x="548" y="109"/>
                  </a:lnTo>
                  <a:lnTo>
                    <a:pt x="547" y="135"/>
                  </a:lnTo>
                  <a:lnTo>
                    <a:pt x="545" y="165"/>
                  </a:lnTo>
                  <a:lnTo>
                    <a:pt x="543" y="194"/>
                  </a:lnTo>
                  <a:lnTo>
                    <a:pt x="541" y="222"/>
                  </a:lnTo>
                  <a:lnTo>
                    <a:pt x="540" y="245"/>
                  </a:lnTo>
                  <a:lnTo>
                    <a:pt x="536" y="262"/>
                  </a:lnTo>
                  <a:lnTo>
                    <a:pt x="534" y="269"/>
                  </a:lnTo>
                  <a:lnTo>
                    <a:pt x="492" y="311"/>
                  </a:lnTo>
                  <a:lnTo>
                    <a:pt x="271" y="533"/>
                  </a:lnTo>
                  <a:lnTo>
                    <a:pt x="259" y="545"/>
                  </a:lnTo>
                  <a:lnTo>
                    <a:pt x="253" y="549"/>
                  </a:lnTo>
                  <a:lnTo>
                    <a:pt x="250" y="551"/>
                  </a:lnTo>
                  <a:lnTo>
                    <a:pt x="245" y="551"/>
                  </a:lnTo>
                  <a:lnTo>
                    <a:pt x="241" y="551"/>
                  </a:lnTo>
                  <a:lnTo>
                    <a:pt x="238" y="549"/>
                  </a:lnTo>
                  <a:lnTo>
                    <a:pt x="232" y="549"/>
                  </a:lnTo>
                  <a:lnTo>
                    <a:pt x="222" y="544"/>
                  </a:lnTo>
                  <a:lnTo>
                    <a:pt x="208" y="537"/>
                  </a:lnTo>
                  <a:lnTo>
                    <a:pt x="189" y="524"/>
                  </a:lnTo>
                  <a:lnTo>
                    <a:pt x="164" y="505"/>
                  </a:lnTo>
                  <a:lnTo>
                    <a:pt x="135" y="479"/>
                  </a:lnTo>
                  <a:lnTo>
                    <a:pt x="72" y="418"/>
                  </a:lnTo>
                  <a:lnTo>
                    <a:pt x="46" y="388"/>
                  </a:lnTo>
                  <a:lnTo>
                    <a:pt x="28" y="364"/>
                  </a:lnTo>
                  <a:lnTo>
                    <a:pt x="14" y="343"/>
                  </a:lnTo>
                  <a:lnTo>
                    <a:pt x="7" y="329"/>
                  </a:lnTo>
                  <a:lnTo>
                    <a:pt x="4" y="318"/>
                  </a:lnTo>
                  <a:lnTo>
                    <a:pt x="2" y="313"/>
                  </a:lnTo>
                  <a:lnTo>
                    <a:pt x="2" y="311"/>
                  </a:lnTo>
                  <a:lnTo>
                    <a:pt x="0" y="306"/>
                  </a:lnTo>
                  <a:lnTo>
                    <a:pt x="2" y="303"/>
                  </a:lnTo>
                  <a:lnTo>
                    <a:pt x="2" y="297"/>
                  </a:lnTo>
                  <a:lnTo>
                    <a:pt x="5" y="292"/>
                  </a:lnTo>
                  <a:lnTo>
                    <a:pt x="18" y="280"/>
                  </a:lnTo>
                  <a:lnTo>
                    <a:pt x="239" y="58"/>
                  </a:lnTo>
                  <a:lnTo>
                    <a:pt x="281" y="16"/>
                  </a:lnTo>
                  <a:lnTo>
                    <a:pt x="290" y="14"/>
                  </a:lnTo>
                  <a:lnTo>
                    <a:pt x="306" y="13"/>
                  </a:lnTo>
                  <a:lnTo>
                    <a:pt x="328" y="9"/>
                  </a:lnTo>
                  <a:lnTo>
                    <a:pt x="356" y="7"/>
                  </a:lnTo>
                  <a:lnTo>
                    <a:pt x="386" y="6"/>
                  </a:lnTo>
                  <a:lnTo>
                    <a:pt x="416" y="4"/>
                  </a:lnTo>
                  <a:lnTo>
                    <a:pt x="444" y="2"/>
                  </a:lnTo>
                  <a:lnTo>
                    <a:pt x="466" y="0"/>
                  </a:lnTo>
                  <a:lnTo>
                    <a:pt x="482" y="0"/>
                  </a:lnTo>
                  <a:lnTo>
                    <a:pt x="48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grpSp>
      <p:grpSp>
        <p:nvGrpSpPr>
          <p:cNvPr id="56" name="Group 55"/>
          <p:cNvGrpSpPr>
            <a:grpSpLocks noChangeAspect="1"/>
          </p:cNvGrpSpPr>
          <p:nvPr/>
        </p:nvGrpSpPr>
        <p:grpSpPr>
          <a:xfrm>
            <a:off x="10368995" y="902511"/>
            <a:ext cx="160296" cy="157381"/>
            <a:chOff x="6011863" y="2794794"/>
            <a:chExt cx="873125" cy="857250"/>
          </a:xfrm>
          <a:solidFill>
            <a:schemeClr val="tx1"/>
          </a:solidFill>
        </p:grpSpPr>
        <p:sp>
          <p:nvSpPr>
            <p:cNvPr id="57" name="Freeform 250"/>
            <p:cNvSpPr>
              <a:spLocks/>
            </p:cNvSpPr>
            <p:nvPr/>
          </p:nvSpPr>
          <p:spPr bwMode="auto">
            <a:xfrm>
              <a:off x="6572250" y="2902744"/>
              <a:ext cx="138113" cy="166688"/>
            </a:xfrm>
            <a:custGeom>
              <a:avLst/>
              <a:gdLst>
                <a:gd name="T0" fmla="*/ 43 w 87"/>
                <a:gd name="T1" fmla="*/ 0 h 105"/>
                <a:gd name="T2" fmla="*/ 61 w 87"/>
                <a:gd name="T3" fmla="*/ 4 h 105"/>
                <a:gd name="T4" fmla="*/ 75 w 87"/>
                <a:gd name="T5" fmla="*/ 13 h 105"/>
                <a:gd name="T6" fmla="*/ 84 w 87"/>
                <a:gd name="T7" fmla="*/ 27 h 105"/>
                <a:gd name="T8" fmla="*/ 87 w 87"/>
                <a:gd name="T9" fmla="*/ 44 h 105"/>
                <a:gd name="T10" fmla="*/ 87 w 87"/>
                <a:gd name="T11" fmla="*/ 58 h 105"/>
                <a:gd name="T12" fmla="*/ 84 w 87"/>
                <a:gd name="T13" fmla="*/ 74 h 105"/>
                <a:gd name="T14" fmla="*/ 75 w 87"/>
                <a:gd name="T15" fmla="*/ 88 h 105"/>
                <a:gd name="T16" fmla="*/ 71 w 87"/>
                <a:gd name="T17" fmla="*/ 93 h 105"/>
                <a:gd name="T18" fmla="*/ 66 w 87"/>
                <a:gd name="T19" fmla="*/ 97 h 105"/>
                <a:gd name="T20" fmla="*/ 59 w 87"/>
                <a:gd name="T21" fmla="*/ 102 h 105"/>
                <a:gd name="T22" fmla="*/ 50 w 87"/>
                <a:gd name="T23" fmla="*/ 104 h 105"/>
                <a:gd name="T24" fmla="*/ 43 w 87"/>
                <a:gd name="T25" fmla="*/ 105 h 105"/>
                <a:gd name="T26" fmla="*/ 36 w 87"/>
                <a:gd name="T27" fmla="*/ 104 h 105"/>
                <a:gd name="T28" fmla="*/ 29 w 87"/>
                <a:gd name="T29" fmla="*/ 102 h 105"/>
                <a:gd name="T30" fmla="*/ 22 w 87"/>
                <a:gd name="T31" fmla="*/ 97 h 105"/>
                <a:gd name="T32" fmla="*/ 15 w 87"/>
                <a:gd name="T33" fmla="*/ 91 h 105"/>
                <a:gd name="T34" fmla="*/ 12 w 87"/>
                <a:gd name="T35" fmla="*/ 86 h 105"/>
                <a:gd name="T36" fmla="*/ 5 w 87"/>
                <a:gd name="T37" fmla="*/ 72 h 105"/>
                <a:gd name="T38" fmla="*/ 1 w 87"/>
                <a:gd name="T39" fmla="*/ 58 h 105"/>
                <a:gd name="T40" fmla="*/ 0 w 87"/>
                <a:gd name="T41" fmla="*/ 44 h 105"/>
                <a:gd name="T42" fmla="*/ 3 w 87"/>
                <a:gd name="T43" fmla="*/ 27 h 105"/>
                <a:gd name="T44" fmla="*/ 14 w 87"/>
                <a:gd name="T45" fmla="*/ 13 h 105"/>
                <a:gd name="T46" fmla="*/ 28 w 87"/>
                <a:gd name="T47" fmla="*/ 4 h 105"/>
                <a:gd name="T48" fmla="*/ 43 w 87"/>
                <a:gd name="T49"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 h="105">
                  <a:moveTo>
                    <a:pt x="43" y="0"/>
                  </a:moveTo>
                  <a:lnTo>
                    <a:pt x="61" y="4"/>
                  </a:lnTo>
                  <a:lnTo>
                    <a:pt x="75" y="13"/>
                  </a:lnTo>
                  <a:lnTo>
                    <a:pt x="84" y="27"/>
                  </a:lnTo>
                  <a:lnTo>
                    <a:pt x="87" y="44"/>
                  </a:lnTo>
                  <a:lnTo>
                    <a:pt x="87" y="58"/>
                  </a:lnTo>
                  <a:lnTo>
                    <a:pt x="84" y="74"/>
                  </a:lnTo>
                  <a:lnTo>
                    <a:pt x="75" y="88"/>
                  </a:lnTo>
                  <a:lnTo>
                    <a:pt x="71" y="93"/>
                  </a:lnTo>
                  <a:lnTo>
                    <a:pt x="66" y="97"/>
                  </a:lnTo>
                  <a:lnTo>
                    <a:pt x="59" y="102"/>
                  </a:lnTo>
                  <a:lnTo>
                    <a:pt x="50" y="104"/>
                  </a:lnTo>
                  <a:lnTo>
                    <a:pt x="43" y="105"/>
                  </a:lnTo>
                  <a:lnTo>
                    <a:pt x="36" y="104"/>
                  </a:lnTo>
                  <a:lnTo>
                    <a:pt x="29" y="102"/>
                  </a:lnTo>
                  <a:lnTo>
                    <a:pt x="22" y="97"/>
                  </a:lnTo>
                  <a:lnTo>
                    <a:pt x="15" y="91"/>
                  </a:lnTo>
                  <a:lnTo>
                    <a:pt x="12" y="86"/>
                  </a:lnTo>
                  <a:lnTo>
                    <a:pt x="5" y="72"/>
                  </a:lnTo>
                  <a:lnTo>
                    <a:pt x="1" y="58"/>
                  </a:lnTo>
                  <a:lnTo>
                    <a:pt x="0" y="44"/>
                  </a:lnTo>
                  <a:lnTo>
                    <a:pt x="3" y="27"/>
                  </a:lnTo>
                  <a:lnTo>
                    <a:pt x="14" y="13"/>
                  </a:lnTo>
                  <a:lnTo>
                    <a:pt x="28" y="4"/>
                  </a:lnTo>
                  <a:lnTo>
                    <a:pt x="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58" name="Freeform 251"/>
            <p:cNvSpPr>
              <a:spLocks noEditPoints="1"/>
            </p:cNvSpPr>
            <p:nvPr/>
          </p:nvSpPr>
          <p:spPr bwMode="auto">
            <a:xfrm>
              <a:off x="6011863" y="2794794"/>
              <a:ext cx="873125" cy="857250"/>
            </a:xfrm>
            <a:custGeom>
              <a:avLst/>
              <a:gdLst>
                <a:gd name="T0" fmla="*/ 61 w 550"/>
                <a:gd name="T1" fmla="*/ 187 h 540"/>
                <a:gd name="T2" fmla="*/ 42 w 550"/>
                <a:gd name="T3" fmla="*/ 198 h 540"/>
                <a:gd name="T4" fmla="*/ 40 w 550"/>
                <a:gd name="T5" fmla="*/ 226 h 540"/>
                <a:gd name="T6" fmla="*/ 52 w 550"/>
                <a:gd name="T7" fmla="*/ 397 h 540"/>
                <a:gd name="T8" fmla="*/ 91 w 550"/>
                <a:gd name="T9" fmla="*/ 409 h 540"/>
                <a:gd name="T10" fmla="*/ 185 w 550"/>
                <a:gd name="T11" fmla="*/ 503 h 540"/>
                <a:gd name="T12" fmla="*/ 227 w 550"/>
                <a:gd name="T13" fmla="*/ 400 h 540"/>
                <a:gd name="T14" fmla="*/ 243 w 550"/>
                <a:gd name="T15" fmla="*/ 201 h 540"/>
                <a:gd name="T16" fmla="*/ 239 w 550"/>
                <a:gd name="T17" fmla="*/ 198 h 540"/>
                <a:gd name="T18" fmla="*/ 220 w 550"/>
                <a:gd name="T19" fmla="*/ 187 h 540"/>
                <a:gd name="T20" fmla="*/ 161 w 550"/>
                <a:gd name="T21" fmla="*/ 186 h 540"/>
                <a:gd name="T22" fmla="*/ 141 w 550"/>
                <a:gd name="T23" fmla="*/ 68 h 540"/>
                <a:gd name="T24" fmla="*/ 98 w 550"/>
                <a:gd name="T25" fmla="*/ 112 h 540"/>
                <a:gd name="T26" fmla="*/ 114 w 550"/>
                <a:gd name="T27" fmla="*/ 159 h 540"/>
                <a:gd name="T28" fmla="*/ 141 w 550"/>
                <a:gd name="T29" fmla="*/ 173 h 540"/>
                <a:gd name="T30" fmla="*/ 168 w 550"/>
                <a:gd name="T31" fmla="*/ 161 h 540"/>
                <a:gd name="T32" fmla="*/ 185 w 550"/>
                <a:gd name="T33" fmla="*/ 112 h 540"/>
                <a:gd name="T34" fmla="*/ 141 w 550"/>
                <a:gd name="T35" fmla="*/ 68 h 540"/>
                <a:gd name="T36" fmla="*/ 278 w 550"/>
                <a:gd name="T37" fmla="*/ 507 h 540"/>
                <a:gd name="T38" fmla="*/ 328 w 550"/>
                <a:gd name="T39" fmla="*/ 406 h 540"/>
                <a:gd name="T40" fmla="*/ 307 w 550"/>
                <a:gd name="T41" fmla="*/ 393 h 540"/>
                <a:gd name="T42" fmla="*/ 295 w 550"/>
                <a:gd name="T43" fmla="*/ 199 h 540"/>
                <a:gd name="T44" fmla="*/ 300 w 550"/>
                <a:gd name="T45" fmla="*/ 196 h 540"/>
                <a:gd name="T46" fmla="*/ 337 w 550"/>
                <a:gd name="T47" fmla="*/ 180 h 540"/>
                <a:gd name="T48" fmla="*/ 396 w 550"/>
                <a:gd name="T49" fmla="*/ 191 h 540"/>
                <a:gd name="T50" fmla="*/ 457 w 550"/>
                <a:gd name="T51" fmla="*/ 180 h 540"/>
                <a:gd name="T52" fmla="*/ 494 w 550"/>
                <a:gd name="T53" fmla="*/ 196 h 540"/>
                <a:gd name="T54" fmla="*/ 499 w 550"/>
                <a:gd name="T55" fmla="*/ 199 h 540"/>
                <a:gd name="T56" fmla="*/ 485 w 550"/>
                <a:gd name="T57" fmla="*/ 397 h 540"/>
                <a:gd name="T58" fmla="*/ 447 w 550"/>
                <a:gd name="T59" fmla="*/ 409 h 540"/>
                <a:gd name="T60" fmla="*/ 503 w 550"/>
                <a:gd name="T61" fmla="*/ 474 h 540"/>
                <a:gd name="T62" fmla="*/ 510 w 550"/>
                <a:gd name="T63" fmla="*/ 468 h 540"/>
                <a:gd name="T64" fmla="*/ 517 w 550"/>
                <a:gd name="T65" fmla="*/ 79 h 540"/>
                <a:gd name="T66" fmla="*/ 508 w 550"/>
                <a:gd name="T67" fmla="*/ 72 h 540"/>
                <a:gd name="T68" fmla="*/ 456 w 550"/>
                <a:gd name="T69" fmla="*/ 53 h 540"/>
                <a:gd name="T70" fmla="*/ 278 w 550"/>
                <a:gd name="T71" fmla="*/ 35 h 540"/>
                <a:gd name="T72" fmla="*/ 339 w 550"/>
                <a:gd name="T73" fmla="*/ 2 h 540"/>
                <a:gd name="T74" fmla="*/ 491 w 550"/>
                <a:gd name="T75" fmla="*/ 27 h 540"/>
                <a:gd name="T76" fmla="*/ 533 w 550"/>
                <a:gd name="T77" fmla="*/ 48 h 540"/>
                <a:gd name="T78" fmla="*/ 550 w 550"/>
                <a:gd name="T79" fmla="*/ 463 h 540"/>
                <a:gd name="T80" fmla="*/ 526 w 550"/>
                <a:gd name="T81" fmla="*/ 500 h 540"/>
                <a:gd name="T82" fmla="*/ 464 w 550"/>
                <a:gd name="T83" fmla="*/ 523 h 540"/>
                <a:gd name="T84" fmla="*/ 278 w 550"/>
                <a:gd name="T85" fmla="*/ 540 h 540"/>
                <a:gd name="T86" fmla="*/ 183 w 550"/>
                <a:gd name="T87" fmla="*/ 537 h 540"/>
                <a:gd name="T88" fmla="*/ 98 w 550"/>
                <a:gd name="T89" fmla="*/ 524 h 540"/>
                <a:gd name="T90" fmla="*/ 24 w 550"/>
                <a:gd name="T91" fmla="*/ 500 h 540"/>
                <a:gd name="T92" fmla="*/ 0 w 550"/>
                <a:gd name="T93" fmla="*/ 463 h 540"/>
                <a:gd name="T94" fmla="*/ 17 w 550"/>
                <a:gd name="T95" fmla="*/ 48 h 540"/>
                <a:gd name="T96" fmla="*/ 61 w 550"/>
                <a:gd name="T97" fmla="*/ 27 h 540"/>
                <a:gd name="T98" fmla="*/ 211 w 550"/>
                <a:gd name="T99" fmla="*/ 2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50" h="540">
                  <a:moveTo>
                    <a:pt x="105" y="173"/>
                  </a:moveTo>
                  <a:lnTo>
                    <a:pt x="103" y="173"/>
                  </a:lnTo>
                  <a:lnTo>
                    <a:pt x="80" y="180"/>
                  </a:lnTo>
                  <a:lnTo>
                    <a:pt x="61" y="187"/>
                  </a:lnTo>
                  <a:lnTo>
                    <a:pt x="56" y="191"/>
                  </a:lnTo>
                  <a:lnTo>
                    <a:pt x="51" y="192"/>
                  </a:lnTo>
                  <a:lnTo>
                    <a:pt x="44" y="196"/>
                  </a:lnTo>
                  <a:lnTo>
                    <a:pt x="42" y="198"/>
                  </a:lnTo>
                  <a:lnTo>
                    <a:pt x="42" y="198"/>
                  </a:lnTo>
                  <a:lnTo>
                    <a:pt x="42" y="198"/>
                  </a:lnTo>
                  <a:lnTo>
                    <a:pt x="40" y="199"/>
                  </a:lnTo>
                  <a:lnTo>
                    <a:pt x="40" y="226"/>
                  </a:lnTo>
                  <a:lnTo>
                    <a:pt x="47" y="330"/>
                  </a:lnTo>
                  <a:lnTo>
                    <a:pt x="49" y="346"/>
                  </a:lnTo>
                  <a:lnTo>
                    <a:pt x="52" y="393"/>
                  </a:lnTo>
                  <a:lnTo>
                    <a:pt x="52" y="397"/>
                  </a:lnTo>
                  <a:lnTo>
                    <a:pt x="56" y="400"/>
                  </a:lnTo>
                  <a:lnTo>
                    <a:pt x="61" y="402"/>
                  </a:lnTo>
                  <a:lnTo>
                    <a:pt x="72" y="406"/>
                  </a:lnTo>
                  <a:lnTo>
                    <a:pt x="91" y="409"/>
                  </a:lnTo>
                  <a:lnTo>
                    <a:pt x="96" y="488"/>
                  </a:lnTo>
                  <a:lnTo>
                    <a:pt x="119" y="493"/>
                  </a:lnTo>
                  <a:lnTo>
                    <a:pt x="150" y="498"/>
                  </a:lnTo>
                  <a:lnTo>
                    <a:pt x="185" y="503"/>
                  </a:lnTo>
                  <a:lnTo>
                    <a:pt x="190" y="409"/>
                  </a:lnTo>
                  <a:lnTo>
                    <a:pt x="224" y="404"/>
                  </a:lnTo>
                  <a:lnTo>
                    <a:pt x="225" y="402"/>
                  </a:lnTo>
                  <a:lnTo>
                    <a:pt x="227" y="400"/>
                  </a:lnTo>
                  <a:lnTo>
                    <a:pt x="229" y="397"/>
                  </a:lnTo>
                  <a:lnTo>
                    <a:pt x="232" y="343"/>
                  </a:lnTo>
                  <a:lnTo>
                    <a:pt x="234" y="329"/>
                  </a:lnTo>
                  <a:lnTo>
                    <a:pt x="243" y="201"/>
                  </a:lnTo>
                  <a:lnTo>
                    <a:pt x="243" y="199"/>
                  </a:lnTo>
                  <a:lnTo>
                    <a:pt x="241" y="198"/>
                  </a:lnTo>
                  <a:lnTo>
                    <a:pt x="239" y="198"/>
                  </a:lnTo>
                  <a:lnTo>
                    <a:pt x="239" y="198"/>
                  </a:lnTo>
                  <a:lnTo>
                    <a:pt x="237" y="196"/>
                  </a:lnTo>
                  <a:lnTo>
                    <a:pt x="232" y="192"/>
                  </a:lnTo>
                  <a:lnTo>
                    <a:pt x="227" y="191"/>
                  </a:lnTo>
                  <a:lnTo>
                    <a:pt x="220" y="187"/>
                  </a:lnTo>
                  <a:lnTo>
                    <a:pt x="201" y="180"/>
                  </a:lnTo>
                  <a:lnTo>
                    <a:pt x="178" y="173"/>
                  </a:lnTo>
                  <a:lnTo>
                    <a:pt x="178" y="173"/>
                  </a:lnTo>
                  <a:lnTo>
                    <a:pt x="161" y="186"/>
                  </a:lnTo>
                  <a:lnTo>
                    <a:pt x="141" y="191"/>
                  </a:lnTo>
                  <a:lnTo>
                    <a:pt x="122" y="186"/>
                  </a:lnTo>
                  <a:lnTo>
                    <a:pt x="105" y="173"/>
                  </a:lnTo>
                  <a:close/>
                  <a:moveTo>
                    <a:pt x="141" y="68"/>
                  </a:moveTo>
                  <a:lnTo>
                    <a:pt x="124" y="72"/>
                  </a:lnTo>
                  <a:lnTo>
                    <a:pt x="110" y="81"/>
                  </a:lnTo>
                  <a:lnTo>
                    <a:pt x="101" y="95"/>
                  </a:lnTo>
                  <a:lnTo>
                    <a:pt x="98" y="112"/>
                  </a:lnTo>
                  <a:lnTo>
                    <a:pt x="98" y="126"/>
                  </a:lnTo>
                  <a:lnTo>
                    <a:pt x="101" y="140"/>
                  </a:lnTo>
                  <a:lnTo>
                    <a:pt x="108" y="154"/>
                  </a:lnTo>
                  <a:lnTo>
                    <a:pt x="114" y="159"/>
                  </a:lnTo>
                  <a:lnTo>
                    <a:pt x="119" y="165"/>
                  </a:lnTo>
                  <a:lnTo>
                    <a:pt x="126" y="170"/>
                  </a:lnTo>
                  <a:lnTo>
                    <a:pt x="134" y="172"/>
                  </a:lnTo>
                  <a:lnTo>
                    <a:pt x="141" y="173"/>
                  </a:lnTo>
                  <a:lnTo>
                    <a:pt x="148" y="172"/>
                  </a:lnTo>
                  <a:lnTo>
                    <a:pt x="155" y="170"/>
                  </a:lnTo>
                  <a:lnTo>
                    <a:pt x="162" y="165"/>
                  </a:lnTo>
                  <a:lnTo>
                    <a:pt x="168" y="161"/>
                  </a:lnTo>
                  <a:lnTo>
                    <a:pt x="173" y="156"/>
                  </a:lnTo>
                  <a:lnTo>
                    <a:pt x="180" y="142"/>
                  </a:lnTo>
                  <a:lnTo>
                    <a:pt x="183" y="126"/>
                  </a:lnTo>
                  <a:lnTo>
                    <a:pt x="185" y="112"/>
                  </a:lnTo>
                  <a:lnTo>
                    <a:pt x="182" y="95"/>
                  </a:lnTo>
                  <a:lnTo>
                    <a:pt x="171" y="81"/>
                  </a:lnTo>
                  <a:lnTo>
                    <a:pt x="157" y="72"/>
                  </a:lnTo>
                  <a:lnTo>
                    <a:pt x="141" y="68"/>
                  </a:lnTo>
                  <a:close/>
                  <a:moveTo>
                    <a:pt x="278" y="35"/>
                  </a:moveTo>
                  <a:lnTo>
                    <a:pt x="272" y="35"/>
                  </a:lnTo>
                  <a:lnTo>
                    <a:pt x="272" y="507"/>
                  </a:lnTo>
                  <a:lnTo>
                    <a:pt x="278" y="507"/>
                  </a:lnTo>
                  <a:lnTo>
                    <a:pt x="318" y="507"/>
                  </a:lnTo>
                  <a:lnTo>
                    <a:pt x="353" y="505"/>
                  </a:lnTo>
                  <a:lnTo>
                    <a:pt x="347" y="409"/>
                  </a:lnTo>
                  <a:lnTo>
                    <a:pt x="328" y="406"/>
                  </a:lnTo>
                  <a:lnTo>
                    <a:pt x="316" y="402"/>
                  </a:lnTo>
                  <a:lnTo>
                    <a:pt x="313" y="400"/>
                  </a:lnTo>
                  <a:lnTo>
                    <a:pt x="309" y="397"/>
                  </a:lnTo>
                  <a:lnTo>
                    <a:pt x="307" y="393"/>
                  </a:lnTo>
                  <a:lnTo>
                    <a:pt x="304" y="346"/>
                  </a:lnTo>
                  <a:lnTo>
                    <a:pt x="304" y="330"/>
                  </a:lnTo>
                  <a:lnTo>
                    <a:pt x="295" y="201"/>
                  </a:lnTo>
                  <a:lnTo>
                    <a:pt x="295" y="199"/>
                  </a:lnTo>
                  <a:lnTo>
                    <a:pt x="297" y="198"/>
                  </a:lnTo>
                  <a:lnTo>
                    <a:pt x="299" y="198"/>
                  </a:lnTo>
                  <a:lnTo>
                    <a:pt x="299" y="198"/>
                  </a:lnTo>
                  <a:lnTo>
                    <a:pt x="300" y="196"/>
                  </a:lnTo>
                  <a:lnTo>
                    <a:pt x="306" y="192"/>
                  </a:lnTo>
                  <a:lnTo>
                    <a:pt x="311" y="191"/>
                  </a:lnTo>
                  <a:lnTo>
                    <a:pt x="318" y="187"/>
                  </a:lnTo>
                  <a:lnTo>
                    <a:pt x="337" y="180"/>
                  </a:lnTo>
                  <a:lnTo>
                    <a:pt x="360" y="173"/>
                  </a:lnTo>
                  <a:lnTo>
                    <a:pt x="360" y="173"/>
                  </a:lnTo>
                  <a:lnTo>
                    <a:pt x="377" y="186"/>
                  </a:lnTo>
                  <a:lnTo>
                    <a:pt x="396" y="191"/>
                  </a:lnTo>
                  <a:lnTo>
                    <a:pt x="416" y="186"/>
                  </a:lnTo>
                  <a:lnTo>
                    <a:pt x="433" y="173"/>
                  </a:lnTo>
                  <a:lnTo>
                    <a:pt x="435" y="173"/>
                  </a:lnTo>
                  <a:lnTo>
                    <a:pt x="457" y="180"/>
                  </a:lnTo>
                  <a:lnTo>
                    <a:pt x="477" y="187"/>
                  </a:lnTo>
                  <a:lnTo>
                    <a:pt x="482" y="191"/>
                  </a:lnTo>
                  <a:lnTo>
                    <a:pt x="487" y="192"/>
                  </a:lnTo>
                  <a:lnTo>
                    <a:pt x="494" y="196"/>
                  </a:lnTo>
                  <a:lnTo>
                    <a:pt x="496" y="198"/>
                  </a:lnTo>
                  <a:lnTo>
                    <a:pt x="496" y="198"/>
                  </a:lnTo>
                  <a:lnTo>
                    <a:pt x="496" y="198"/>
                  </a:lnTo>
                  <a:lnTo>
                    <a:pt x="499" y="199"/>
                  </a:lnTo>
                  <a:lnTo>
                    <a:pt x="499" y="201"/>
                  </a:lnTo>
                  <a:lnTo>
                    <a:pt x="489" y="329"/>
                  </a:lnTo>
                  <a:lnTo>
                    <a:pt x="489" y="343"/>
                  </a:lnTo>
                  <a:lnTo>
                    <a:pt x="485" y="397"/>
                  </a:lnTo>
                  <a:lnTo>
                    <a:pt x="484" y="400"/>
                  </a:lnTo>
                  <a:lnTo>
                    <a:pt x="482" y="402"/>
                  </a:lnTo>
                  <a:lnTo>
                    <a:pt x="480" y="404"/>
                  </a:lnTo>
                  <a:lnTo>
                    <a:pt x="447" y="409"/>
                  </a:lnTo>
                  <a:lnTo>
                    <a:pt x="442" y="493"/>
                  </a:lnTo>
                  <a:lnTo>
                    <a:pt x="471" y="484"/>
                  </a:lnTo>
                  <a:lnTo>
                    <a:pt x="492" y="477"/>
                  </a:lnTo>
                  <a:lnTo>
                    <a:pt x="503" y="474"/>
                  </a:lnTo>
                  <a:lnTo>
                    <a:pt x="508" y="470"/>
                  </a:lnTo>
                  <a:lnTo>
                    <a:pt x="508" y="470"/>
                  </a:lnTo>
                  <a:lnTo>
                    <a:pt x="508" y="470"/>
                  </a:lnTo>
                  <a:lnTo>
                    <a:pt x="510" y="468"/>
                  </a:lnTo>
                  <a:lnTo>
                    <a:pt x="513" y="467"/>
                  </a:lnTo>
                  <a:lnTo>
                    <a:pt x="515" y="465"/>
                  </a:lnTo>
                  <a:lnTo>
                    <a:pt x="517" y="463"/>
                  </a:lnTo>
                  <a:lnTo>
                    <a:pt x="517" y="79"/>
                  </a:lnTo>
                  <a:lnTo>
                    <a:pt x="515" y="77"/>
                  </a:lnTo>
                  <a:lnTo>
                    <a:pt x="513" y="75"/>
                  </a:lnTo>
                  <a:lnTo>
                    <a:pt x="510" y="72"/>
                  </a:lnTo>
                  <a:lnTo>
                    <a:pt x="508" y="72"/>
                  </a:lnTo>
                  <a:lnTo>
                    <a:pt x="505" y="68"/>
                  </a:lnTo>
                  <a:lnTo>
                    <a:pt x="494" y="65"/>
                  </a:lnTo>
                  <a:lnTo>
                    <a:pt x="478" y="60"/>
                  </a:lnTo>
                  <a:lnTo>
                    <a:pt x="456" y="53"/>
                  </a:lnTo>
                  <a:lnTo>
                    <a:pt x="424" y="46"/>
                  </a:lnTo>
                  <a:lnTo>
                    <a:pt x="386" y="41"/>
                  </a:lnTo>
                  <a:lnTo>
                    <a:pt x="337" y="37"/>
                  </a:lnTo>
                  <a:lnTo>
                    <a:pt x="278" y="35"/>
                  </a:lnTo>
                  <a:close/>
                  <a:moveTo>
                    <a:pt x="272" y="0"/>
                  </a:moveTo>
                  <a:lnTo>
                    <a:pt x="272" y="0"/>
                  </a:lnTo>
                  <a:lnTo>
                    <a:pt x="278" y="0"/>
                  </a:lnTo>
                  <a:lnTo>
                    <a:pt x="339" y="2"/>
                  </a:lnTo>
                  <a:lnTo>
                    <a:pt x="389" y="6"/>
                  </a:lnTo>
                  <a:lnTo>
                    <a:pt x="431" y="13"/>
                  </a:lnTo>
                  <a:lnTo>
                    <a:pt x="464" y="20"/>
                  </a:lnTo>
                  <a:lnTo>
                    <a:pt x="491" y="27"/>
                  </a:lnTo>
                  <a:lnTo>
                    <a:pt x="508" y="34"/>
                  </a:lnTo>
                  <a:lnTo>
                    <a:pt x="520" y="39"/>
                  </a:lnTo>
                  <a:lnTo>
                    <a:pt x="526" y="42"/>
                  </a:lnTo>
                  <a:lnTo>
                    <a:pt x="533" y="48"/>
                  </a:lnTo>
                  <a:lnTo>
                    <a:pt x="541" y="54"/>
                  </a:lnTo>
                  <a:lnTo>
                    <a:pt x="548" y="65"/>
                  </a:lnTo>
                  <a:lnTo>
                    <a:pt x="550" y="79"/>
                  </a:lnTo>
                  <a:lnTo>
                    <a:pt x="550" y="463"/>
                  </a:lnTo>
                  <a:lnTo>
                    <a:pt x="548" y="477"/>
                  </a:lnTo>
                  <a:lnTo>
                    <a:pt x="541" y="488"/>
                  </a:lnTo>
                  <a:lnTo>
                    <a:pt x="533" y="495"/>
                  </a:lnTo>
                  <a:lnTo>
                    <a:pt x="526" y="500"/>
                  </a:lnTo>
                  <a:lnTo>
                    <a:pt x="520" y="503"/>
                  </a:lnTo>
                  <a:lnTo>
                    <a:pt x="508" y="509"/>
                  </a:lnTo>
                  <a:lnTo>
                    <a:pt x="491" y="516"/>
                  </a:lnTo>
                  <a:lnTo>
                    <a:pt x="464" y="523"/>
                  </a:lnTo>
                  <a:lnTo>
                    <a:pt x="431" y="530"/>
                  </a:lnTo>
                  <a:lnTo>
                    <a:pt x="389" y="535"/>
                  </a:lnTo>
                  <a:lnTo>
                    <a:pt x="339" y="538"/>
                  </a:lnTo>
                  <a:lnTo>
                    <a:pt x="278" y="540"/>
                  </a:lnTo>
                  <a:lnTo>
                    <a:pt x="272" y="540"/>
                  </a:lnTo>
                  <a:lnTo>
                    <a:pt x="272" y="540"/>
                  </a:lnTo>
                  <a:lnTo>
                    <a:pt x="225" y="540"/>
                  </a:lnTo>
                  <a:lnTo>
                    <a:pt x="183" y="537"/>
                  </a:lnTo>
                  <a:lnTo>
                    <a:pt x="183" y="537"/>
                  </a:lnTo>
                  <a:lnTo>
                    <a:pt x="136" y="531"/>
                  </a:lnTo>
                  <a:lnTo>
                    <a:pt x="98" y="523"/>
                  </a:lnTo>
                  <a:lnTo>
                    <a:pt x="98" y="524"/>
                  </a:lnTo>
                  <a:lnTo>
                    <a:pt x="66" y="517"/>
                  </a:lnTo>
                  <a:lnTo>
                    <a:pt x="45" y="509"/>
                  </a:lnTo>
                  <a:lnTo>
                    <a:pt x="31" y="503"/>
                  </a:lnTo>
                  <a:lnTo>
                    <a:pt x="24" y="500"/>
                  </a:lnTo>
                  <a:lnTo>
                    <a:pt x="17" y="495"/>
                  </a:lnTo>
                  <a:lnTo>
                    <a:pt x="11" y="488"/>
                  </a:lnTo>
                  <a:lnTo>
                    <a:pt x="4" y="477"/>
                  </a:lnTo>
                  <a:lnTo>
                    <a:pt x="0" y="463"/>
                  </a:lnTo>
                  <a:lnTo>
                    <a:pt x="0" y="79"/>
                  </a:lnTo>
                  <a:lnTo>
                    <a:pt x="4" y="65"/>
                  </a:lnTo>
                  <a:lnTo>
                    <a:pt x="11" y="54"/>
                  </a:lnTo>
                  <a:lnTo>
                    <a:pt x="17" y="48"/>
                  </a:lnTo>
                  <a:lnTo>
                    <a:pt x="24" y="42"/>
                  </a:lnTo>
                  <a:lnTo>
                    <a:pt x="31" y="39"/>
                  </a:lnTo>
                  <a:lnTo>
                    <a:pt x="42" y="34"/>
                  </a:lnTo>
                  <a:lnTo>
                    <a:pt x="61" y="27"/>
                  </a:lnTo>
                  <a:lnTo>
                    <a:pt x="86" y="20"/>
                  </a:lnTo>
                  <a:lnTo>
                    <a:pt x="119" y="13"/>
                  </a:lnTo>
                  <a:lnTo>
                    <a:pt x="161" y="6"/>
                  </a:lnTo>
                  <a:lnTo>
                    <a:pt x="211" y="2"/>
                  </a:lnTo>
                  <a:lnTo>
                    <a:pt x="27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grpSp>
      <p:grpSp>
        <p:nvGrpSpPr>
          <p:cNvPr id="59" name="Group 58"/>
          <p:cNvGrpSpPr>
            <a:grpSpLocks noChangeAspect="1"/>
          </p:cNvGrpSpPr>
          <p:nvPr/>
        </p:nvGrpSpPr>
        <p:grpSpPr>
          <a:xfrm>
            <a:off x="10209904" y="4918928"/>
            <a:ext cx="319387" cy="212730"/>
            <a:chOff x="4046538" y="2912536"/>
            <a:chExt cx="869950" cy="579437"/>
          </a:xfrm>
          <a:solidFill>
            <a:schemeClr val="tx1"/>
          </a:solidFill>
        </p:grpSpPr>
        <p:sp>
          <p:nvSpPr>
            <p:cNvPr id="60" name="Freeform 225"/>
            <p:cNvSpPr>
              <a:spLocks noEditPoints="1"/>
            </p:cNvSpPr>
            <p:nvPr/>
          </p:nvSpPr>
          <p:spPr bwMode="auto">
            <a:xfrm>
              <a:off x="4171950" y="3041123"/>
              <a:ext cx="744538" cy="450850"/>
            </a:xfrm>
            <a:custGeom>
              <a:avLst/>
              <a:gdLst>
                <a:gd name="T0" fmla="*/ 235 w 469"/>
                <a:gd name="T1" fmla="*/ 22 h 284"/>
                <a:gd name="T2" fmla="*/ 202 w 469"/>
                <a:gd name="T3" fmla="*/ 26 h 284"/>
                <a:gd name="T4" fmla="*/ 174 w 469"/>
                <a:gd name="T5" fmla="*/ 38 h 284"/>
                <a:gd name="T6" fmla="*/ 150 w 469"/>
                <a:gd name="T7" fmla="*/ 57 h 284"/>
                <a:gd name="T8" fmla="*/ 131 w 469"/>
                <a:gd name="T9" fmla="*/ 82 h 284"/>
                <a:gd name="T10" fmla="*/ 120 w 469"/>
                <a:gd name="T11" fmla="*/ 110 h 284"/>
                <a:gd name="T12" fmla="*/ 115 w 469"/>
                <a:gd name="T13" fmla="*/ 141 h 284"/>
                <a:gd name="T14" fmla="*/ 120 w 469"/>
                <a:gd name="T15" fmla="*/ 174 h 284"/>
                <a:gd name="T16" fmla="*/ 131 w 469"/>
                <a:gd name="T17" fmla="*/ 202 h 284"/>
                <a:gd name="T18" fmla="*/ 150 w 469"/>
                <a:gd name="T19" fmla="*/ 227 h 284"/>
                <a:gd name="T20" fmla="*/ 174 w 469"/>
                <a:gd name="T21" fmla="*/ 246 h 284"/>
                <a:gd name="T22" fmla="*/ 202 w 469"/>
                <a:gd name="T23" fmla="*/ 258 h 284"/>
                <a:gd name="T24" fmla="*/ 235 w 469"/>
                <a:gd name="T25" fmla="*/ 261 h 284"/>
                <a:gd name="T26" fmla="*/ 267 w 469"/>
                <a:gd name="T27" fmla="*/ 258 h 284"/>
                <a:gd name="T28" fmla="*/ 295 w 469"/>
                <a:gd name="T29" fmla="*/ 246 h 284"/>
                <a:gd name="T30" fmla="*/ 319 w 469"/>
                <a:gd name="T31" fmla="*/ 227 h 284"/>
                <a:gd name="T32" fmla="*/ 338 w 469"/>
                <a:gd name="T33" fmla="*/ 202 h 284"/>
                <a:gd name="T34" fmla="*/ 351 w 469"/>
                <a:gd name="T35" fmla="*/ 174 h 284"/>
                <a:gd name="T36" fmla="*/ 354 w 469"/>
                <a:gd name="T37" fmla="*/ 141 h 284"/>
                <a:gd name="T38" fmla="*/ 351 w 469"/>
                <a:gd name="T39" fmla="*/ 110 h 284"/>
                <a:gd name="T40" fmla="*/ 338 w 469"/>
                <a:gd name="T41" fmla="*/ 82 h 284"/>
                <a:gd name="T42" fmla="*/ 319 w 469"/>
                <a:gd name="T43" fmla="*/ 57 h 284"/>
                <a:gd name="T44" fmla="*/ 295 w 469"/>
                <a:gd name="T45" fmla="*/ 38 h 284"/>
                <a:gd name="T46" fmla="*/ 267 w 469"/>
                <a:gd name="T47" fmla="*/ 26 h 284"/>
                <a:gd name="T48" fmla="*/ 235 w 469"/>
                <a:gd name="T49" fmla="*/ 22 h 284"/>
                <a:gd name="T50" fmla="*/ 12 w 469"/>
                <a:gd name="T51" fmla="*/ 0 h 284"/>
                <a:gd name="T52" fmla="*/ 457 w 469"/>
                <a:gd name="T53" fmla="*/ 0 h 284"/>
                <a:gd name="T54" fmla="*/ 462 w 469"/>
                <a:gd name="T55" fmla="*/ 0 h 284"/>
                <a:gd name="T56" fmla="*/ 466 w 469"/>
                <a:gd name="T57" fmla="*/ 3 h 284"/>
                <a:gd name="T58" fmla="*/ 469 w 469"/>
                <a:gd name="T59" fmla="*/ 7 h 284"/>
                <a:gd name="T60" fmla="*/ 469 w 469"/>
                <a:gd name="T61" fmla="*/ 12 h 284"/>
                <a:gd name="T62" fmla="*/ 469 w 469"/>
                <a:gd name="T63" fmla="*/ 272 h 284"/>
                <a:gd name="T64" fmla="*/ 469 w 469"/>
                <a:gd name="T65" fmla="*/ 275 h 284"/>
                <a:gd name="T66" fmla="*/ 466 w 469"/>
                <a:gd name="T67" fmla="*/ 281 h 284"/>
                <a:gd name="T68" fmla="*/ 462 w 469"/>
                <a:gd name="T69" fmla="*/ 282 h 284"/>
                <a:gd name="T70" fmla="*/ 457 w 469"/>
                <a:gd name="T71" fmla="*/ 284 h 284"/>
                <a:gd name="T72" fmla="*/ 12 w 469"/>
                <a:gd name="T73" fmla="*/ 284 h 284"/>
                <a:gd name="T74" fmla="*/ 8 w 469"/>
                <a:gd name="T75" fmla="*/ 282 h 284"/>
                <a:gd name="T76" fmla="*/ 3 w 469"/>
                <a:gd name="T77" fmla="*/ 281 h 284"/>
                <a:gd name="T78" fmla="*/ 1 w 469"/>
                <a:gd name="T79" fmla="*/ 275 h 284"/>
                <a:gd name="T80" fmla="*/ 0 w 469"/>
                <a:gd name="T81" fmla="*/ 272 h 284"/>
                <a:gd name="T82" fmla="*/ 0 w 469"/>
                <a:gd name="T83" fmla="*/ 12 h 284"/>
                <a:gd name="T84" fmla="*/ 1 w 469"/>
                <a:gd name="T85" fmla="*/ 7 h 284"/>
                <a:gd name="T86" fmla="*/ 3 w 469"/>
                <a:gd name="T87" fmla="*/ 3 h 284"/>
                <a:gd name="T88" fmla="*/ 8 w 469"/>
                <a:gd name="T89" fmla="*/ 0 h 284"/>
                <a:gd name="T90" fmla="*/ 12 w 469"/>
                <a:gd name="T91"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9" h="284">
                  <a:moveTo>
                    <a:pt x="235" y="22"/>
                  </a:moveTo>
                  <a:lnTo>
                    <a:pt x="202" y="26"/>
                  </a:lnTo>
                  <a:lnTo>
                    <a:pt x="174" y="38"/>
                  </a:lnTo>
                  <a:lnTo>
                    <a:pt x="150" y="57"/>
                  </a:lnTo>
                  <a:lnTo>
                    <a:pt x="131" y="82"/>
                  </a:lnTo>
                  <a:lnTo>
                    <a:pt x="120" y="110"/>
                  </a:lnTo>
                  <a:lnTo>
                    <a:pt x="115" y="141"/>
                  </a:lnTo>
                  <a:lnTo>
                    <a:pt x="120" y="174"/>
                  </a:lnTo>
                  <a:lnTo>
                    <a:pt x="131" y="202"/>
                  </a:lnTo>
                  <a:lnTo>
                    <a:pt x="150" y="227"/>
                  </a:lnTo>
                  <a:lnTo>
                    <a:pt x="174" y="246"/>
                  </a:lnTo>
                  <a:lnTo>
                    <a:pt x="202" y="258"/>
                  </a:lnTo>
                  <a:lnTo>
                    <a:pt x="235" y="261"/>
                  </a:lnTo>
                  <a:lnTo>
                    <a:pt x="267" y="258"/>
                  </a:lnTo>
                  <a:lnTo>
                    <a:pt x="295" y="246"/>
                  </a:lnTo>
                  <a:lnTo>
                    <a:pt x="319" y="227"/>
                  </a:lnTo>
                  <a:lnTo>
                    <a:pt x="338" y="202"/>
                  </a:lnTo>
                  <a:lnTo>
                    <a:pt x="351" y="174"/>
                  </a:lnTo>
                  <a:lnTo>
                    <a:pt x="354" y="141"/>
                  </a:lnTo>
                  <a:lnTo>
                    <a:pt x="351" y="110"/>
                  </a:lnTo>
                  <a:lnTo>
                    <a:pt x="338" y="82"/>
                  </a:lnTo>
                  <a:lnTo>
                    <a:pt x="319" y="57"/>
                  </a:lnTo>
                  <a:lnTo>
                    <a:pt x="295" y="38"/>
                  </a:lnTo>
                  <a:lnTo>
                    <a:pt x="267" y="26"/>
                  </a:lnTo>
                  <a:lnTo>
                    <a:pt x="235" y="22"/>
                  </a:lnTo>
                  <a:close/>
                  <a:moveTo>
                    <a:pt x="12" y="0"/>
                  </a:moveTo>
                  <a:lnTo>
                    <a:pt x="457" y="0"/>
                  </a:lnTo>
                  <a:lnTo>
                    <a:pt x="462" y="0"/>
                  </a:lnTo>
                  <a:lnTo>
                    <a:pt x="466" y="3"/>
                  </a:lnTo>
                  <a:lnTo>
                    <a:pt x="469" y="7"/>
                  </a:lnTo>
                  <a:lnTo>
                    <a:pt x="469" y="12"/>
                  </a:lnTo>
                  <a:lnTo>
                    <a:pt x="469" y="272"/>
                  </a:lnTo>
                  <a:lnTo>
                    <a:pt x="469" y="275"/>
                  </a:lnTo>
                  <a:lnTo>
                    <a:pt x="466" y="281"/>
                  </a:lnTo>
                  <a:lnTo>
                    <a:pt x="462" y="282"/>
                  </a:lnTo>
                  <a:lnTo>
                    <a:pt x="457" y="284"/>
                  </a:lnTo>
                  <a:lnTo>
                    <a:pt x="12" y="284"/>
                  </a:lnTo>
                  <a:lnTo>
                    <a:pt x="8" y="282"/>
                  </a:lnTo>
                  <a:lnTo>
                    <a:pt x="3" y="281"/>
                  </a:lnTo>
                  <a:lnTo>
                    <a:pt x="1" y="275"/>
                  </a:lnTo>
                  <a:lnTo>
                    <a:pt x="0" y="272"/>
                  </a:lnTo>
                  <a:lnTo>
                    <a:pt x="0" y="12"/>
                  </a:lnTo>
                  <a:lnTo>
                    <a:pt x="1" y="7"/>
                  </a:lnTo>
                  <a:lnTo>
                    <a:pt x="3" y="3"/>
                  </a:lnTo>
                  <a:lnTo>
                    <a:pt x="8" y="0"/>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61" name="Freeform 226"/>
            <p:cNvSpPr>
              <a:spLocks noEditPoints="1"/>
            </p:cNvSpPr>
            <p:nvPr/>
          </p:nvSpPr>
          <p:spPr bwMode="auto">
            <a:xfrm>
              <a:off x="4462463" y="3104623"/>
              <a:ext cx="174625" cy="319088"/>
            </a:xfrm>
            <a:custGeom>
              <a:avLst/>
              <a:gdLst>
                <a:gd name="T0" fmla="*/ 65 w 110"/>
                <a:gd name="T1" fmla="*/ 155 h 201"/>
                <a:gd name="T2" fmla="*/ 73 w 110"/>
                <a:gd name="T3" fmla="*/ 152 h 201"/>
                <a:gd name="T4" fmla="*/ 79 w 110"/>
                <a:gd name="T5" fmla="*/ 141 h 201"/>
                <a:gd name="T6" fmla="*/ 80 w 110"/>
                <a:gd name="T7" fmla="*/ 131 h 201"/>
                <a:gd name="T8" fmla="*/ 75 w 110"/>
                <a:gd name="T9" fmla="*/ 122 h 201"/>
                <a:gd name="T10" fmla="*/ 65 w 110"/>
                <a:gd name="T11" fmla="*/ 115 h 201"/>
                <a:gd name="T12" fmla="*/ 40 w 110"/>
                <a:gd name="T13" fmla="*/ 43 h 201"/>
                <a:gd name="T14" fmla="*/ 33 w 110"/>
                <a:gd name="T15" fmla="*/ 49 h 201"/>
                <a:gd name="T16" fmla="*/ 30 w 110"/>
                <a:gd name="T17" fmla="*/ 56 h 201"/>
                <a:gd name="T18" fmla="*/ 30 w 110"/>
                <a:gd name="T19" fmla="*/ 68 h 201"/>
                <a:gd name="T20" fmla="*/ 37 w 110"/>
                <a:gd name="T21" fmla="*/ 77 h 201"/>
                <a:gd name="T22" fmla="*/ 44 w 110"/>
                <a:gd name="T23" fmla="*/ 43 h 201"/>
                <a:gd name="T24" fmla="*/ 59 w 110"/>
                <a:gd name="T25" fmla="*/ 0 h 201"/>
                <a:gd name="T26" fmla="*/ 65 w 110"/>
                <a:gd name="T27" fmla="*/ 5 h 201"/>
                <a:gd name="T28" fmla="*/ 65 w 110"/>
                <a:gd name="T29" fmla="*/ 17 h 201"/>
                <a:gd name="T30" fmla="*/ 98 w 110"/>
                <a:gd name="T31" fmla="*/ 31 h 201"/>
                <a:gd name="T32" fmla="*/ 103 w 110"/>
                <a:gd name="T33" fmla="*/ 38 h 201"/>
                <a:gd name="T34" fmla="*/ 103 w 110"/>
                <a:gd name="T35" fmla="*/ 47 h 201"/>
                <a:gd name="T36" fmla="*/ 98 w 110"/>
                <a:gd name="T37" fmla="*/ 54 h 201"/>
                <a:gd name="T38" fmla="*/ 91 w 110"/>
                <a:gd name="T39" fmla="*/ 57 h 201"/>
                <a:gd name="T40" fmla="*/ 84 w 110"/>
                <a:gd name="T41" fmla="*/ 54 h 201"/>
                <a:gd name="T42" fmla="*/ 75 w 110"/>
                <a:gd name="T43" fmla="*/ 47 h 201"/>
                <a:gd name="T44" fmla="*/ 65 w 110"/>
                <a:gd name="T45" fmla="*/ 43 h 201"/>
                <a:gd name="T46" fmla="*/ 82 w 110"/>
                <a:gd name="T47" fmla="*/ 92 h 201"/>
                <a:gd name="T48" fmla="*/ 107 w 110"/>
                <a:gd name="T49" fmla="*/ 117 h 201"/>
                <a:gd name="T50" fmla="*/ 107 w 110"/>
                <a:gd name="T51" fmla="*/ 152 h 201"/>
                <a:gd name="T52" fmla="*/ 84 w 110"/>
                <a:gd name="T53" fmla="*/ 176 h 201"/>
                <a:gd name="T54" fmla="*/ 65 w 110"/>
                <a:gd name="T55" fmla="*/ 188 h 201"/>
                <a:gd name="T56" fmla="*/ 63 w 110"/>
                <a:gd name="T57" fmla="*/ 195 h 201"/>
                <a:gd name="T58" fmla="*/ 58 w 110"/>
                <a:gd name="T59" fmla="*/ 199 h 201"/>
                <a:gd name="T60" fmla="*/ 49 w 110"/>
                <a:gd name="T61" fmla="*/ 201 h 201"/>
                <a:gd name="T62" fmla="*/ 44 w 110"/>
                <a:gd name="T63" fmla="*/ 195 h 201"/>
                <a:gd name="T64" fmla="*/ 44 w 110"/>
                <a:gd name="T65" fmla="*/ 188 h 201"/>
                <a:gd name="T66" fmla="*/ 21 w 110"/>
                <a:gd name="T67" fmla="*/ 174 h 201"/>
                <a:gd name="T68" fmla="*/ 2 w 110"/>
                <a:gd name="T69" fmla="*/ 160 h 201"/>
                <a:gd name="T70" fmla="*/ 0 w 110"/>
                <a:gd name="T71" fmla="*/ 155 h 201"/>
                <a:gd name="T72" fmla="*/ 2 w 110"/>
                <a:gd name="T73" fmla="*/ 148 h 201"/>
                <a:gd name="T74" fmla="*/ 9 w 110"/>
                <a:gd name="T75" fmla="*/ 141 h 201"/>
                <a:gd name="T76" fmla="*/ 17 w 110"/>
                <a:gd name="T77" fmla="*/ 141 h 201"/>
                <a:gd name="T78" fmla="*/ 23 w 110"/>
                <a:gd name="T79" fmla="*/ 145 h 201"/>
                <a:gd name="T80" fmla="*/ 31 w 110"/>
                <a:gd name="T81" fmla="*/ 152 h 201"/>
                <a:gd name="T82" fmla="*/ 44 w 110"/>
                <a:gd name="T83" fmla="*/ 155 h 201"/>
                <a:gd name="T84" fmla="*/ 30 w 110"/>
                <a:gd name="T85" fmla="*/ 104 h 201"/>
                <a:gd name="T86" fmla="*/ 9 w 110"/>
                <a:gd name="T87" fmla="*/ 89 h 201"/>
                <a:gd name="T88" fmla="*/ 0 w 110"/>
                <a:gd name="T89" fmla="*/ 63 h 201"/>
                <a:gd name="T90" fmla="*/ 11 w 110"/>
                <a:gd name="T91" fmla="*/ 33 h 201"/>
                <a:gd name="T92" fmla="*/ 44 w 110"/>
                <a:gd name="T93" fmla="*/ 17 h 201"/>
                <a:gd name="T94" fmla="*/ 44 w 110"/>
                <a:gd name="T95" fmla="*/ 5 h 201"/>
                <a:gd name="T96" fmla="*/ 49 w 110"/>
                <a:gd name="T97"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0" h="201">
                  <a:moveTo>
                    <a:pt x="65" y="115"/>
                  </a:moveTo>
                  <a:lnTo>
                    <a:pt x="65" y="155"/>
                  </a:lnTo>
                  <a:lnTo>
                    <a:pt x="68" y="153"/>
                  </a:lnTo>
                  <a:lnTo>
                    <a:pt x="73" y="152"/>
                  </a:lnTo>
                  <a:lnTo>
                    <a:pt x="77" y="146"/>
                  </a:lnTo>
                  <a:lnTo>
                    <a:pt x="79" y="141"/>
                  </a:lnTo>
                  <a:lnTo>
                    <a:pt x="80" y="136"/>
                  </a:lnTo>
                  <a:lnTo>
                    <a:pt x="80" y="131"/>
                  </a:lnTo>
                  <a:lnTo>
                    <a:pt x="79" y="125"/>
                  </a:lnTo>
                  <a:lnTo>
                    <a:pt x="75" y="122"/>
                  </a:lnTo>
                  <a:lnTo>
                    <a:pt x="70" y="118"/>
                  </a:lnTo>
                  <a:lnTo>
                    <a:pt x="65" y="115"/>
                  </a:lnTo>
                  <a:close/>
                  <a:moveTo>
                    <a:pt x="44" y="43"/>
                  </a:moveTo>
                  <a:lnTo>
                    <a:pt x="40" y="43"/>
                  </a:lnTo>
                  <a:lnTo>
                    <a:pt x="37" y="45"/>
                  </a:lnTo>
                  <a:lnTo>
                    <a:pt x="33" y="49"/>
                  </a:lnTo>
                  <a:lnTo>
                    <a:pt x="31" y="52"/>
                  </a:lnTo>
                  <a:lnTo>
                    <a:pt x="30" y="56"/>
                  </a:lnTo>
                  <a:lnTo>
                    <a:pt x="30" y="61"/>
                  </a:lnTo>
                  <a:lnTo>
                    <a:pt x="30" y="68"/>
                  </a:lnTo>
                  <a:lnTo>
                    <a:pt x="33" y="73"/>
                  </a:lnTo>
                  <a:lnTo>
                    <a:pt x="37" y="77"/>
                  </a:lnTo>
                  <a:lnTo>
                    <a:pt x="44" y="78"/>
                  </a:lnTo>
                  <a:lnTo>
                    <a:pt x="44" y="43"/>
                  </a:lnTo>
                  <a:close/>
                  <a:moveTo>
                    <a:pt x="54" y="0"/>
                  </a:moveTo>
                  <a:lnTo>
                    <a:pt x="59" y="0"/>
                  </a:lnTo>
                  <a:lnTo>
                    <a:pt x="63" y="1"/>
                  </a:lnTo>
                  <a:lnTo>
                    <a:pt x="65" y="5"/>
                  </a:lnTo>
                  <a:lnTo>
                    <a:pt x="65" y="12"/>
                  </a:lnTo>
                  <a:lnTo>
                    <a:pt x="65" y="17"/>
                  </a:lnTo>
                  <a:lnTo>
                    <a:pt x="84" y="22"/>
                  </a:lnTo>
                  <a:lnTo>
                    <a:pt x="98" y="31"/>
                  </a:lnTo>
                  <a:lnTo>
                    <a:pt x="101" y="35"/>
                  </a:lnTo>
                  <a:lnTo>
                    <a:pt x="103" y="38"/>
                  </a:lnTo>
                  <a:lnTo>
                    <a:pt x="105" y="43"/>
                  </a:lnTo>
                  <a:lnTo>
                    <a:pt x="103" y="47"/>
                  </a:lnTo>
                  <a:lnTo>
                    <a:pt x="101" y="50"/>
                  </a:lnTo>
                  <a:lnTo>
                    <a:pt x="98" y="54"/>
                  </a:lnTo>
                  <a:lnTo>
                    <a:pt x="94" y="57"/>
                  </a:lnTo>
                  <a:lnTo>
                    <a:pt x="91" y="57"/>
                  </a:lnTo>
                  <a:lnTo>
                    <a:pt x="86" y="57"/>
                  </a:lnTo>
                  <a:lnTo>
                    <a:pt x="84" y="54"/>
                  </a:lnTo>
                  <a:lnTo>
                    <a:pt x="80" y="52"/>
                  </a:lnTo>
                  <a:lnTo>
                    <a:pt x="75" y="47"/>
                  </a:lnTo>
                  <a:lnTo>
                    <a:pt x="68" y="43"/>
                  </a:lnTo>
                  <a:lnTo>
                    <a:pt x="65" y="43"/>
                  </a:lnTo>
                  <a:lnTo>
                    <a:pt x="65" y="85"/>
                  </a:lnTo>
                  <a:lnTo>
                    <a:pt x="82" y="92"/>
                  </a:lnTo>
                  <a:lnTo>
                    <a:pt x="96" y="103"/>
                  </a:lnTo>
                  <a:lnTo>
                    <a:pt x="107" y="117"/>
                  </a:lnTo>
                  <a:lnTo>
                    <a:pt x="110" y="134"/>
                  </a:lnTo>
                  <a:lnTo>
                    <a:pt x="107" y="152"/>
                  </a:lnTo>
                  <a:lnTo>
                    <a:pt x="98" y="166"/>
                  </a:lnTo>
                  <a:lnTo>
                    <a:pt x="84" y="176"/>
                  </a:lnTo>
                  <a:lnTo>
                    <a:pt x="65" y="180"/>
                  </a:lnTo>
                  <a:lnTo>
                    <a:pt x="65" y="188"/>
                  </a:lnTo>
                  <a:lnTo>
                    <a:pt x="65" y="192"/>
                  </a:lnTo>
                  <a:lnTo>
                    <a:pt x="63" y="195"/>
                  </a:lnTo>
                  <a:lnTo>
                    <a:pt x="61" y="199"/>
                  </a:lnTo>
                  <a:lnTo>
                    <a:pt x="58" y="199"/>
                  </a:lnTo>
                  <a:lnTo>
                    <a:pt x="54" y="201"/>
                  </a:lnTo>
                  <a:lnTo>
                    <a:pt x="49" y="201"/>
                  </a:lnTo>
                  <a:lnTo>
                    <a:pt x="45" y="199"/>
                  </a:lnTo>
                  <a:lnTo>
                    <a:pt x="44" y="195"/>
                  </a:lnTo>
                  <a:lnTo>
                    <a:pt x="44" y="192"/>
                  </a:lnTo>
                  <a:lnTo>
                    <a:pt x="44" y="188"/>
                  </a:lnTo>
                  <a:lnTo>
                    <a:pt x="44" y="180"/>
                  </a:lnTo>
                  <a:lnTo>
                    <a:pt x="21" y="174"/>
                  </a:lnTo>
                  <a:lnTo>
                    <a:pt x="4" y="164"/>
                  </a:lnTo>
                  <a:lnTo>
                    <a:pt x="2" y="160"/>
                  </a:lnTo>
                  <a:lnTo>
                    <a:pt x="0" y="159"/>
                  </a:lnTo>
                  <a:lnTo>
                    <a:pt x="0" y="155"/>
                  </a:lnTo>
                  <a:lnTo>
                    <a:pt x="0" y="152"/>
                  </a:lnTo>
                  <a:lnTo>
                    <a:pt x="2" y="148"/>
                  </a:lnTo>
                  <a:lnTo>
                    <a:pt x="5" y="145"/>
                  </a:lnTo>
                  <a:lnTo>
                    <a:pt x="9" y="141"/>
                  </a:lnTo>
                  <a:lnTo>
                    <a:pt x="14" y="141"/>
                  </a:lnTo>
                  <a:lnTo>
                    <a:pt x="17" y="141"/>
                  </a:lnTo>
                  <a:lnTo>
                    <a:pt x="19" y="143"/>
                  </a:lnTo>
                  <a:lnTo>
                    <a:pt x="23" y="145"/>
                  </a:lnTo>
                  <a:lnTo>
                    <a:pt x="26" y="148"/>
                  </a:lnTo>
                  <a:lnTo>
                    <a:pt x="31" y="152"/>
                  </a:lnTo>
                  <a:lnTo>
                    <a:pt x="37" y="153"/>
                  </a:lnTo>
                  <a:lnTo>
                    <a:pt x="44" y="155"/>
                  </a:lnTo>
                  <a:lnTo>
                    <a:pt x="44" y="110"/>
                  </a:lnTo>
                  <a:lnTo>
                    <a:pt x="30" y="104"/>
                  </a:lnTo>
                  <a:lnTo>
                    <a:pt x="17" y="98"/>
                  </a:lnTo>
                  <a:lnTo>
                    <a:pt x="9" y="89"/>
                  </a:lnTo>
                  <a:lnTo>
                    <a:pt x="2" y="78"/>
                  </a:lnTo>
                  <a:lnTo>
                    <a:pt x="0" y="63"/>
                  </a:lnTo>
                  <a:lnTo>
                    <a:pt x="2" y="45"/>
                  </a:lnTo>
                  <a:lnTo>
                    <a:pt x="11" y="33"/>
                  </a:lnTo>
                  <a:lnTo>
                    <a:pt x="24" y="22"/>
                  </a:lnTo>
                  <a:lnTo>
                    <a:pt x="44" y="17"/>
                  </a:lnTo>
                  <a:lnTo>
                    <a:pt x="44" y="12"/>
                  </a:lnTo>
                  <a:lnTo>
                    <a:pt x="44" y="5"/>
                  </a:lnTo>
                  <a:lnTo>
                    <a:pt x="45" y="1"/>
                  </a:lnTo>
                  <a:lnTo>
                    <a:pt x="49" y="0"/>
                  </a:ln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62" name="Freeform 227"/>
            <p:cNvSpPr>
              <a:spLocks/>
            </p:cNvSpPr>
            <p:nvPr/>
          </p:nvSpPr>
          <p:spPr bwMode="auto">
            <a:xfrm>
              <a:off x="4046538" y="2912536"/>
              <a:ext cx="742950" cy="452438"/>
            </a:xfrm>
            <a:custGeom>
              <a:avLst/>
              <a:gdLst>
                <a:gd name="T0" fmla="*/ 11 w 468"/>
                <a:gd name="T1" fmla="*/ 0 h 285"/>
                <a:gd name="T2" fmla="*/ 458 w 468"/>
                <a:gd name="T3" fmla="*/ 0 h 285"/>
                <a:gd name="T4" fmla="*/ 461 w 468"/>
                <a:gd name="T5" fmla="*/ 2 h 285"/>
                <a:gd name="T6" fmla="*/ 465 w 468"/>
                <a:gd name="T7" fmla="*/ 4 h 285"/>
                <a:gd name="T8" fmla="*/ 468 w 468"/>
                <a:gd name="T9" fmla="*/ 7 h 285"/>
                <a:gd name="T10" fmla="*/ 468 w 468"/>
                <a:gd name="T11" fmla="*/ 12 h 285"/>
                <a:gd name="T12" fmla="*/ 468 w 468"/>
                <a:gd name="T13" fmla="*/ 44 h 285"/>
                <a:gd name="T14" fmla="*/ 91 w 468"/>
                <a:gd name="T15" fmla="*/ 44 h 285"/>
                <a:gd name="T16" fmla="*/ 91 w 468"/>
                <a:gd name="T17" fmla="*/ 44 h 285"/>
                <a:gd name="T18" fmla="*/ 61 w 468"/>
                <a:gd name="T19" fmla="*/ 44 h 285"/>
                <a:gd name="T20" fmla="*/ 59 w 468"/>
                <a:gd name="T21" fmla="*/ 44 h 285"/>
                <a:gd name="T22" fmla="*/ 54 w 468"/>
                <a:gd name="T23" fmla="*/ 46 h 285"/>
                <a:gd name="T24" fmla="*/ 49 w 468"/>
                <a:gd name="T25" fmla="*/ 47 h 285"/>
                <a:gd name="T26" fmla="*/ 47 w 468"/>
                <a:gd name="T27" fmla="*/ 49 h 285"/>
                <a:gd name="T28" fmla="*/ 44 w 468"/>
                <a:gd name="T29" fmla="*/ 54 h 285"/>
                <a:gd name="T30" fmla="*/ 44 w 468"/>
                <a:gd name="T31" fmla="*/ 60 h 285"/>
                <a:gd name="T32" fmla="*/ 44 w 468"/>
                <a:gd name="T33" fmla="*/ 60 h 285"/>
                <a:gd name="T34" fmla="*/ 44 w 468"/>
                <a:gd name="T35" fmla="*/ 60 h 285"/>
                <a:gd name="T36" fmla="*/ 44 w 468"/>
                <a:gd name="T37" fmla="*/ 88 h 285"/>
                <a:gd name="T38" fmla="*/ 44 w 468"/>
                <a:gd name="T39" fmla="*/ 93 h 285"/>
                <a:gd name="T40" fmla="*/ 44 w 468"/>
                <a:gd name="T41" fmla="*/ 285 h 285"/>
                <a:gd name="T42" fmla="*/ 11 w 468"/>
                <a:gd name="T43" fmla="*/ 285 h 285"/>
                <a:gd name="T44" fmla="*/ 7 w 468"/>
                <a:gd name="T45" fmla="*/ 283 h 285"/>
                <a:gd name="T46" fmla="*/ 4 w 468"/>
                <a:gd name="T47" fmla="*/ 281 h 285"/>
                <a:gd name="T48" fmla="*/ 0 w 468"/>
                <a:gd name="T49" fmla="*/ 278 h 285"/>
                <a:gd name="T50" fmla="*/ 0 w 468"/>
                <a:gd name="T51" fmla="*/ 273 h 285"/>
                <a:gd name="T52" fmla="*/ 0 w 468"/>
                <a:gd name="T53" fmla="*/ 12 h 285"/>
                <a:gd name="T54" fmla="*/ 0 w 468"/>
                <a:gd name="T55" fmla="*/ 7 h 285"/>
                <a:gd name="T56" fmla="*/ 4 w 468"/>
                <a:gd name="T57" fmla="*/ 4 h 285"/>
                <a:gd name="T58" fmla="*/ 7 w 468"/>
                <a:gd name="T59" fmla="*/ 2 h 285"/>
                <a:gd name="T60" fmla="*/ 11 w 468"/>
                <a:gd name="T61" fmla="*/ 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8" h="285">
                  <a:moveTo>
                    <a:pt x="11" y="0"/>
                  </a:moveTo>
                  <a:lnTo>
                    <a:pt x="458" y="0"/>
                  </a:lnTo>
                  <a:lnTo>
                    <a:pt x="461" y="2"/>
                  </a:lnTo>
                  <a:lnTo>
                    <a:pt x="465" y="4"/>
                  </a:lnTo>
                  <a:lnTo>
                    <a:pt x="468" y="7"/>
                  </a:lnTo>
                  <a:lnTo>
                    <a:pt x="468" y="12"/>
                  </a:lnTo>
                  <a:lnTo>
                    <a:pt x="468" y="44"/>
                  </a:lnTo>
                  <a:lnTo>
                    <a:pt x="91" y="44"/>
                  </a:lnTo>
                  <a:lnTo>
                    <a:pt x="91" y="44"/>
                  </a:lnTo>
                  <a:lnTo>
                    <a:pt x="61" y="44"/>
                  </a:lnTo>
                  <a:lnTo>
                    <a:pt x="59" y="44"/>
                  </a:lnTo>
                  <a:lnTo>
                    <a:pt x="54" y="46"/>
                  </a:lnTo>
                  <a:lnTo>
                    <a:pt x="49" y="47"/>
                  </a:lnTo>
                  <a:lnTo>
                    <a:pt x="47" y="49"/>
                  </a:lnTo>
                  <a:lnTo>
                    <a:pt x="44" y="54"/>
                  </a:lnTo>
                  <a:lnTo>
                    <a:pt x="44" y="60"/>
                  </a:lnTo>
                  <a:lnTo>
                    <a:pt x="44" y="60"/>
                  </a:lnTo>
                  <a:lnTo>
                    <a:pt x="44" y="60"/>
                  </a:lnTo>
                  <a:lnTo>
                    <a:pt x="44" y="88"/>
                  </a:lnTo>
                  <a:lnTo>
                    <a:pt x="44" y="93"/>
                  </a:lnTo>
                  <a:lnTo>
                    <a:pt x="44" y="285"/>
                  </a:lnTo>
                  <a:lnTo>
                    <a:pt x="11" y="285"/>
                  </a:lnTo>
                  <a:lnTo>
                    <a:pt x="7" y="283"/>
                  </a:lnTo>
                  <a:lnTo>
                    <a:pt x="4" y="281"/>
                  </a:lnTo>
                  <a:lnTo>
                    <a:pt x="0" y="278"/>
                  </a:lnTo>
                  <a:lnTo>
                    <a:pt x="0" y="273"/>
                  </a:lnTo>
                  <a:lnTo>
                    <a:pt x="0" y="12"/>
                  </a:lnTo>
                  <a:lnTo>
                    <a:pt x="0" y="7"/>
                  </a:lnTo>
                  <a:lnTo>
                    <a:pt x="4" y="4"/>
                  </a:lnTo>
                  <a:lnTo>
                    <a:pt x="7" y="2"/>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grpSp>
      <p:grpSp>
        <p:nvGrpSpPr>
          <p:cNvPr id="63" name="Group 62"/>
          <p:cNvGrpSpPr>
            <a:grpSpLocks noChangeAspect="1"/>
          </p:cNvGrpSpPr>
          <p:nvPr/>
        </p:nvGrpSpPr>
        <p:grpSpPr>
          <a:xfrm>
            <a:off x="3325729" y="905630"/>
            <a:ext cx="197532" cy="198279"/>
            <a:chOff x="2073275" y="2765162"/>
            <a:chExt cx="839788" cy="842962"/>
          </a:xfrm>
          <a:solidFill>
            <a:schemeClr val="tx1"/>
          </a:solidFill>
        </p:grpSpPr>
        <p:sp>
          <p:nvSpPr>
            <p:cNvPr id="64" name="Freeform 245"/>
            <p:cNvSpPr>
              <a:spLocks/>
            </p:cNvSpPr>
            <p:nvPr/>
          </p:nvSpPr>
          <p:spPr bwMode="auto">
            <a:xfrm>
              <a:off x="2330450" y="2976299"/>
              <a:ext cx="582613" cy="631825"/>
            </a:xfrm>
            <a:custGeom>
              <a:avLst/>
              <a:gdLst>
                <a:gd name="T0" fmla="*/ 126 w 367"/>
                <a:gd name="T1" fmla="*/ 0 h 398"/>
                <a:gd name="T2" fmla="*/ 138 w 367"/>
                <a:gd name="T3" fmla="*/ 5 h 398"/>
                <a:gd name="T4" fmla="*/ 140 w 367"/>
                <a:gd name="T5" fmla="*/ 7 h 398"/>
                <a:gd name="T6" fmla="*/ 145 w 367"/>
                <a:gd name="T7" fmla="*/ 10 h 398"/>
                <a:gd name="T8" fmla="*/ 362 w 367"/>
                <a:gd name="T9" fmla="*/ 229 h 398"/>
                <a:gd name="T10" fmla="*/ 365 w 367"/>
                <a:gd name="T11" fmla="*/ 258 h 398"/>
                <a:gd name="T12" fmla="*/ 358 w 367"/>
                <a:gd name="T13" fmla="*/ 278 h 398"/>
                <a:gd name="T14" fmla="*/ 332 w 367"/>
                <a:gd name="T15" fmla="*/ 314 h 398"/>
                <a:gd name="T16" fmla="*/ 285 w 367"/>
                <a:gd name="T17" fmla="*/ 363 h 398"/>
                <a:gd name="T18" fmla="*/ 247 w 367"/>
                <a:gd name="T19" fmla="*/ 387 h 398"/>
                <a:gd name="T20" fmla="*/ 227 w 367"/>
                <a:gd name="T21" fmla="*/ 396 h 398"/>
                <a:gd name="T22" fmla="*/ 217 w 367"/>
                <a:gd name="T23" fmla="*/ 398 h 398"/>
                <a:gd name="T24" fmla="*/ 210 w 367"/>
                <a:gd name="T25" fmla="*/ 396 h 398"/>
                <a:gd name="T26" fmla="*/ 198 w 367"/>
                <a:gd name="T27" fmla="*/ 393 h 398"/>
                <a:gd name="T28" fmla="*/ 191 w 367"/>
                <a:gd name="T29" fmla="*/ 387 h 398"/>
                <a:gd name="T30" fmla="*/ 100 w 367"/>
                <a:gd name="T31" fmla="*/ 281 h 398"/>
                <a:gd name="T32" fmla="*/ 121 w 367"/>
                <a:gd name="T33" fmla="*/ 269 h 398"/>
                <a:gd name="T34" fmla="*/ 131 w 367"/>
                <a:gd name="T35" fmla="*/ 262 h 398"/>
                <a:gd name="T36" fmla="*/ 219 w 367"/>
                <a:gd name="T37" fmla="*/ 351 h 398"/>
                <a:gd name="T38" fmla="*/ 227 w 367"/>
                <a:gd name="T39" fmla="*/ 347 h 398"/>
                <a:gd name="T40" fmla="*/ 255 w 367"/>
                <a:gd name="T41" fmla="*/ 326 h 398"/>
                <a:gd name="T42" fmla="*/ 295 w 367"/>
                <a:gd name="T43" fmla="*/ 286 h 398"/>
                <a:gd name="T44" fmla="*/ 316 w 367"/>
                <a:gd name="T45" fmla="*/ 257 h 398"/>
                <a:gd name="T46" fmla="*/ 117 w 367"/>
                <a:gd name="T47" fmla="*/ 47 h 398"/>
                <a:gd name="T48" fmla="*/ 110 w 367"/>
                <a:gd name="T49" fmla="*/ 51 h 398"/>
                <a:gd name="T50" fmla="*/ 81 w 367"/>
                <a:gd name="T51" fmla="*/ 72 h 398"/>
                <a:gd name="T52" fmla="*/ 60 w 367"/>
                <a:gd name="T53" fmla="*/ 91 h 398"/>
                <a:gd name="T54" fmla="*/ 53 w 367"/>
                <a:gd name="T55" fmla="*/ 98 h 398"/>
                <a:gd name="T56" fmla="*/ 41 w 367"/>
                <a:gd name="T57" fmla="*/ 110 h 398"/>
                <a:gd name="T58" fmla="*/ 32 w 367"/>
                <a:gd name="T59" fmla="*/ 122 h 398"/>
                <a:gd name="T60" fmla="*/ 4 w 367"/>
                <a:gd name="T61" fmla="*/ 84 h 398"/>
                <a:gd name="T62" fmla="*/ 16 w 367"/>
                <a:gd name="T63" fmla="*/ 72 h 398"/>
                <a:gd name="T64" fmla="*/ 28 w 367"/>
                <a:gd name="T65" fmla="*/ 58 h 398"/>
                <a:gd name="T66" fmla="*/ 74 w 367"/>
                <a:gd name="T67" fmla="*/ 19 h 398"/>
                <a:gd name="T68" fmla="*/ 102 w 367"/>
                <a:gd name="T69" fmla="*/ 3 h 398"/>
                <a:gd name="T70" fmla="*/ 119 w 367"/>
                <a:gd name="T71" fmla="*/ 0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67" h="398">
                  <a:moveTo>
                    <a:pt x="119" y="0"/>
                  </a:moveTo>
                  <a:lnTo>
                    <a:pt x="126" y="0"/>
                  </a:lnTo>
                  <a:lnTo>
                    <a:pt x="133" y="2"/>
                  </a:lnTo>
                  <a:lnTo>
                    <a:pt x="138" y="5"/>
                  </a:lnTo>
                  <a:lnTo>
                    <a:pt x="140" y="7"/>
                  </a:lnTo>
                  <a:lnTo>
                    <a:pt x="140" y="7"/>
                  </a:lnTo>
                  <a:lnTo>
                    <a:pt x="144" y="9"/>
                  </a:lnTo>
                  <a:lnTo>
                    <a:pt x="145" y="10"/>
                  </a:lnTo>
                  <a:lnTo>
                    <a:pt x="357" y="222"/>
                  </a:lnTo>
                  <a:lnTo>
                    <a:pt x="362" y="229"/>
                  </a:lnTo>
                  <a:lnTo>
                    <a:pt x="367" y="241"/>
                  </a:lnTo>
                  <a:lnTo>
                    <a:pt x="365" y="258"/>
                  </a:lnTo>
                  <a:lnTo>
                    <a:pt x="364" y="265"/>
                  </a:lnTo>
                  <a:lnTo>
                    <a:pt x="358" y="278"/>
                  </a:lnTo>
                  <a:lnTo>
                    <a:pt x="348" y="295"/>
                  </a:lnTo>
                  <a:lnTo>
                    <a:pt x="332" y="314"/>
                  </a:lnTo>
                  <a:lnTo>
                    <a:pt x="309" y="340"/>
                  </a:lnTo>
                  <a:lnTo>
                    <a:pt x="285" y="363"/>
                  </a:lnTo>
                  <a:lnTo>
                    <a:pt x="264" y="379"/>
                  </a:lnTo>
                  <a:lnTo>
                    <a:pt x="247" y="387"/>
                  </a:lnTo>
                  <a:lnTo>
                    <a:pt x="234" y="394"/>
                  </a:lnTo>
                  <a:lnTo>
                    <a:pt x="227" y="396"/>
                  </a:lnTo>
                  <a:lnTo>
                    <a:pt x="222" y="396"/>
                  </a:lnTo>
                  <a:lnTo>
                    <a:pt x="217" y="398"/>
                  </a:lnTo>
                  <a:lnTo>
                    <a:pt x="217" y="398"/>
                  </a:lnTo>
                  <a:lnTo>
                    <a:pt x="210" y="396"/>
                  </a:lnTo>
                  <a:lnTo>
                    <a:pt x="203" y="394"/>
                  </a:lnTo>
                  <a:lnTo>
                    <a:pt x="198" y="393"/>
                  </a:lnTo>
                  <a:lnTo>
                    <a:pt x="194" y="389"/>
                  </a:lnTo>
                  <a:lnTo>
                    <a:pt x="191" y="387"/>
                  </a:lnTo>
                  <a:lnTo>
                    <a:pt x="89" y="286"/>
                  </a:lnTo>
                  <a:lnTo>
                    <a:pt x="100" y="281"/>
                  </a:lnTo>
                  <a:lnTo>
                    <a:pt x="112" y="276"/>
                  </a:lnTo>
                  <a:lnTo>
                    <a:pt x="121" y="269"/>
                  </a:lnTo>
                  <a:lnTo>
                    <a:pt x="128" y="264"/>
                  </a:lnTo>
                  <a:lnTo>
                    <a:pt x="131" y="262"/>
                  </a:lnTo>
                  <a:lnTo>
                    <a:pt x="131" y="262"/>
                  </a:lnTo>
                  <a:lnTo>
                    <a:pt x="219" y="351"/>
                  </a:lnTo>
                  <a:lnTo>
                    <a:pt x="220" y="351"/>
                  </a:lnTo>
                  <a:lnTo>
                    <a:pt x="227" y="347"/>
                  </a:lnTo>
                  <a:lnTo>
                    <a:pt x="240" y="339"/>
                  </a:lnTo>
                  <a:lnTo>
                    <a:pt x="255" y="326"/>
                  </a:lnTo>
                  <a:lnTo>
                    <a:pt x="276" y="307"/>
                  </a:lnTo>
                  <a:lnTo>
                    <a:pt x="295" y="286"/>
                  </a:lnTo>
                  <a:lnTo>
                    <a:pt x="309" y="269"/>
                  </a:lnTo>
                  <a:lnTo>
                    <a:pt x="316" y="257"/>
                  </a:lnTo>
                  <a:lnTo>
                    <a:pt x="320" y="250"/>
                  </a:lnTo>
                  <a:lnTo>
                    <a:pt x="117" y="47"/>
                  </a:lnTo>
                  <a:lnTo>
                    <a:pt x="117" y="47"/>
                  </a:lnTo>
                  <a:lnTo>
                    <a:pt x="110" y="51"/>
                  </a:lnTo>
                  <a:lnTo>
                    <a:pt x="98" y="58"/>
                  </a:lnTo>
                  <a:lnTo>
                    <a:pt x="81" y="72"/>
                  </a:lnTo>
                  <a:lnTo>
                    <a:pt x="60" y="91"/>
                  </a:lnTo>
                  <a:lnTo>
                    <a:pt x="60" y="91"/>
                  </a:lnTo>
                  <a:lnTo>
                    <a:pt x="60" y="91"/>
                  </a:lnTo>
                  <a:lnTo>
                    <a:pt x="53" y="98"/>
                  </a:lnTo>
                  <a:lnTo>
                    <a:pt x="48" y="105"/>
                  </a:lnTo>
                  <a:lnTo>
                    <a:pt x="41" y="110"/>
                  </a:lnTo>
                  <a:lnTo>
                    <a:pt x="37" y="117"/>
                  </a:lnTo>
                  <a:lnTo>
                    <a:pt x="32" y="122"/>
                  </a:lnTo>
                  <a:lnTo>
                    <a:pt x="0" y="91"/>
                  </a:lnTo>
                  <a:lnTo>
                    <a:pt x="4" y="84"/>
                  </a:lnTo>
                  <a:lnTo>
                    <a:pt x="9" y="79"/>
                  </a:lnTo>
                  <a:lnTo>
                    <a:pt x="16" y="72"/>
                  </a:lnTo>
                  <a:lnTo>
                    <a:pt x="21" y="65"/>
                  </a:lnTo>
                  <a:lnTo>
                    <a:pt x="28" y="58"/>
                  </a:lnTo>
                  <a:lnTo>
                    <a:pt x="53" y="35"/>
                  </a:lnTo>
                  <a:lnTo>
                    <a:pt x="74" y="19"/>
                  </a:lnTo>
                  <a:lnTo>
                    <a:pt x="89" y="9"/>
                  </a:lnTo>
                  <a:lnTo>
                    <a:pt x="102" y="3"/>
                  </a:lnTo>
                  <a:lnTo>
                    <a:pt x="110" y="2"/>
                  </a:lnTo>
                  <a:lnTo>
                    <a:pt x="11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chemeClr val="accent4"/>
                </a:solidFill>
              </a:endParaRPr>
            </a:p>
          </p:txBody>
        </p:sp>
        <p:sp>
          <p:nvSpPr>
            <p:cNvPr id="65" name="Freeform 246"/>
            <p:cNvSpPr>
              <a:spLocks/>
            </p:cNvSpPr>
            <p:nvPr/>
          </p:nvSpPr>
          <p:spPr bwMode="auto">
            <a:xfrm>
              <a:off x="2073275" y="2765162"/>
              <a:ext cx="554038" cy="608013"/>
            </a:xfrm>
            <a:custGeom>
              <a:avLst/>
              <a:gdLst>
                <a:gd name="T0" fmla="*/ 150 w 349"/>
                <a:gd name="T1" fmla="*/ 0 h 383"/>
                <a:gd name="T2" fmla="*/ 155 w 349"/>
                <a:gd name="T3" fmla="*/ 0 h 383"/>
                <a:gd name="T4" fmla="*/ 161 w 349"/>
                <a:gd name="T5" fmla="*/ 2 h 383"/>
                <a:gd name="T6" fmla="*/ 166 w 349"/>
                <a:gd name="T7" fmla="*/ 4 h 383"/>
                <a:gd name="T8" fmla="*/ 168 w 349"/>
                <a:gd name="T9" fmla="*/ 6 h 383"/>
                <a:gd name="T10" fmla="*/ 171 w 349"/>
                <a:gd name="T11" fmla="*/ 7 h 383"/>
                <a:gd name="T12" fmla="*/ 175 w 349"/>
                <a:gd name="T13" fmla="*/ 11 h 383"/>
                <a:gd name="T14" fmla="*/ 269 w 349"/>
                <a:gd name="T15" fmla="*/ 105 h 383"/>
                <a:gd name="T16" fmla="*/ 264 w 349"/>
                <a:gd name="T17" fmla="*/ 105 h 383"/>
                <a:gd name="T18" fmla="*/ 241 w 349"/>
                <a:gd name="T19" fmla="*/ 114 h 383"/>
                <a:gd name="T20" fmla="*/ 192 w 349"/>
                <a:gd name="T21" fmla="*/ 91 h 383"/>
                <a:gd name="T22" fmla="*/ 138 w 349"/>
                <a:gd name="T23" fmla="*/ 49 h 383"/>
                <a:gd name="T24" fmla="*/ 110 w 349"/>
                <a:gd name="T25" fmla="*/ 70 h 383"/>
                <a:gd name="T26" fmla="*/ 70 w 349"/>
                <a:gd name="T27" fmla="*/ 110 h 383"/>
                <a:gd name="T28" fmla="*/ 51 w 349"/>
                <a:gd name="T29" fmla="*/ 138 h 383"/>
                <a:gd name="T30" fmla="*/ 45 w 349"/>
                <a:gd name="T31" fmla="*/ 147 h 383"/>
                <a:gd name="T32" fmla="*/ 140 w 349"/>
                <a:gd name="T33" fmla="*/ 241 h 383"/>
                <a:gd name="T34" fmla="*/ 178 w 349"/>
                <a:gd name="T35" fmla="*/ 280 h 383"/>
                <a:gd name="T36" fmla="*/ 234 w 349"/>
                <a:gd name="T37" fmla="*/ 335 h 383"/>
                <a:gd name="T38" fmla="*/ 243 w 349"/>
                <a:gd name="T39" fmla="*/ 332 h 383"/>
                <a:gd name="T40" fmla="*/ 271 w 349"/>
                <a:gd name="T41" fmla="*/ 311 h 383"/>
                <a:gd name="T42" fmla="*/ 318 w 349"/>
                <a:gd name="T43" fmla="*/ 262 h 383"/>
                <a:gd name="T44" fmla="*/ 318 w 349"/>
                <a:gd name="T45" fmla="*/ 262 h 383"/>
                <a:gd name="T46" fmla="*/ 344 w 349"/>
                <a:gd name="T47" fmla="*/ 302 h 383"/>
                <a:gd name="T48" fmla="*/ 330 w 349"/>
                <a:gd name="T49" fmla="*/ 318 h 383"/>
                <a:gd name="T50" fmla="*/ 316 w 349"/>
                <a:gd name="T51" fmla="*/ 334 h 383"/>
                <a:gd name="T52" fmla="*/ 271 w 349"/>
                <a:gd name="T53" fmla="*/ 369 h 383"/>
                <a:gd name="T54" fmla="*/ 244 w 349"/>
                <a:gd name="T55" fmla="*/ 381 h 383"/>
                <a:gd name="T56" fmla="*/ 236 w 349"/>
                <a:gd name="T57" fmla="*/ 383 h 383"/>
                <a:gd name="T58" fmla="*/ 223 w 349"/>
                <a:gd name="T59" fmla="*/ 383 h 383"/>
                <a:gd name="T60" fmla="*/ 213 w 349"/>
                <a:gd name="T61" fmla="*/ 377 h 383"/>
                <a:gd name="T62" fmla="*/ 208 w 349"/>
                <a:gd name="T63" fmla="*/ 374 h 383"/>
                <a:gd name="T64" fmla="*/ 206 w 349"/>
                <a:gd name="T65" fmla="*/ 372 h 383"/>
                <a:gd name="T66" fmla="*/ 9 w 349"/>
                <a:gd name="T67" fmla="*/ 175 h 383"/>
                <a:gd name="T68" fmla="*/ 0 w 349"/>
                <a:gd name="T69" fmla="*/ 157 h 383"/>
                <a:gd name="T70" fmla="*/ 0 w 349"/>
                <a:gd name="T71" fmla="*/ 138 h 383"/>
                <a:gd name="T72" fmla="*/ 2 w 349"/>
                <a:gd name="T73" fmla="*/ 133 h 383"/>
                <a:gd name="T74" fmla="*/ 7 w 349"/>
                <a:gd name="T75" fmla="*/ 121 h 383"/>
                <a:gd name="T76" fmla="*/ 12 w 349"/>
                <a:gd name="T77" fmla="*/ 112 h 383"/>
                <a:gd name="T78" fmla="*/ 23 w 349"/>
                <a:gd name="T79" fmla="*/ 96 h 383"/>
                <a:gd name="T80" fmla="*/ 56 w 349"/>
                <a:gd name="T81" fmla="*/ 58 h 383"/>
                <a:gd name="T82" fmla="*/ 101 w 349"/>
                <a:gd name="T83" fmla="*/ 20 h 383"/>
                <a:gd name="T84" fmla="*/ 131 w 349"/>
                <a:gd name="T85" fmla="*/ 4 h 383"/>
                <a:gd name="T86" fmla="*/ 145 w 349"/>
                <a:gd name="T87" fmla="*/ 0 h 383"/>
                <a:gd name="T88" fmla="*/ 148 w 349"/>
                <a:gd name="T89"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9" h="383">
                  <a:moveTo>
                    <a:pt x="148" y="0"/>
                  </a:moveTo>
                  <a:lnTo>
                    <a:pt x="150" y="0"/>
                  </a:lnTo>
                  <a:lnTo>
                    <a:pt x="152" y="0"/>
                  </a:lnTo>
                  <a:lnTo>
                    <a:pt x="155" y="0"/>
                  </a:lnTo>
                  <a:lnTo>
                    <a:pt x="157" y="0"/>
                  </a:lnTo>
                  <a:lnTo>
                    <a:pt x="161" y="2"/>
                  </a:lnTo>
                  <a:lnTo>
                    <a:pt x="162" y="2"/>
                  </a:lnTo>
                  <a:lnTo>
                    <a:pt x="166" y="4"/>
                  </a:lnTo>
                  <a:lnTo>
                    <a:pt x="166" y="4"/>
                  </a:lnTo>
                  <a:lnTo>
                    <a:pt x="168" y="6"/>
                  </a:lnTo>
                  <a:lnTo>
                    <a:pt x="169" y="6"/>
                  </a:lnTo>
                  <a:lnTo>
                    <a:pt x="171" y="7"/>
                  </a:lnTo>
                  <a:lnTo>
                    <a:pt x="173" y="7"/>
                  </a:lnTo>
                  <a:lnTo>
                    <a:pt x="175" y="11"/>
                  </a:lnTo>
                  <a:lnTo>
                    <a:pt x="175" y="11"/>
                  </a:lnTo>
                  <a:lnTo>
                    <a:pt x="269" y="105"/>
                  </a:lnTo>
                  <a:lnTo>
                    <a:pt x="269" y="105"/>
                  </a:lnTo>
                  <a:lnTo>
                    <a:pt x="264" y="105"/>
                  </a:lnTo>
                  <a:lnTo>
                    <a:pt x="253" y="109"/>
                  </a:lnTo>
                  <a:lnTo>
                    <a:pt x="241" y="114"/>
                  </a:lnTo>
                  <a:lnTo>
                    <a:pt x="223" y="124"/>
                  </a:lnTo>
                  <a:lnTo>
                    <a:pt x="192" y="91"/>
                  </a:lnTo>
                  <a:lnTo>
                    <a:pt x="147" y="46"/>
                  </a:lnTo>
                  <a:lnTo>
                    <a:pt x="138" y="49"/>
                  </a:lnTo>
                  <a:lnTo>
                    <a:pt x="126" y="58"/>
                  </a:lnTo>
                  <a:lnTo>
                    <a:pt x="110" y="70"/>
                  </a:lnTo>
                  <a:lnTo>
                    <a:pt x="89" y="89"/>
                  </a:lnTo>
                  <a:lnTo>
                    <a:pt x="70" y="110"/>
                  </a:lnTo>
                  <a:lnTo>
                    <a:pt x="58" y="126"/>
                  </a:lnTo>
                  <a:lnTo>
                    <a:pt x="51" y="138"/>
                  </a:lnTo>
                  <a:lnTo>
                    <a:pt x="47" y="143"/>
                  </a:lnTo>
                  <a:lnTo>
                    <a:pt x="45" y="147"/>
                  </a:lnTo>
                  <a:lnTo>
                    <a:pt x="45" y="147"/>
                  </a:lnTo>
                  <a:lnTo>
                    <a:pt x="140" y="241"/>
                  </a:lnTo>
                  <a:lnTo>
                    <a:pt x="145" y="246"/>
                  </a:lnTo>
                  <a:lnTo>
                    <a:pt x="178" y="280"/>
                  </a:lnTo>
                  <a:lnTo>
                    <a:pt x="234" y="335"/>
                  </a:lnTo>
                  <a:lnTo>
                    <a:pt x="234" y="335"/>
                  </a:lnTo>
                  <a:lnTo>
                    <a:pt x="237" y="334"/>
                  </a:lnTo>
                  <a:lnTo>
                    <a:pt x="243" y="332"/>
                  </a:lnTo>
                  <a:lnTo>
                    <a:pt x="255" y="323"/>
                  </a:lnTo>
                  <a:lnTo>
                    <a:pt x="271" y="311"/>
                  </a:lnTo>
                  <a:lnTo>
                    <a:pt x="292" y="292"/>
                  </a:lnTo>
                  <a:lnTo>
                    <a:pt x="318" y="262"/>
                  </a:lnTo>
                  <a:lnTo>
                    <a:pt x="318" y="262"/>
                  </a:lnTo>
                  <a:lnTo>
                    <a:pt x="318" y="262"/>
                  </a:lnTo>
                  <a:lnTo>
                    <a:pt x="349" y="295"/>
                  </a:lnTo>
                  <a:lnTo>
                    <a:pt x="344" y="302"/>
                  </a:lnTo>
                  <a:lnTo>
                    <a:pt x="337" y="311"/>
                  </a:lnTo>
                  <a:lnTo>
                    <a:pt x="330" y="318"/>
                  </a:lnTo>
                  <a:lnTo>
                    <a:pt x="323" y="325"/>
                  </a:lnTo>
                  <a:lnTo>
                    <a:pt x="316" y="334"/>
                  </a:lnTo>
                  <a:lnTo>
                    <a:pt x="290" y="355"/>
                  </a:lnTo>
                  <a:lnTo>
                    <a:pt x="271" y="369"/>
                  </a:lnTo>
                  <a:lnTo>
                    <a:pt x="255" y="377"/>
                  </a:lnTo>
                  <a:lnTo>
                    <a:pt x="244" y="381"/>
                  </a:lnTo>
                  <a:lnTo>
                    <a:pt x="241" y="381"/>
                  </a:lnTo>
                  <a:lnTo>
                    <a:pt x="236" y="383"/>
                  </a:lnTo>
                  <a:lnTo>
                    <a:pt x="232" y="383"/>
                  </a:lnTo>
                  <a:lnTo>
                    <a:pt x="223" y="383"/>
                  </a:lnTo>
                  <a:lnTo>
                    <a:pt x="218" y="381"/>
                  </a:lnTo>
                  <a:lnTo>
                    <a:pt x="213" y="377"/>
                  </a:lnTo>
                  <a:lnTo>
                    <a:pt x="208" y="374"/>
                  </a:lnTo>
                  <a:lnTo>
                    <a:pt x="208" y="374"/>
                  </a:lnTo>
                  <a:lnTo>
                    <a:pt x="208" y="374"/>
                  </a:lnTo>
                  <a:lnTo>
                    <a:pt x="206" y="372"/>
                  </a:lnTo>
                  <a:lnTo>
                    <a:pt x="206" y="372"/>
                  </a:lnTo>
                  <a:lnTo>
                    <a:pt x="9" y="175"/>
                  </a:lnTo>
                  <a:lnTo>
                    <a:pt x="3" y="168"/>
                  </a:lnTo>
                  <a:lnTo>
                    <a:pt x="0" y="157"/>
                  </a:lnTo>
                  <a:lnTo>
                    <a:pt x="0" y="142"/>
                  </a:lnTo>
                  <a:lnTo>
                    <a:pt x="0" y="138"/>
                  </a:lnTo>
                  <a:lnTo>
                    <a:pt x="0" y="136"/>
                  </a:lnTo>
                  <a:lnTo>
                    <a:pt x="2" y="133"/>
                  </a:lnTo>
                  <a:lnTo>
                    <a:pt x="3" y="128"/>
                  </a:lnTo>
                  <a:lnTo>
                    <a:pt x="7" y="121"/>
                  </a:lnTo>
                  <a:lnTo>
                    <a:pt x="12" y="112"/>
                  </a:lnTo>
                  <a:lnTo>
                    <a:pt x="12" y="112"/>
                  </a:lnTo>
                  <a:lnTo>
                    <a:pt x="12" y="110"/>
                  </a:lnTo>
                  <a:lnTo>
                    <a:pt x="23" y="96"/>
                  </a:lnTo>
                  <a:lnTo>
                    <a:pt x="37" y="79"/>
                  </a:lnTo>
                  <a:lnTo>
                    <a:pt x="56" y="58"/>
                  </a:lnTo>
                  <a:lnTo>
                    <a:pt x="80" y="35"/>
                  </a:lnTo>
                  <a:lnTo>
                    <a:pt x="101" y="20"/>
                  </a:lnTo>
                  <a:lnTo>
                    <a:pt x="119" y="9"/>
                  </a:lnTo>
                  <a:lnTo>
                    <a:pt x="131" y="4"/>
                  </a:lnTo>
                  <a:lnTo>
                    <a:pt x="138" y="0"/>
                  </a:lnTo>
                  <a:lnTo>
                    <a:pt x="145" y="0"/>
                  </a:lnTo>
                  <a:lnTo>
                    <a:pt x="147" y="0"/>
                  </a:lnTo>
                  <a:lnTo>
                    <a:pt x="14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chemeClr val="accent4"/>
                </a:solidFill>
              </a:endParaRPr>
            </a:p>
          </p:txBody>
        </p:sp>
      </p:grpSp>
      <p:grpSp>
        <p:nvGrpSpPr>
          <p:cNvPr id="66" name="Group 65"/>
          <p:cNvGrpSpPr>
            <a:grpSpLocks noChangeAspect="1"/>
          </p:cNvGrpSpPr>
          <p:nvPr/>
        </p:nvGrpSpPr>
        <p:grpSpPr>
          <a:xfrm>
            <a:off x="6843401" y="885267"/>
            <a:ext cx="173032" cy="174625"/>
            <a:chOff x="6034088" y="2746639"/>
            <a:chExt cx="862012" cy="869950"/>
          </a:xfrm>
          <a:solidFill>
            <a:schemeClr val="tx1"/>
          </a:solidFill>
        </p:grpSpPr>
        <p:sp>
          <p:nvSpPr>
            <p:cNvPr id="67" name="Freeform 200"/>
            <p:cNvSpPr>
              <a:spLocks/>
            </p:cNvSpPr>
            <p:nvPr/>
          </p:nvSpPr>
          <p:spPr bwMode="auto">
            <a:xfrm>
              <a:off x="6034088" y="2914914"/>
              <a:ext cx="701675" cy="701675"/>
            </a:xfrm>
            <a:custGeom>
              <a:avLst/>
              <a:gdLst>
                <a:gd name="T0" fmla="*/ 220 w 442"/>
                <a:gd name="T1" fmla="*/ 0 h 442"/>
                <a:gd name="T2" fmla="*/ 260 w 442"/>
                <a:gd name="T3" fmla="*/ 4 h 442"/>
                <a:gd name="T4" fmla="*/ 299 w 442"/>
                <a:gd name="T5" fmla="*/ 14 h 442"/>
                <a:gd name="T6" fmla="*/ 333 w 442"/>
                <a:gd name="T7" fmla="*/ 32 h 442"/>
                <a:gd name="T8" fmla="*/ 293 w 442"/>
                <a:gd name="T9" fmla="*/ 72 h 442"/>
                <a:gd name="T10" fmla="*/ 258 w 442"/>
                <a:gd name="T11" fmla="*/ 60 h 442"/>
                <a:gd name="T12" fmla="*/ 220 w 442"/>
                <a:gd name="T13" fmla="*/ 55 h 442"/>
                <a:gd name="T14" fmla="*/ 183 w 442"/>
                <a:gd name="T15" fmla="*/ 60 h 442"/>
                <a:gd name="T16" fmla="*/ 148 w 442"/>
                <a:gd name="T17" fmla="*/ 72 h 442"/>
                <a:gd name="T18" fmla="*/ 117 w 442"/>
                <a:gd name="T19" fmla="*/ 91 h 442"/>
                <a:gd name="T20" fmla="*/ 91 w 442"/>
                <a:gd name="T21" fmla="*/ 117 h 442"/>
                <a:gd name="T22" fmla="*/ 72 w 442"/>
                <a:gd name="T23" fmla="*/ 147 h 442"/>
                <a:gd name="T24" fmla="*/ 59 w 442"/>
                <a:gd name="T25" fmla="*/ 182 h 442"/>
                <a:gd name="T26" fmla="*/ 56 w 442"/>
                <a:gd name="T27" fmla="*/ 220 h 442"/>
                <a:gd name="T28" fmla="*/ 59 w 442"/>
                <a:gd name="T29" fmla="*/ 259 h 442"/>
                <a:gd name="T30" fmla="*/ 72 w 442"/>
                <a:gd name="T31" fmla="*/ 294 h 442"/>
                <a:gd name="T32" fmla="*/ 91 w 442"/>
                <a:gd name="T33" fmla="*/ 323 h 442"/>
                <a:gd name="T34" fmla="*/ 117 w 442"/>
                <a:gd name="T35" fmla="*/ 350 h 442"/>
                <a:gd name="T36" fmla="*/ 148 w 442"/>
                <a:gd name="T37" fmla="*/ 369 h 442"/>
                <a:gd name="T38" fmla="*/ 183 w 442"/>
                <a:gd name="T39" fmla="*/ 381 h 442"/>
                <a:gd name="T40" fmla="*/ 220 w 442"/>
                <a:gd name="T41" fmla="*/ 386 h 442"/>
                <a:gd name="T42" fmla="*/ 258 w 442"/>
                <a:gd name="T43" fmla="*/ 381 h 442"/>
                <a:gd name="T44" fmla="*/ 293 w 442"/>
                <a:gd name="T45" fmla="*/ 369 h 442"/>
                <a:gd name="T46" fmla="*/ 323 w 442"/>
                <a:gd name="T47" fmla="*/ 350 h 442"/>
                <a:gd name="T48" fmla="*/ 349 w 442"/>
                <a:gd name="T49" fmla="*/ 323 h 442"/>
                <a:gd name="T50" fmla="*/ 368 w 442"/>
                <a:gd name="T51" fmla="*/ 294 h 442"/>
                <a:gd name="T52" fmla="*/ 381 w 442"/>
                <a:gd name="T53" fmla="*/ 259 h 442"/>
                <a:gd name="T54" fmla="*/ 386 w 442"/>
                <a:gd name="T55" fmla="*/ 220 h 442"/>
                <a:gd name="T56" fmla="*/ 381 w 442"/>
                <a:gd name="T57" fmla="*/ 182 h 442"/>
                <a:gd name="T58" fmla="*/ 367 w 442"/>
                <a:gd name="T59" fmla="*/ 145 h 442"/>
                <a:gd name="T60" fmla="*/ 407 w 442"/>
                <a:gd name="T61" fmla="*/ 103 h 442"/>
                <a:gd name="T62" fmla="*/ 426 w 442"/>
                <a:gd name="T63" fmla="*/ 138 h 442"/>
                <a:gd name="T64" fmla="*/ 437 w 442"/>
                <a:gd name="T65" fmla="*/ 178 h 442"/>
                <a:gd name="T66" fmla="*/ 442 w 442"/>
                <a:gd name="T67" fmla="*/ 220 h 442"/>
                <a:gd name="T68" fmla="*/ 437 w 442"/>
                <a:gd name="T69" fmla="*/ 266 h 442"/>
                <a:gd name="T70" fmla="*/ 424 w 442"/>
                <a:gd name="T71" fmla="*/ 306 h 442"/>
                <a:gd name="T72" fmla="*/ 403 w 442"/>
                <a:gd name="T73" fmla="*/ 344 h 442"/>
                <a:gd name="T74" fmla="*/ 377 w 442"/>
                <a:gd name="T75" fmla="*/ 377 h 442"/>
                <a:gd name="T76" fmla="*/ 344 w 442"/>
                <a:gd name="T77" fmla="*/ 404 h 442"/>
                <a:gd name="T78" fmla="*/ 306 w 442"/>
                <a:gd name="T79" fmla="*/ 425 h 442"/>
                <a:gd name="T80" fmla="*/ 265 w 442"/>
                <a:gd name="T81" fmla="*/ 437 h 442"/>
                <a:gd name="T82" fmla="*/ 220 w 442"/>
                <a:gd name="T83" fmla="*/ 442 h 442"/>
                <a:gd name="T84" fmla="*/ 176 w 442"/>
                <a:gd name="T85" fmla="*/ 437 h 442"/>
                <a:gd name="T86" fmla="*/ 134 w 442"/>
                <a:gd name="T87" fmla="*/ 425 h 442"/>
                <a:gd name="T88" fmla="*/ 98 w 442"/>
                <a:gd name="T89" fmla="*/ 404 h 442"/>
                <a:gd name="T90" fmla="*/ 65 w 442"/>
                <a:gd name="T91" fmla="*/ 377 h 442"/>
                <a:gd name="T92" fmla="*/ 37 w 442"/>
                <a:gd name="T93" fmla="*/ 344 h 442"/>
                <a:gd name="T94" fmla="*/ 17 w 442"/>
                <a:gd name="T95" fmla="*/ 306 h 442"/>
                <a:gd name="T96" fmla="*/ 3 w 442"/>
                <a:gd name="T97" fmla="*/ 266 h 442"/>
                <a:gd name="T98" fmla="*/ 0 w 442"/>
                <a:gd name="T99" fmla="*/ 220 h 442"/>
                <a:gd name="T100" fmla="*/ 3 w 442"/>
                <a:gd name="T101" fmla="*/ 177 h 442"/>
                <a:gd name="T102" fmla="*/ 17 w 442"/>
                <a:gd name="T103" fmla="*/ 135 h 442"/>
                <a:gd name="T104" fmla="*/ 37 w 442"/>
                <a:gd name="T105" fmla="*/ 96 h 442"/>
                <a:gd name="T106" fmla="*/ 65 w 442"/>
                <a:gd name="T107" fmla="*/ 65 h 442"/>
                <a:gd name="T108" fmla="*/ 98 w 442"/>
                <a:gd name="T109" fmla="*/ 37 h 442"/>
                <a:gd name="T110" fmla="*/ 134 w 442"/>
                <a:gd name="T111" fmla="*/ 18 h 442"/>
                <a:gd name="T112" fmla="*/ 176 w 442"/>
                <a:gd name="T113" fmla="*/ 4 h 442"/>
                <a:gd name="T114" fmla="*/ 220 w 442"/>
                <a:gd name="T115" fmla="*/ 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42" h="442">
                  <a:moveTo>
                    <a:pt x="220" y="0"/>
                  </a:moveTo>
                  <a:lnTo>
                    <a:pt x="260" y="4"/>
                  </a:lnTo>
                  <a:lnTo>
                    <a:pt x="299" y="14"/>
                  </a:lnTo>
                  <a:lnTo>
                    <a:pt x="333" y="32"/>
                  </a:lnTo>
                  <a:lnTo>
                    <a:pt x="293" y="72"/>
                  </a:lnTo>
                  <a:lnTo>
                    <a:pt x="258" y="60"/>
                  </a:lnTo>
                  <a:lnTo>
                    <a:pt x="220" y="55"/>
                  </a:lnTo>
                  <a:lnTo>
                    <a:pt x="183" y="60"/>
                  </a:lnTo>
                  <a:lnTo>
                    <a:pt x="148" y="72"/>
                  </a:lnTo>
                  <a:lnTo>
                    <a:pt x="117" y="91"/>
                  </a:lnTo>
                  <a:lnTo>
                    <a:pt x="91" y="117"/>
                  </a:lnTo>
                  <a:lnTo>
                    <a:pt x="72" y="147"/>
                  </a:lnTo>
                  <a:lnTo>
                    <a:pt x="59" y="182"/>
                  </a:lnTo>
                  <a:lnTo>
                    <a:pt x="56" y="220"/>
                  </a:lnTo>
                  <a:lnTo>
                    <a:pt x="59" y="259"/>
                  </a:lnTo>
                  <a:lnTo>
                    <a:pt x="72" y="294"/>
                  </a:lnTo>
                  <a:lnTo>
                    <a:pt x="91" y="323"/>
                  </a:lnTo>
                  <a:lnTo>
                    <a:pt x="117" y="350"/>
                  </a:lnTo>
                  <a:lnTo>
                    <a:pt x="148" y="369"/>
                  </a:lnTo>
                  <a:lnTo>
                    <a:pt x="183" y="381"/>
                  </a:lnTo>
                  <a:lnTo>
                    <a:pt x="220" y="386"/>
                  </a:lnTo>
                  <a:lnTo>
                    <a:pt x="258" y="381"/>
                  </a:lnTo>
                  <a:lnTo>
                    <a:pt x="293" y="369"/>
                  </a:lnTo>
                  <a:lnTo>
                    <a:pt x="323" y="350"/>
                  </a:lnTo>
                  <a:lnTo>
                    <a:pt x="349" y="323"/>
                  </a:lnTo>
                  <a:lnTo>
                    <a:pt x="368" y="294"/>
                  </a:lnTo>
                  <a:lnTo>
                    <a:pt x="381" y="259"/>
                  </a:lnTo>
                  <a:lnTo>
                    <a:pt x="386" y="220"/>
                  </a:lnTo>
                  <a:lnTo>
                    <a:pt x="381" y="182"/>
                  </a:lnTo>
                  <a:lnTo>
                    <a:pt x="367" y="145"/>
                  </a:lnTo>
                  <a:lnTo>
                    <a:pt x="407" y="103"/>
                  </a:lnTo>
                  <a:lnTo>
                    <a:pt x="426" y="138"/>
                  </a:lnTo>
                  <a:lnTo>
                    <a:pt x="437" y="178"/>
                  </a:lnTo>
                  <a:lnTo>
                    <a:pt x="442" y="220"/>
                  </a:lnTo>
                  <a:lnTo>
                    <a:pt x="437" y="266"/>
                  </a:lnTo>
                  <a:lnTo>
                    <a:pt x="424" y="306"/>
                  </a:lnTo>
                  <a:lnTo>
                    <a:pt x="403" y="344"/>
                  </a:lnTo>
                  <a:lnTo>
                    <a:pt x="377" y="377"/>
                  </a:lnTo>
                  <a:lnTo>
                    <a:pt x="344" y="404"/>
                  </a:lnTo>
                  <a:lnTo>
                    <a:pt x="306" y="425"/>
                  </a:lnTo>
                  <a:lnTo>
                    <a:pt x="265" y="437"/>
                  </a:lnTo>
                  <a:lnTo>
                    <a:pt x="220" y="442"/>
                  </a:lnTo>
                  <a:lnTo>
                    <a:pt x="176" y="437"/>
                  </a:lnTo>
                  <a:lnTo>
                    <a:pt x="134" y="425"/>
                  </a:lnTo>
                  <a:lnTo>
                    <a:pt x="98" y="404"/>
                  </a:lnTo>
                  <a:lnTo>
                    <a:pt x="65" y="377"/>
                  </a:lnTo>
                  <a:lnTo>
                    <a:pt x="37" y="344"/>
                  </a:lnTo>
                  <a:lnTo>
                    <a:pt x="17" y="306"/>
                  </a:lnTo>
                  <a:lnTo>
                    <a:pt x="3" y="266"/>
                  </a:lnTo>
                  <a:lnTo>
                    <a:pt x="0" y="220"/>
                  </a:lnTo>
                  <a:lnTo>
                    <a:pt x="3" y="177"/>
                  </a:lnTo>
                  <a:lnTo>
                    <a:pt x="17" y="135"/>
                  </a:lnTo>
                  <a:lnTo>
                    <a:pt x="37" y="96"/>
                  </a:lnTo>
                  <a:lnTo>
                    <a:pt x="65" y="65"/>
                  </a:lnTo>
                  <a:lnTo>
                    <a:pt x="98" y="37"/>
                  </a:lnTo>
                  <a:lnTo>
                    <a:pt x="134" y="18"/>
                  </a:lnTo>
                  <a:lnTo>
                    <a:pt x="176" y="4"/>
                  </a:lnTo>
                  <a:lnTo>
                    <a:pt x="2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68" name="Freeform 201"/>
            <p:cNvSpPr>
              <a:spLocks/>
            </p:cNvSpPr>
            <p:nvPr/>
          </p:nvSpPr>
          <p:spPr bwMode="auto">
            <a:xfrm>
              <a:off x="6208713" y="3089539"/>
              <a:ext cx="352425" cy="352425"/>
            </a:xfrm>
            <a:custGeom>
              <a:avLst/>
              <a:gdLst>
                <a:gd name="T0" fmla="*/ 110 w 222"/>
                <a:gd name="T1" fmla="*/ 0 h 222"/>
                <a:gd name="T2" fmla="*/ 143 w 222"/>
                <a:gd name="T3" fmla="*/ 6 h 222"/>
                <a:gd name="T4" fmla="*/ 77 w 222"/>
                <a:gd name="T5" fmla="*/ 75 h 222"/>
                <a:gd name="T6" fmla="*/ 73 w 222"/>
                <a:gd name="T7" fmla="*/ 81 h 222"/>
                <a:gd name="T8" fmla="*/ 70 w 222"/>
                <a:gd name="T9" fmla="*/ 88 h 222"/>
                <a:gd name="T10" fmla="*/ 68 w 222"/>
                <a:gd name="T11" fmla="*/ 95 h 222"/>
                <a:gd name="T12" fmla="*/ 68 w 222"/>
                <a:gd name="T13" fmla="*/ 100 h 222"/>
                <a:gd name="T14" fmla="*/ 68 w 222"/>
                <a:gd name="T15" fmla="*/ 112 h 222"/>
                <a:gd name="T16" fmla="*/ 72 w 222"/>
                <a:gd name="T17" fmla="*/ 124 h 222"/>
                <a:gd name="T18" fmla="*/ 80 w 222"/>
                <a:gd name="T19" fmla="*/ 138 h 222"/>
                <a:gd name="T20" fmla="*/ 93 w 222"/>
                <a:gd name="T21" fmla="*/ 149 h 222"/>
                <a:gd name="T22" fmla="*/ 107 w 222"/>
                <a:gd name="T23" fmla="*/ 156 h 222"/>
                <a:gd name="T24" fmla="*/ 122 w 222"/>
                <a:gd name="T25" fmla="*/ 157 h 222"/>
                <a:gd name="T26" fmla="*/ 131 w 222"/>
                <a:gd name="T27" fmla="*/ 157 h 222"/>
                <a:gd name="T28" fmla="*/ 138 w 222"/>
                <a:gd name="T29" fmla="*/ 154 h 222"/>
                <a:gd name="T30" fmla="*/ 145 w 222"/>
                <a:gd name="T31" fmla="*/ 150 h 222"/>
                <a:gd name="T32" fmla="*/ 152 w 222"/>
                <a:gd name="T33" fmla="*/ 145 h 222"/>
                <a:gd name="T34" fmla="*/ 217 w 222"/>
                <a:gd name="T35" fmla="*/ 79 h 222"/>
                <a:gd name="T36" fmla="*/ 222 w 222"/>
                <a:gd name="T37" fmla="*/ 110 h 222"/>
                <a:gd name="T38" fmla="*/ 218 w 222"/>
                <a:gd name="T39" fmla="*/ 140 h 222"/>
                <a:gd name="T40" fmla="*/ 206 w 222"/>
                <a:gd name="T41" fmla="*/ 166 h 222"/>
                <a:gd name="T42" fmla="*/ 189 w 222"/>
                <a:gd name="T43" fmla="*/ 189 h 222"/>
                <a:gd name="T44" fmla="*/ 166 w 222"/>
                <a:gd name="T45" fmla="*/ 206 h 222"/>
                <a:gd name="T46" fmla="*/ 140 w 222"/>
                <a:gd name="T47" fmla="*/ 217 h 222"/>
                <a:gd name="T48" fmla="*/ 110 w 222"/>
                <a:gd name="T49" fmla="*/ 222 h 222"/>
                <a:gd name="T50" fmla="*/ 80 w 222"/>
                <a:gd name="T51" fmla="*/ 217 h 222"/>
                <a:gd name="T52" fmla="*/ 54 w 222"/>
                <a:gd name="T53" fmla="*/ 206 h 222"/>
                <a:gd name="T54" fmla="*/ 31 w 222"/>
                <a:gd name="T55" fmla="*/ 189 h 222"/>
                <a:gd name="T56" fmla="*/ 14 w 222"/>
                <a:gd name="T57" fmla="*/ 166 h 222"/>
                <a:gd name="T58" fmla="*/ 3 w 222"/>
                <a:gd name="T59" fmla="*/ 140 h 222"/>
                <a:gd name="T60" fmla="*/ 0 w 222"/>
                <a:gd name="T61" fmla="*/ 110 h 222"/>
                <a:gd name="T62" fmla="*/ 3 w 222"/>
                <a:gd name="T63" fmla="*/ 81 h 222"/>
                <a:gd name="T64" fmla="*/ 14 w 222"/>
                <a:gd name="T65" fmla="*/ 54 h 222"/>
                <a:gd name="T66" fmla="*/ 31 w 222"/>
                <a:gd name="T67" fmla="*/ 32 h 222"/>
                <a:gd name="T68" fmla="*/ 54 w 222"/>
                <a:gd name="T69" fmla="*/ 14 h 222"/>
                <a:gd name="T70" fmla="*/ 80 w 222"/>
                <a:gd name="T71" fmla="*/ 4 h 222"/>
                <a:gd name="T72" fmla="*/ 110 w 222"/>
                <a:gd name="T73"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2" h="222">
                  <a:moveTo>
                    <a:pt x="110" y="0"/>
                  </a:moveTo>
                  <a:lnTo>
                    <a:pt x="143" y="6"/>
                  </a:lnTo>
                  <a:lnTo>
                    <a:pt x="77" y="75"/>
                  </a:lnTo>
                  <a:lnTo>
                    <a:pt x="73" y="81"/>
                  </a:lnTo>
                  <a:lnTo>
                    <a:pt x="70" y="88"/>
                  </a:lnTo>
                  <a:lnTo>
                    <a:pt x="68" y="95"/>
                  </a:lnTo>
                  <a:lnTo>
                    <a:pt x="68" y="100"/>
                  </a:lnTo>
                  <a:lnTo>
                    <a:pt x="68" y="112"/>
                  </a:lnTo>
                  <a:lnTo>
                    <a:pt x="72" y="124"/>
                  </a:lnTo>
                  <a:lnTo>
                    <a:pt x="80" y="138"/>
                  </a:lnTo>
                  <a:lnTo>
                    <a:pt x="93" y="149"/>
                  </a:lnTo>
                  <a:lnTo>
                    <a:pt x="107" y="156"/>
                  </a:lnTo>
                  <a:lnTo>
                    <a:pt x="122" y="157"/>
                  </a:lnTo>
                  <a:lnTo>
                    <a:pt x="131" y="157"/>
                  </a:lnTo>
                  <a:lnTo>
                    <a:pt x="138" y="154"/>
                  </a:lnTo>
                  <a:lnTo>
                    <a:pt x="145" y="150"/>
                  </a:lnTo>
                  <a:lnTo>
                    <a:pt x="152" y="145"/>
                  </a:lnTo>
                  <a:lnTo>
                    <a:pt x="217" y="79"/>
                  </a:lnTo>
                  <a:lnTo>
                    <a:pt x="222" y="110"/>
                  </a:lnTo>
                  <a:lnTo>
                    <a:pt x="218" y="140"/>
                  </a:lnTo>
                  <a:lnTo>
                    <a:pt x="206" y="166"/>
                  </a:lnTo>
                  <a:lnTo>
                    <a:pt x="189" y="189"/>
                  </a:lnTo>
                  <a:lnTo>
                    <a:pt x="166" y="206"/>
                  </a:lnTo>
                  <a:lnTo>
                    <a:pt x="140" y="217"/>
                  </a:lnTo>
                  <a:lnTo>
                    <a:pt x="110" y="222"/>
                  </a:lnTo>
                  <a:lnTo>
                    <a:pt x="80" y="217"/>
                  </a:lnTo>
                  <a:lnTo>
                    <a:pt x="54" y="206"/>
                  </a:lnTo>
                  <a:lnTo>
                    <a:pt x="31" y="189"/>
                  </a:lnTo>
                  <a:lnTo>
                    <a:pt x="14" y="166"/>
                  </a:lnTo>
                  <a:lnTo>
                    <a:pt x="3" y="140"/>
                  </a:lnTo>
                  <a:lnTo>
                    <a:pt x="0" y="110"/>
                  </a:lnTo>
                  <a:lnTo>
                    <a:pt x="3" y="81"/>
                  </a:lnTo>
                  <a:lnTo>
                    <a:pt x="14" y="54"/>
                  </a:lnTo>
                  <a:lnTo>
                    <a:pt x="31" y="32"/>
                  </a:lnTo>
                  <a:lnTo>
                    <a:pt x="54" y="14"/>
                  </a:lnTo>
                  <a:lnTo>
                    <a:pt x="80" y="4"/>
                  </a:lnTo>
                  <a:lnTo>
                    <a:pt x="1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sp>
          <p:nvSpPr>
            <p:cNvPr id="69" name="Freeform 202"/>
            <p:cNvSpPr>
              <a:spLocks/>
            </p:cNvSpPr>
            <p:nvPr/>
          </p:nvSpPr>
          <p:spPr bwMode="auto">
            <a:xfrm>
              <a:off x="6369050" y="2746639"/>
              <a:ext cx="527050" cy="538163"/>
            </a:xfrm>
            <a:custGeom>
              <a:avLst/>
              <a:gdLst>
                <a:gd name="T0" fmla="*/ 246 w 332"/>
                <a:gd name="T1" fmla="*/ 0 h 339"/>
                <a:gd name="T2" fmla="*/ 252 w 332"/>
                <a:gd name="T3" fmla="*/ 7 h 339"/>
                <a:gd name="T4" fmla="*/ 269 w 332"/>
                <a:gd name="T5" fmla="*/ 31 h 339"/>
                <a:gd name="T6" fmla="*/ 297 w 332"/>
                <a:gd name="T7" fmla="*/ 59 h 339"/>
                <a:gd name="T8" fmla="*/ 320 w 332"/>
                <a:gd name="T9" fmla="*/ 75 h 339"/>
                <a:gd name="T10" fmla="*/ 323 w 332"/>
                <a:gd name="T11" fmla="*/ 77 h 339"/>
                <a:gd name="T12" fmla="*/ 325 w 332"/>
                <a:gd name="T13" fmla="*/ 78 h 339"/>
                <a:gd name="T14" fmla="*/ 329 w 332"/>
                <a:gd name="T15" fmla="*/ 80 h 339"/>
                <a:gd name="T16" fmla="*/ 330 w 332"/>
                <a:gd name="T17" fmla="*/ 84 h 339"/>
                <a:gd name="T18" fmla="*/ 332 w 332"/>
                <a:gd name="T19" fmla="*/ 85 h 339"/>
                <a:gd name="T20" fmla="*/ 330 w 332"/>
                <a:gd name="T21" fmla="*/ 92 h 339"/>
                <a:gd name="T22" fmla="*/ 325 w 332"/>
                <a:gd name="T23" fmla="*/ 98 h 339"/>
                <a:gd name="T24" fmla="*/ 325 w 332"/>
                <a:gd name="T25" fmla="*/ 98 h 339"/>
                <a:gd name="T26" fmla="*/ 260 w 332"/>
                <a:gd name="T27" fmla="*/ 110 h 339"/>
                <a:gd name="T28" fmla="*/ 271 w 332"/>
                <a:gd name="T29" fmla="*/ 117 h 339"/>
                <a:gd name="T30" fmla="*/ 278 w 332"/>
                <a:gd name="T31" fmla="*/ 120 h 339"/>
                <a:gd name="T32" fmla="*/ 280 w 332"/>
                <a:gd name="T33" fmla="*/ 122 h 339"/>
                <a:gd name="T34" fmla="*/ 281 w 332"/>
                <a:gd name="T35" fmla="*/ 122 h 339"/>
                <a:gd name="T36" fmla="*/ 285 w 332"/>
                <a:gd name="T37" fmla="*/ 124 h 339"/>
                <a:gd name="T38" fmla="*/ 287 w 332"/>
                <a:gd name="T39" fmla="*/ 127 h 339"/>
                <a:gd name="T40" fmla="*/ 287 w 332"/>
                <a:gd name="T41" fmla="*/ 129 h 339"/>
                <a:gd name="T42" fmla="*/ 287 w 332"/>
                <a:gd name="T43" fmla="*/ 138 h 339"/>
                <a:gd name="T44" fmla="*/ 281 w 332"/>
                <a:gd name="T45" fmla="*/ 143 h 339"/>
                <a:gd name="T46" fmla="*/ 281 w 332"/>
                <a:gd name="T47" fmla="*/ 143 h 339"/>
                <a:gd name="T48" fmla="*/ 199 w 332"/>
                <a:gd name="T49" fmla="*/ 157 h 339"/>
                <a:gd name="T50" fmla="*/ 21 w 332"/>
                <a:gd name="T51" fmla="*/ 339 h 339"/>
                <a:gd name="T52" fmla="*/ 11 w 332"/>
                <a:gd name="T53" fmla="*/ 337 h 339"/>
                <a:gd name="T54" fmla="*/ 4 w 332"/>
                <a:gd name="T55" fmla="*/ 330 h 339"/>
                <a:gd name="T56" fmla="*/ 2 w 332"/>
                <a:gd name="T57" fmla="*/ 323 h 339"/>
                <a:gd name="T58" fmla="*/ 0 w 332"/>
                <a:gd name="T59" fmla="*/ 318 h 339"/>
                <a:gd name="T60" fmla="*/ 0 w 332"/>
                <a:gd name="T61" fmla="*/ 314 h 339"/>
                <a:gd name="T62" fmla="*/ 185 w 332"/>
                <a:gd name="T63" fmla="*/ 58 h 339"/>
                <a:gd name="T64" fmla="*/ 187 w 332"/>
                <a:gd name="T65" fmla="*/ 52 h 339"/>
                <a:gd name="T66" fmla="*/ 187 w 332"/>
                <a:gd name="T67" fmla="*/ 51 h 339"/>
                <a:gd name="T68" fmla="*/ 191 w 332"/>
                <a:gd name="T69" fmla="*/ 47 h 339"/>
                <a:gd name="T70" fmla="*/ 194 w 332"/>
                <a:gd name="T71" fmla="*/ 44 h 339"/>
                <a:gd name="T72" fmla="*/ 203 w 332"/>
                <a:gd name="T73" fmla="*/ 45 h 339"/>
                <a:gd name="T74" fmla="*/ 206 w 332"/>
                <a:gd name="T75" fmla="*/ 47 h 339"/>
                <a:gd name="T76" fmla="*/ 210 w 332"/>
                <a:gd name="T77" fmla="*/ 54 h 339"/>
                <a:gd name="T78" fmla="*/ 217 w 332"/>
                <a:gd name="T79" fmla="*/ 65 h 339"/>
                <a:gd name="T80" fmla="*/ 231 w 332"/>
                <a:gd name="T81" fmla="*/ 12 h 339"/>
                <a:gd name="T82" fmla="*/ 232 w 332"/>
                <a:gd name="T83" fmla="*/ 9 h 339"/>
                <a:gd name="T84" fmla="*/ 232 w 332"/>
                <a:gd name="T85" fmla="*/ 7 h 339"/>
                <a:gd name="T86" fmla="*/ 234 w 332"/>
                <a:gd name="T87" fmla="*/ 2 h 339"/>
                <a:gd name="T88" fmla="*/ 239 w 332"/>
                <a:gd name="T8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2" h="339">
                  <a:moveTo>
                    <a:pt x="243" y="0"/>
                  </a:moveTo>
                  <a:lnTo>
                    <a:pt x="246" y="0"/>
                  </a:lnTo>
                  <a:lnTo>
                    <a:pt x="250" y="2"/>
                  </a:lnTo>
                  <a:lnTo>
                    <a:pt x="252" y="7"/>
                  </a:lnTo>
                  <a:lnTo>
                    <a:pt x="259" y="16"/>
                  </a:lnTo>
                  <a:lnTo>
                    <a:pt x="269" y="31"/>
                  </a:lnTo>
                  <a:lnTo>
                    <a:pt x="283" y="47"/>
                  </a:lnTo>
                  <a:lnTo>
                    <a:pt x="297" y="59"/>
                  </a:lnTo>
                  <a:lnTo>
                    <a:pt x="309" y="68"/>
                  </a:lnTo>
                  <a:lnTo>
                    <a:pt x="320" y="75"/>
                  </a:lnTo>
                  <a:lnTo>
                    <a:pt x="323" y="77"/>
                  </a:lnTo>
                  <a:lnTo>
                    <a:pt x="323" y="77"/>
                  </a:lnTo>
                  <a:lnTo>
                    <a:pt x="323" y="77"/>
                  </a:lnTo>
                  <a:lnTo>
                    <a:pt x="325" y="78"/>
                  </a:lnTo>
                  <a:lnTo>
                    <a:pt x="329" y="80"/>
                  </a:lnTo>
                  <a:lnTo>
                    <a:pt x="329" y="80"/>
                  </a:lnTo>
                  <a:lnTo>
                    <a:pt x="330" y="82"/>
                  </a:lnTo>
                  <a:lnTo>
                    <a:pt x="330" y="84"/>
                  </a:lnTo>
                  <a:lnTo>
                    <a:pt x="332" y="85"/>
                  </a:lnTo>
                  <a:lnTo>
                    <a:pt x="332" y="85"/>
                  </a:lnTo>
                  <a:lnTo>
                    <a:pt x="332" y="89"/>
                  </a:lnTo>
                  <a:lnTo>
                    <a:pt x="330" y="92"/>
                  </a:lnTo>
                  <a:lnTo>
                    <a:pt x="329" y="96"/>
                  </a:lnTo>
                  <a:lnTo>
                    <a:pt x="325" y="98"/>
                  </a:lnTo>
                  <a:lnTo>
                    <a:pt x="325" y="98"/>
                  </a:lnTo>
                  <a:lnTo>
                    <a:pt x="325" y="98"/>
                  </a:lnTo>
                  <a:lnTo>
                    <a:pt x="322" y="99"/>
                  </a:lnTo>
                  <a:lnTo>
                    <a:pt x="260" y="110"/>
                  </a:lnTo>
                  <a:lnTo>
                    <a:pt x="266" y="113"/>
                  </a:lnTo>
                  <a:lnTo>
                    <a:pt x="271" y="117"/>
                  </a:lnTo>
                  <a:lnTo>
                    <a:pt x="274" y="119"/>
                  </a:lnTo>
                  <a:lnTo>
                    <a:pt x="278" y="120"/>
                  </a:lnTo>
                  <a:lnTo>
                    <a:pt x="280" y="122"/>
                  </a:lnTo>
                  <a:lnTo>
                    <a:pt x="280" y="122"/>
                  </a:lnTo>
                  <a:lnTo>
                    <a:pt x="280" y="122"/>
                  </a:lnTo>
                  <a:lnTo>
                    <a:pt x="281" y="122"/>
                  </a:lnTo>
                  <a:lnTo>
                    <a:pt x="283" y="124"/>
                  </a:lnTo>
                  <a:lnTo>
                    <a:pt x="285" y="124"/>
                  </a:lnTo>
                  <a:lnTo>
                    <a:pt x="287" y="127"/>
                  </a:lnTo>
                  <a:lnTo>
                    <a:pt x="287" y="127"/>
                  </a:lnTo>
                  <a:lnTo>
                    <a:pt x="287" y="129"/>
                  </a:lnTo>
                  <a:lnTo>
                    <a:pt x="287" y="129"/>
                  </a:lnTo>
                  <a:lnTo>
                    <a:pt x="287" y="134"/>
                  </a:lnTo>
                  <a:lnTo>
                    <a:pt x="287" y="138"/>
                  </a:lnTo>
                  <a:lnTo>
                    <a:pt x="285" y="140"/>
                  </a:lnTo>
                  <a:lnTo>
                    <a:pt x="281" y="143"/>
                  </a:lnTo>
                  <a:lnTo>
                    <a:pt x="281" y="143"/>
                  </a:lnTo>
                  <a:lnTo>
                    <a:pt x="281" y="143"/>
                  </a:lnTo>
                  <a:lnTo>
                    <a:pt x="276" y="145"/>
                  </a:lnTo>
                  <a:lnTo>
                    <a:pt x="199" y="157"/>
                  </a:lnTo>
                  <a:lnTo>
                    <a:pt x="26" y="339"/>
                  </a:lnTo>
                  <a:lnTo>
                    <a:pt x="21" y="339"/>
                  </a:lnTo>
                  <a:lnTo>
                    <a:pt x="16" y="339"/>
                  </a:lnTo>
                  <a:lnTo>
                    <a:pt x="11" y="337"/>
                  </a:lnTo>
                  <a:lnTo>
                    <a:pt x="7" y="333"/>
                  </a:lnTo>
                  <a:lnTo>
                    <a:pt x="4" y="330"/>
                  </a:lnTo>
                  <a:lnTo>
                    <a:pt x="2" y="326"/>
                  </a:lnTo>
                  <a:lnTo>
                    <a:pt x="2" y="323"/>
                  </a:lnTo>
                  <a:lnTo>
                    <a:pt x="0" y="319"/>
                  </a:lnTo>
                  <a:lnTo>
                    <a:pt x="0" y="318"/>
                  </a:lnTo>
                  <a:lnTo>
                    <a:pt x="0" y="316"/>
                  </a:lnTo>
                  <a:lnTo>
                    <a:pt x="0" y="314"/>
                  </a:lnTo>
                  <a:lnTo>
                    <a:pt x="175" y="133"/>
                  </a:lnTo>
                  <a:lnTo>
                    <a:pt x="185" y="58"/>
                  </a:lnTo>
                  <a:lnTo>
                    <a:pt x="187" y="54"/>
                  </a:lnTo>
                  <a:lnTo>
                    <a:pt x="187" y="52"/>
                  </a:lnTo>
                  <a:lnTo>
                    <a:pt x="187" y="51"/>
                  </a:lnTo>
                  <a:lnTo>
                    <a:pt x="187" y="51"/>
                  </a:lnTo>
                  <a:lnTo>
                    <a:pt x="189" y="49"/>
                  </a:lnTo>
                  <a:lnTo>
                    <a:pt x="191" y="47"/>
                  </a:lnTo>
                  <a:lnTo>
                    <a:pt x="191" y="47"/>
                  </a:lnTo>
                  <a:lnTo>
                    <a:pt x="194" y="44"/>
                  </a:lnTo>
                  <a:lnTo>
                    <a:pt x="199" y="44"/>
                  </a:lnTo>
                  <a:lnTo>
                    <a:pt x="203" y="45"/>
                  </a:lnTo>
                  <a:lnTo>
                    <a:pt x="206" y="47"/>
                  </a:lnTo>
                  <a:lnTo>
                    <a:pt x="206" y="47"/>
                  </a:lnTo>
                  <a:lnTo>
                    <a:pt x="208" y="51"/>
                  </a:lnTo>
                  <a:lnTo>
                    <a:pt x="210" y="54"/>
                  </a:lnTo>
                  <a:lnTo>
                    <a:pt x="213" y="59"/>
                  </a:lnTo>
                  <a:lnTo>
                    <a:pt x="217" y="65"/>
                  </a:lnTo>
                  <a:lnTo>
                    <a:pt x="222" y="71"/>
                  </a:lnTo>
                  <a:lnTo>
                    <a:pt x="231" y="12"/>
                  </a:lnTo>
                  <a:lnTo>
                    <a:pt x="231" y="9"/>
                  </a:lnTo>
                  <a:lnTo>
                    <a:pt x="232" y="9"/>
                  </a:lnTo>
                  <a:lnTo>
                    <a:pt x="232" y="7"/>
                  </a:lnTo>
                  <a:lnTo>
                    <a:pt x="232" y="7"/>
                  </a:lnTo>
                  <a:lnTo>
                    <a:pt x="232" y="3"/>
                  </a:lnTo>
                  <a:lnTo>
                    <a:pt x="234" y="2"/>
                  </a:lnTo>
                  <a:lnTo>
                    <a:pt x="236" y="2"/>
                  </a:lnTo>
                  <a:lnTo>
                    <a:pt x="239" y="0"/>
                  </a:lnTo>
                  <a:lnTo>
                    <a:pt x="2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FF0000"/>
                </a:solidFill>
              </a:endParaRPr>
            </a:p>
          </p:txBody>
        </p:sp>
      </p:grpSp>
      <p:sp>
        <p:nvSpPr>
          <p:cNvPr id="2" name="TextBox 1"/>
          <p:cNvSpPr txBox="1"/>
          <p:nvPr/>
        </p:nvSpPr>
        <p:spPr>
          <a:xfrm>
            <a:off x="1870809" y="1096128"/>
            <a:ext cx="1637213" cy="1777410"/>
          </a:xfrm>
          <a:prstGeom prst="rect">
            <a:avLst/>
          </a:prstGeom>
          <a:noFill/>
        </p:spPr>
        <p:txBody>
          <a:bodyPr wrap="square" lIns="0" tIns="0" rIns="0" bIns="0" rtlCol="0">
            <a:spAutoFit/>
          </a:bodyPr>
          <a:lstStyle/>
          <a:p>
            <a:r>
              <a:rPr lang="en-US" sz="1050" b="1" dirty="0" smtClean="0">
                <a:solidFill>
                  <a:schemeClr val="accent4"/>
                </a:solidFill>
              </a:rPr>
              <a:t>Need</a:t>
            </a:r>
            <a:endParaRPr lang="en-US" sz="1050" b="1" dirty="0">
              <a:solidFill>
                <a:schemeClr val="accent4"/>
              </a:solidFill>
            </a:endParaRPr>
          </a:p>
          <a:p>
            <a:pPr marL="171450" indent="-171450">
              <a:buFont typeface="Arial" panose="020B0604020202020204" pitchFamily="34" charset="0"/>
              <a:buChar char="•"/>
            </a:pPr>
            <a:r>
              <a:rPr lang="en-US" sz="1050" dirty="0" smtClean="0">
                <a:solidFill>
                  <a:schemeClr val="accent4"/>
                </a:solidFill>
              </a:rPr>
              <a:t>Predix services</a:t>
            </a:r>
          </a:p>
          <a:p>
            <a:pPr marL="171450" indent="-171450">
              <a:buFont typeface="Arial" panose="020B0604020202020204" pitchFamily="34" charset="0"/>
              <a:buChar char="•"/>
            </a:pPr>
            <a:r>
              <a:rPr lang="en-US" sz="1050" dirty="0" smtClean="0">
                <a:solidFill>
                  <a:schemeClr val="accent4"/>
                </a:solidFill>
              </a:rPr>
              <a:t>Local Govt. partnerships </a:t>
            </a:r>
          </a:p>
          <a:p>
            <a:pPr marL="171450" indent="-171450">
              <a:buFont typeface="Arial" panose="020B0604020202020204" pitchFamily="34" charset="0"/>
              <a:buChar char="•"/>
            </a:pPr>
            <a:r>
              <a:rPr lang="en-US" sz="1050" dirty="0" smtClean="0">
                <a:solidFill>
                  <a:schemeClr val="accent4"/>
                </a:solidFill>
              </a:rPr>
              <a:t>Early </a:t>
            </a:r>
            <a:r>
              <a:rPr lang="en-US" sz="1050" dirty="0">
                <a:solidFill>
                  <a:schemeClr val="accent4"/>
                </a:solidFill>
              </a:rPr>
              <a:t>adopter </a:t>
            </a:r>
            <a:r>
              <a:rPr lang="en-US" sz="1050" dirty="0" smtClean="0">
                <a:solidFill>
                  <a:schemeClr val="accent4"/>
                </a:solidFill>
              </a:rPr>
              <a:t>vendors</a:t>
            </a:r>
            <a:endParaRPr lang="en-US" sz="1050" dirty="0">
              <a:solidFill>
                <a:schemeClr val="accent4"/>
              </a:solidFill>
            </a:endParaRPr>
          </a:p>
          <a:p>
            <a:pPr marL="171450" indent="-171450">
              <a:buFont typeface="Arial" panose="020B0604020202020204" pitchFamily="34" charset="0"/>
              <a:buChar char="•"/>
            </a:pPr>
            <a:endParaRPr lang="en-US" sz="1050" dirty="0">
              <a:solidFill>
                <a:schemeClr val="accent4"/>
              </a:solidFill>
            </a:endParaRPr>
          </a:p>
          <a:p>
            <a:endParaRPr lang="en-US" sz="1050" dirty="0">
              <a:solidFill>
                <a:schemeClr val="accent4"/>
              </a:solidFill>
            </a:endParaRPr>
          </a:p>
          <a:p>
            <a:r>
              <a:rPr lang="en-US" sz="1050" b="1" dirty="0" smtClean="0">
                <a:solidFill>
                  <a:schemeClr val="accent4"/>
                </a:solidFill>
              </a:rPr>
              <a:t>Have</a:t>
            </a:r>
            <a:endParaRPr lang="en-US" sz="1050" b="1" dirty="0">
              <a:solidFill>
                <a:schemeClr val="accent4"/>
              </a:solidFill>
            </a:endParaRPr>
          </a:p>
          <a:p>
            <a:pPr marL="171450" indent="-171450">
              <a:buFont typeface="Arial" panose="020B0604020202020204" pitchFamily="34" charset="0"/>
              <a:buChar char="•"/>
            </a:pPr>
            <a:r>
              <a:rPr lang="en-US" sz="1050" dirty="0" smtClean="0">
                <a:solidFill>
                  <a:schemeClr val="accent4"/>
                </a:solidFill>
              </a:rPr>
              <a:t>Management team</a:t>
            </a:r>
          </a:p>
          <a:p>
            <a:pPr marL="171450" indent="-171450">
              <a:buFont typeface="Arial" panose="020B0604020202020204" pitchFamily="34" charset="0"/>
              <a:buChar char="•"/>
            </a:pPr>
            <a:r>
              <a:rPr lang="en-US" sz="1050" dirty="0" smtClean="0">
                <a:solidFill>
                  <a:schemeClr val="accent4"/>
                </a:solidFill>
              </a:rPr>
              <a:t>GE Current Sensors</a:t>
            </a:r>
            <a:endParaRPr lang="en-US" sz="1050" dirty="0">
              <a:solidFill>
                <a:schemeClr val="accent4"/>
              </a:solidFill>
            </a:endParaRPr>
          </a:p>
          <a:p>
            <a:pPr marL="171450" indent="-171450">
              <a:buFont typeface="Arial" panose="020B0604020202020204" pitchFamily="34" charset="0"/>
              <a:buChar char="•"/>
            </a:pPr>
            <a:r>
              <a:rPr lang="en-US" sz="1050" dirty="0">
                <a:solidFill>
                  <a:schemeClr val="accent4"/>
                </a:solidFill>
              </a:rPr>
              <a:t>VC interest</a:t>
            </a:r>
          </a:p>
          <a:p>
            <a:pPr marL="171450" indent="-171450">
              <a:buFont typeface="Arial" panose="020B0604020202020204" pitchFamily="34" charset="0"/>
              <a:buChar char="•"/>
            </a:pPr>
            <a:r>
              <a:rPr lang="en-US" sz="1050" dirty="0">
                <a:solidFill>
                  <a:schemeClr val="accent4"/>
                </a:solidFill>
              </a:rPr>
              <a:t>Intellectual property</a:t>
            </a:r>
          </a:p>
        </p:txBody>
      </p:sp>
      <p:sp>
        <p:nvSpPr>
          <p:cNvPr id="70" name="TextBox 69"/>
          <p:cNvSpPr txBox="1"/>
          <p:nvPr/>
        </p:nvSpPr>
        <p:spPr>
          <a:xfrm>
            <a:off x="3655122" y="1168137"/>
            <a:ext cx="1690402" cy="807913"/>
          </a:xfrm>
          <a:prstGeom prst="rect">
            <a:avLst/>
          </a:prstGeom>
          <a:noFill/>
        </p:spPr>
        <p:txBody>
          <a:bodyPr wrap="square" lIns="0" tIns="0" rIns="0" bIns="0" rtlCol="0">
            <a:spAutoFit/>
          </a:bodyPr>
          <a:lstStyle/>
          <a:p>
            <a:pPr marL="171450" indent="-171450">
              <a:buFont typeface="Arial" panose="020B0604020202020204" pitchFamily="34" charset="0"/>
              <a:buChar char="•"/>
            </a:pPr>
            <a:r>
              <a:rPr lang="en-US" sz="1050" dirty="0" smtClean="0">
                <a:solidFill>
                  <a:schemeClr val="accent4"/>
                </a:solidFill>
              </a:rPr>
              <a:t>Improve prototype app</a:t>
            </a:r>
          </a:p>
          <a:p>
            <a:pPr marL="171450" indent="-171450">
              <a:buFont typeface="Arial" panose="020B0604020202020204" pitchFamily="34" charset="0"/>
              <a:buChar char="•"/>
            </a:pPr>
            <a:r>
              <a:rPr lang="en-US" sz="1050" dirty="0" smtClean="0">
                <a:solidFill>
                  <a:schemeClr val="accent4"/>
                </a:solidFill>
              </a:rPr>
              <a:t>Gauge demand</a:t>
            </a:r>
          </a:p>
          <a:p>
            <a:pPr marL="171450" indent="-171450">
              <a:buFont typeface="Arial" panose="020B0604020202020204" pitchFamily="34" charset="0"/>
              <a:buChar char="•"/>
            </a:pPr>
            <a:r>
              <a:rPr lang="en-US" sz="1050" dirty="0" smtClean="0">
                <a:solidFill>
                  <a:schemeClr val="accent4"/>
                </a:solidFill>
              </a:rPr>
              <a:t>Lock-in </a:t>
            </a:r>
            <a:r>
              <a:rPr lang="en-US" sz="1050" dirty="0">
                <a:solidFill>
                  <a:schemeClr val="accent4"/>
                </a:solidFill>
              </a:rPr>
              <a:t>first customer</a:t>
            </a:r>
          </a:p>
          <a:p>
            <a:pPr marL="171450" indent="-171450">
              <a:buFont typeface="Arial" panose="020B0604020202020204" pitchFamily="34" charset="0"/>
              <a:buChar char="•"/>
            </a:pPr>
            <a:r>
              <a:rPr lang="en-US" sz="1050" dirty="0" smtClean="0">
                <a:solidFill>
                  <a:schemeClr val="accent4"/>
                </a:solidFill>
              </a:rPr>
              <a:t>Define licensing fee</a:t>
            </a:r>
          </a:p>
          <a:p>
            <a:pPr marL="171450" indent="-171450">
              <a:buFont typeface="Arial" panose="020B0604020202020204" pitchFamily="34" charset="0"/>
              <a:buChar char="•"/>
            </a:pPr>
            <a:r>
              <a:rPr lang="en-US" sz="1050" dirty="0" smtClean="0">
                <a:solidFill>
                  <a:schemeClr val="accent4"/>
                </a:solidFill>
              </a:rPr>
              <a:t>Define valuation</a:t>
            </a:r>
            <a:endParaRPr lang="en-US" sz="1050" dirty="0">
              <a:solidFill>
                <a:schemeClr val="accent4"/>
              </a:solidFill>
            </a:endParaRPr>
          </a:p>
        </p:txBody>
      </p:sp>
      <p:sp>
        <p:nvSpPr>
          <p:cNvPr id="72" name="TextBox 71"/>
          <p:cNvSpPr txBox="1"/>
          <p:nvPr/>
        </p:nvSpPr>
        <p:spPr>
          <a:xfrm>
            <a:off x="3625107" y="2951450"/>
            <a:ext cx="1690402" cy="1454244"/>
          </a:xfrm>
          <a:prstGeom prst="rect">
            <a:avLst/>
          </a:prstGeom>
          <a:noFill/>
        </p:spPr>
        <p:txBody>
          <a:bodyPr wrap="square" lIns="0" tIns="0" rIns="0" bIns="0" rtlCol="0">
            <a:spAutoFit/>
          </a:bodyPr>
          <a:lstStyle/>
          <a:p>
            <a:pPr marL="171450" indent="-171450">
              <a:buFont typeface="Arial" panose="020B0604020202020204" pitchFamily="34" charset="0"/>
              <a:buChar char="•"/>
            </a:pPr>
            <a:r>
              <a:rPr lang="en-US" sz="1050" dirty="0">
                <a:solidFill>
                  <a:schemeClr val="accent4"/>
                </a:solidFill>
              </a:rPr>
              <a:t>Engineering – </a:t>
            </a:r>
            <a:r>
              <a:rPr lang="en-US" sz="1050" dirty="0" smtClean="0">
                <a:solidFill>
                  <a:schemeClr val="accent4"/>
                </a:solidFill>
              </a:rPr>
              <a:t>Backend, User Interface, Analytics</a:t>
            </a:r>
          </a:p>
          <a:p>
            <a:pPr marL="171450" indent="-171450">
              <a:buFont typeface="Arial" panose="020B0604020202020204" pitchFamily="34" charset="0"/>
              <a:buChar char="•"/>
            </a:pPr>
            <a:r>
              <a:rPr lang="en-US" sz="1050" dirty="0" smtClean="0">
                <a:solidFill>
                  <a:schemeClr val="accent4"/>
                </a:solidFill>
              </a:rPr>
              <a:t>Predix services </a:t>
            </a:r>
            <a:endParaRPr lang="en-US" sz="1050" dirty="0">
              <a:solidFill>
                <a:schemeClr val="accent4"/>
              </a:solidFill>
            </a:endParaRPr>
          </a:p>
          <a:p>
            <a:pPr marL="171450" indent="-171450">
              <a:buFont typeface="Arial" panose="020B0604020202020204" pitchFamily="34" charset="0"/>
              <a:buChar char="•"/>
            </a:pPr>
            <a:r>
              <a:rPr lang="en-US" sz="1050" dirty="0">
                <a:solidFill>
                  <a:schemeClr val="accent4"/>
                </a:solidFill>
              </a:rPr>
              <a:t>Marketing material (video</a:t>
            </a:r>
            <a:r>
              <a:rPr lang="en-US" sz="1050" dirty="0" smtClean="0">
                <a:solidFill>
                  <a:schemeClr val="accent4"/>
                </a:solidFill>
              </a:rPr>
              <a:t>)</a:t>
            </a:r>
            <a:endParaRPr lang="en-US" sz="1050" dirty="0">
              <a:solidFill>
                <a:schemeClr val="accent4"/>
              </a:solidFill>
            </a:endParaRPr>
          </a:p>
          <a:p>
            <a:pPr marL="171450" indent="-171450">
              <a:buFont typeface="Arial" panose="020B0604020202020204" pitchFamily="34" charset="0"/>
              <a:buChar char="•"/>
            </a:pPr>
            <a:r>
              <a:rPr lang="en-US" sz="1050" dirty="0">
                <a:solidFill>
                  <a:schemeClr val="accent4"/>
                </a:solidFill>
              </a:rPr>
              <a:t>Seed funding </a:t>
            </a:r>
            <a:r>
              <a:rPr lang="en-US" sz="1050" dirty="0" smtClean="0">
                <a:solidFill>
                  <a:schemeClr val="accent4"/>
                </a:solidFill>
              </a:rPr>
              <a:t>from Ventures</a:t>
            </a:r>
            <a:endParaRPr lang="en-US" sz="1050" dirty="0">
              <a:solidFill>
                <a:schemeClr val="accent4"/>
              </a:solidFill>
            </a:endParaRPr>
          </a:p>
          <a:p>
            <a:pPr marL="171450" indent="-171450">
              <a:buFont typeface="Arial" panose="020B0604020202020204" pitchFamily="34" charset="0"/>
              <a:buChar char="•"/>
            </a:pPr>
            <a:endParaRPr lang="en-US" sz="1050" dirty="0">
              <a:solidFill>
                <a:schemeClr val="accent4"/>
              </a:solidFill>
            </a:endParaRPr>
          </a:p>
          <a:p>
            <a:pPr marL="171450" indent="-171450">
              <a:buFont typeface="Arial" panose="020B0604020202020204" pitchFamily="34" charset="0"/>
              <a:buChar char="•"/>
            </a:pPr>
            <a:endParaRPr lang="en-US" sz="1050" dirty="0">
              <a:solidFill>
                <a:schemeClr val="accent4"/>
              </a:solidFill>
            </a:endParaRPr>
          </a:p>
          <a:p>
            <a:pPr marL="171450" indent="-171450">
              <a:buFont typeface="Arial" panose="020B0604020202020204" pitchFamily="34" charset="0"/>
              <a:buChar char="•"/>
            </a:pPr>
            <a:endParaRPr lang="en-US" sz="1050" dirty="0">
              <a:solidFill>
                <a:schemeClr val="accent4"/>
              </a:solidFill>
            </a:endParaRPr>
          </a:p>
        </p:txBody>
      </p:sp>
      <p:sp>
        <p:nvSpPr>
          <p:cNvPr id="73" name="TextBox 72"/>
          <p:cNvSpPr txBox="1"/>
          <p:nvPr/>
        </p:nvSpPr>
        <p:spPr>
          <a:xfrm>
            <a:off x="5367201" y="2997777"/>
            <a:ext cx="1690402" cy="1777410"/>
          </a:xfrm>
          <a:prstGeom prst="rect">
            <a:avLst/>
          </a:prstGeom>
          <a:noFill/>
        </p:spPr>
        <p:txBody>
          <a:bodyPr wrap="square" lIns="0" tIns="0" rIns="0" bIns="0" rtlCol="0">
            <a:spAutoFit/>
          </a:bodyPr>
          <a:lstStyle/>
          <a:p>
            <a:r>
              <a:rPr lang="en-US" sz="1050" b="1" dirty="0" smtClean="0">
                <a:solidFill>
                  <a:schemeClr val="accent4"/>
                </a:solidFill>
              </a:rPr>
              <a:t>Local Governments</a:t>
            </a:r>
          </a:p>
          <a:p>
            <a:pPr marL="171450" indent="-171450">
              <a:buFont typeface="Arial" charset="0"/>
              <a:buChar char="•"/>
            </a:pPr>
            <a:r>
              <a:rPr lang="en-US" sz="1050" dirty="0" smtClean="0">
                <a:solidFill>
                  <a:schemeClr val="accent4"/>
                </a:solidFill>
              </a:rPr>
              <a:t>Providing real time data of traffic and pedestrian patterns around prime construction sites for smart city planning</a:t>
            </a:r>
          </a:p>
          <a:p>
            <a:pPr marL="171450" indent="-171450">
              <a:buFont typeface="Arial" charset="0"/>
              <a:buChar char="•"/>
            </a:pPr>
            <a:r>
              <a:rPr lang="en-US" sz="1050" dirty="0" smtClean="0">
                <a:solidFill>
                  <a:schemeClr val="accent4"/>
                </a:solidFill>
              </a:rPr>
              <a:t>Highlighting environmental data of areas surrounding construction sites to better determine clean-up costs </a:t>
            </a:r>
            <a:endParaRPr lang="en-US" sz="1050" dirty="0">
              <a:solidFill>
                <a:schemeClr val="accent4"/>
              </a:solidFill>
            </a:endParaRPr>
          </a:p>
        </p:txBody>
      </p:sp>
      <p:sp>
        <p:nvSpPr>
          <p:cNvPr id="75" name="TextBox 74"/>
          <p:cNvSpPr txBox="1"/>
          <p:nvPr/>
        </p:nvSpPr>
        <p:spPr>
          <a:xfrm>
            <a:off x="5375858" y="1090332"/>
            <a:ext cx="1687075" cy="1938992"/>
          </a:xfrm>
          <a:prstGeom prst="rect">
            <a:avLst/>
          </a:prstGeom>
          <a:noFill/>
        </p:spPr>
        <p:txBody>
          <a:bodyPr wrap="square" lIns="0" tIns="0" rIns="0" bIns="0" rtlCol="0">
            <a:spAutoFit/>
          </a:bodyPr>
          <a:lstStyle/>
          <a:p>
            <a:r>
              <a:rPr lang="en-US" sz="1050" b="1" dirty="0" smtClean="0">
                <a:solidFill>
                  <a:schemeClr val="accent4"/>
                </a:solidFill>
              </a:rPr>
              <a:t>Construction Companies</a:t>
            </a:r>
          </a:p>
          <a:p>
            <a:pPr marL="171450" indent="-171450">
              <a:buFont typeface="Arial" charset="0"/>
              <a:buChar char="•"/>
            </a:pPr>
            <a:r>
              <a:rPr lang="en-US" sz="1050" dirty="0" smtClean="0">
                <a:solidFill>
                  <a:schemeClr val="accent4"/>
                </a:solidFill>
              </a:rPr>
              <a:t>Current Vision delivers a solution to significantly increase efficiency and reduce costs by highlighting pedestrian patterns and traffic data throughout the city</a:t>
            </a:r>
          </a:p>
          <a:p>
            <a:pPr marL="171450" indent="-171450">
              <a:buFont typeface="Arial" charset="0"/>
              <a:buChar char="•"/>
            </a:pPr>
            <a:r>
              <a:rPr lang="en-US" sz="1050" dirty="0" smtClean="0">
                <a:solidFill>
                  <a:schemeClr val="accent4"/>
                </a:solidFill>
              </a:rPr>
              <a:t>Provides real time analytics to suggest optimal times for construction </a:t>
            </a:r>
          </a:p>
        </p:txBody>
      </p:sp>
      <p:sp>
        <p:nvSpPr>
          <p:cNvPr id="77" name="TextBox 76"/>
          <p:cNvSpPr txBox="1"/>
          <p:nvPr/>
        </p:nvSpPr>
        <p:spPr>
          <a:xfrm>
            <a:off x="7122127" y="3670229"/>
            <a:ext cx="1690402" cy="807913"/>
          </a:xfrm>
          <a:prstGeom prst="rect">
            <a:avLst/>
          </a:prstGeom>
          <a:noFill/>
        </p:spPr>
        <p:txBody>
          <a:bodyPr wrap="square" lIns="0" tIns="0" rIns="0" bIns="0" rtlCol="0">
            <a:spAutoFit/>
          </a:bodyPr>
          <a:lstStyle/>
          <a:p>
            <a:pPr marL="171450" indent="-171450">
              <a:buFont typeface="Arial" charset="0"/>
              <a:buChar char="•"/>
            </a:pPr>
            <a:r>
              <a:rPr lang="en-US" sz="1050" dirty="0" smtClean="0">
                <a:solidFill>
                  <a:schemeClr val="accent4"/>
                </a:solidFill>
              </a:rPr>
              <a:t>Web Application</a:t>
            </a:r>
          </a:p>
          <a:p>
            <a:pPr marL="171450" indent="-171450">
              <a:buFont typeface="Arial" charset="0"/>
              <a:buChar char="•"/>
            </a:pPr>
            <a:r>
              <a:rPr lang="en-US" sz="1050" dirty="0" smtClean="0">
                <a:solidFill>
                  <a:schemeClr val="accent4"/>
                </a:solidFill>
              </a:rPr>
              <a:t>Government contacts</a:t>
            </a:r>
          </a:p>
          <a:p>
            <a:pPr marL="171450" indent="-171450">
              <a:buFont typeface="Arial" charset="0"/>
              <a:buChar char="•"/>
            </a:pPr>
            <a:r>
              <a:rPr lang="en-US" sz="1050" dirty="0" smtClean="0">
                <a:solidFill>
                  <a:schemeClr val="accent4"/>
                </a:solidFill>
              </a:rPr>
              <a:t>GE Industrial relationships</a:t>
            </a:r>
          </a:p>
          <a:p>
            <a:pPr marL="171450" indent="-171450">
              <a:buFont typeface="Arial" charset="0"/>
              <a:buChar char="•"/>
            </a:pPr>
            <a:r>
              <a:rPr lang="en-US" sz="1050" dirty="0" smtClean="0">
                <a:solidFill>
                  <a:schemeClr val="accent4"/>
                </a:solidFill>
              </a:rPr>
              <a:t>American Society of Civil Engineers (ASCE) </a:t>
            </a:r>
            <a:endParaRPr lang="en-US" sz="1050" dirty="0">
              <a:solidFill>
                <a:schemeClr val="accent4"/>
              </a:solidFill>
            </a:endParaRPr>
          </a:p>
        </p:txBody>
      </p:sp>
      <p:sp>
        <p:nvSpPr>
          <p:cNvPr id="3" name="Rectangle 2"/>
          <p:cNvSpPr/>
          <p:nvPr/>
        </p:nvSpPr>
        <p:spPr>
          <a:xfrm>
            <a:off x="8855082" y="1050475"/>
            <a:ext cx="2009638" cy="3647152"/>
          </a:xfrm>
          <a:prstGeom prst="rect">
            <a:avLst/>
          </a:prstGeom>
        </p:spPr>
        <p:txBody>
          <a:bodyPr wrap="square">
            <a:spAutoFit/>
          </a:bodyPr>
          <a:lstStyle/>
          <a:p>
            <a:r>
              <a:rPr lang="en-US" sz="1100" b="1" dirty="0" smtClean="0">
                <a:solidFill>
                  <a:schemeClr val="accent4"/>
                </a:solidFill>
              </a:rPr>
              <a:t>Construction Companies</a:t>
            </a:r>
            <a:endParaRPr lang="en-US" sz="1100" b="1" dirty="0">
              <a:solidFill>
                <a:schemeClr val="accent4"/>
              </a:solidFill>
            </a:endParaRPr>
          </a:p>
          <a:p>
            <a:pPr marL="171450" indent="-171450">
              <a:buFont typeface="Arial" panose="020B0604020202020204" pitchFamily="34" charset="0"/>
              <a:buChar char="•"/>
            </a:pPr>
            <a:r>
              <a:rPr lang="en-US" sz="1100" dirty="0" smtClean="0">
                <a:solidFill>
                  <a:schemeClr val="accent4"/>
                </a:solidFill>
              </a:rPr>
              <a:t>Primarily city Construction firms affecting pedestrian flow</a:t>
            </a:r>
          </a:p>
          <a:p>
            <a:pPr marL="171450" indent="-171450">
              <a:buFont typeface="Arial" panose="020B0604020202020204" pitchFamily="34" charset="0"/>
              <a:buChar char="•"/>
            </a:pPr>
            <a:r>
              <a:rPr lang="en-US" sz="1100" dirty="0" smtClean="0">
                <a:solidFill>
                  <a:schemeClr val="accent4"/>
                </a:solidFill>
              </a:rPr>
              <a:t>Conducting construction in city areas within GE Current’s sensor radius</a:t>
            </a:r>
            <a:endParaRPr lang="en-US" sz="1100" b="1" dirty="0" smtClean="0">
              <a:solidFill>
                <a:schemeClr val="accent4"/>
              </a:solidFill>
            </a:endParaRPr>
          </a:p>
          <a:p>
            <a:endParaRPr lang="en-US" sz="1100" b="1" dirty="0">
              <a:solidFill>
                <a:schemeClr val="accent4"/>
              </a:solidFill>
            </a:endParaRPr>
          </a:p>
          <a:p>
            <a:endParaRPr lang="en-US" sz="1100" b="1" dirty="0" smtClean="0">
              <a:solidFill>
                <a:schemeClr val="accent4"/>
              </a:solidFill>
            </a:endParaRPr>
          </a:p>
          <a:p>
            <a:r>
              <a:rPr lang="en-US" sz="1100" b="1" dirty="0" smtClean="0">
                <a:solidFill>
                  <a:schemeClr val="accent4"/>
                </a:solidFill>
              </a:rPr>
              <a:t>Local Governments</a:t>
            </a:r>
          </a:p>
          <a:p>
            <a:pPr marL="171450" indent="-171450">
              <a:buFont typeface="Arial" charset="0"/>
              <a:buChar char="•"/>
            </a:pPr>
            <a:r>
              <a:rPr lang="en-US" sz="1100" dirty="0" smtClean="0">
                <a:solidFill>
                  <a:schemeClr val="accent4"/>
                </a:solidFill>
              </a:rPr>
              <a:t>Better city </a:t>
            </a:r>
            <a:r>
              <a:rPr lang="en-US" sz="1100" dirty="0">
                <a:solidFill>
                  <a:schemeClr val="accent4"/>
                </a:solidFill>
              </a:rPr>
              <a:t>p</a:t>
            </a:r>
            <a:r>
              <a:rPr lang="en-US" sz="1100" dirty="0" smtClean="0">
                <a:solidFill>
                  <a:schemeClr val="accent4"/>
                </a:solidFill>
              </a:rPr>
              <a:t>lanning capabilities</a:t>
            </a:r>
          </a:p>
          <a:p>
            <a:pPr marL="171450" indent="-171450">
              <a:buFont typeface="Arial" charset="0"/>
              <a:buChar char="•"/>
            </a:pPr>
            <a:r>
              <a:rPr lang="en-US" sz="1100" dirty="0" smtClean="0">
                <a:solidFill>
                  <a:schemeClr val="accent4"/>
                </a:solidFill>
              </a:rPr>
              <a:t>Concerned with environmental impact of construction firms</a:t>
            </a:r>
          </a:p>
          <a:p>
            <a:pPr marL="171450" indent="-171450">
              <a:buFont typeface="Arial" charset="0"/>
              <a:buChar char="•"/>
            </a:pPr>
            <a:r>
              <a:rPr lang="en-US" sz="1100" dirty="0" smtClean="0">
                <a:solidFill>
                  <a:schemeClr val="accent4"/>
                </a:solidFill>
              </a:rPr>
              <a:t>Pedestrian Safety</a:t>
            </a:r>
            <a:r>
              <a:rPr lang="en-US" sz="1100" dirty="0" smtClean="0">
                <a:solidFill>
                  <a:srgbClr val="FF0000"/>
                </a:solidFill>
              </a:rPr>
              <a:t> </a:t>
            </a:r>
            <a:endParaRPr lang="en-US" sz="1100" dirty="0" smtClean="0">
              <a:solidFill>
                <a:schemeClr val="accent4"/>
              </a:solidFill>
            </a:endParaRPr>
          </a:p>
          <a:p>
            <a:pPr marL="171450" indent="-171450">
              <a:buFont typeface="Arial" charset="0"/>
              <a:buChar char="•"/>
            </a:pPr>
            <a:r>
              <a:rPr lang="en-US" sz="1100" dirty="0" smtClean="0">
                <a:solidFill>
                  <a:schemeClr val="accent4"/>
                </a:solidFill>
              </a:rPr>
              <a:t>Larger use case potential for overall city planning in addition to provisioning around construction sites </a:t>
            </a:r>
            <a:endParaRPr lang="en-US" sz="1100" dirty="0">
              <a:solidFill>
                <a:schemeClr val="accent4"/>
              </a:solidFill>
            </a:endParaRPr>
          </a:p>
          <a:p>
            <a:endParaRPr lang="en-US" sz="1100" dirty="0">
              <a:solidFill>
                <a:srgbClr val="FF0000"/>
              </a:solidFill>
            </a:endParaRPr>
          </a:p>
        </p:txBody>
      </p:sp>
      <p:sp>
        <p:nvSpPr>
          <p:cNvPr id="79" name="TextBox 78"/>
          <p:cNvSpPr txBox="1"/>
          <p:nvPr/>
        </p:nvSpPr>
        <p:spPr>
          <a:xfrm>
            <a:off x="6285222" y="5120606"/>
            <a:ext cx="4315096" cy="484748"/>
          </a:xfrm>
          <a:prstGeom prst="rect">
            <a:avLst/>
          </a:prstGeom>
          <a:noFill/>
        </p:spPr>
        <p:txBody>
          <a:bodyPr wrap="square" lIns="0" tIns="0" rIns="0" bIns="0" rtlCol="0">
            <a:spAutoFit/>
          </a:bodyPr>
          <a:lstStyle/>
          <a:p>
            <a:pPr marL="228600" indent="-228600">
              <a:buFont typeface="Arial" panose="020B0604020202020204" pitchFamily="34" charset="0"/>
              <a:buChar char="•"/>
            </a:pPr>
            <a:r>
              <a:rPr lang="en-US" sz="1050" dirty="0" smtClean="0">
                <a:solidFill>
                  <a:schemeClr val="accent4"/>
                </a:solidFill>
              </a:rPr>
              <a:t>Yearly licensing fee from Construction companies and Government</a:t>
            </a:r>
            <a:endParaRPr lang="en-US" sz="1050" dirty="0">
              <a:solidFill>
                <a:schemeClr val="accent4"/>
              </a:solidFill>
            </a:endParaRPr>
          </a:p>
          <a:p>
            <a:pPr marL="228600" indent="-228600">
              <a:buFont typeface="Arial" panose="020B0604020202020204" pitchFamily="34" charset="0"/>
              <a:buChar char="•"/>
            </a:pPr>
            <a:r>
              <a:rPr lang="en-US" sz="1050" dirty="0" smtClean="0">
                <a:solidFill>
                  <a:schemeClr val="accent4"/>
                </a:solidFill>
              </a:rPr>
              <a:t>Joint Partnerships with construction firms</a:t>
            </a:r>
            <a:endParaRPr lang="en-US" sz="1050" dirty="0">
              <a:solidFill>
                <a:schemeClr val="accent4"/>
              </a:solidFill>
            </a:endParaRPr>
          </a:p>
          <a:p>
            <a:pPr marL="228600" indent="-228600">
              <a:buFont typeface="Arial" panose="020B0604020202020204" pitchFamily="34" charset="0"/>
              <a:buChar char="•"/>
            </a:pPr>
            <a:r>
              <a:rPr lang="en-US" sz="1050" dirty="0">
                <a:solidFill>
                  <a:schemeClr val="accent4"/>
                </a:solidFill>
              </a:rPr>
              <a:t>Add-ons: </a:t>
            </a:r>
            <a:r>
              <a:rPr lang="en-US" sz="1050" dirty="0" smtClean="0">
                <a:solidFill>
                  <a:schemeClr val="accent4"/>
                </a:solidFill>
              </a:rPr>
              <a:t>enhanced analytics</a:t>
            </a:r>
            <a:endParaRPr lang="en-US" sz="1050" dirty="0">
              <a:solidFill>
                <a:schemeClr val="accent4"/>
              </a:solidFill>
            </a:endParaRPr>
          </a:p>
        </p:txBody>
      </p:sp>
      <p:sp>
        <p:nvSpPr>
          <p:cNvPr id="80" name="TextBox 79"/>
          <p:cNvSpPr txBox="1"/>
          <p:nvPr/>
        </p:nvSpPr>
        <p:spPr>
          <a:xfrm>
            <a:off x="1866454" y="5120606"/>
            <a:ext cx="3925077" cy="646331"/>
          </a:xfrm>
          <a:prstGeom prst="rect">
            <a:avLst/>
          </a:prstGeom>
          <a:noFill/>
        </p:spPr>
        <p:txBody>
          <a:bodyPr wrap="square" lIns="0" tIns="0" rIns="0" bIns="0" rtlCol="0">
            <a:spAutoFit/>
          </a:bodyPr>
          <a:lstStyle/>
          <a:p>
            <a:pPr marL="171450" indent="-171450">
              <a:buFont typeface="Arial" panose="020B0604020202020204" pitchFamily="34" charset="0"/>
              <a:buChar char="•"/>
            </a:pPr>
            <a:r>
              <a:rPr lang="en-US" sz="1050" dirty="0">
                <a:solidFill>
                  <a:schemeClr val="accent4"/>
                </a:solidFill>
              </a:rPr>
              <a:t>People – </a:t>
            </a:r>
            <a:r>
              <a:rPr lang="en-US" sz="1050" dirty="0" smtClean="0">
                <a:solidFill>
                  <a:schemeClr val="accent4"/>
                </a:solidFill>
              </a:rPr>
              <a:t>Sales Team, Full Stack Engineers, Support team</a:t>
            </a:r>
            <a:endParaRPr lang="en-US" sz="1050" dirty="0">
              <a:solidFill>
                <a:schemeClr val="accent4"/>
              </a:solidFill>
            </a:endParaRPr>
          </a:p>
          <a:p>
            <a:pPr marL="171450" indent="-171450">
              <a:buFont typeface="Arial" panose="020B0604020202020204" pitchFamily="34" charset="0"/>
              <a:buChar char="•"/>
            </a:pPr>
            <a:r>
              <a:rPr lang="en-US" sz="1050" dirty="0">
                <a:solidFill>
                  <a:schemeClr val="accent4"/>
                </a:solidFill>
              </a:rPr>
              <a:t>Runtime costs – </a:t>
            </a:r>
            <a:r>
              <a:rPr lang="en-US" sz="1050" dirty="0" smtClean="0">
                <a:solidFill>
                  <a:schemeClr val="accent4"/>
                </a:solidFill>
              </a:rPr>
              <a:t>Cloud infrastructure, Predix services, Data Storage</a:t>
            </a:r>
            <a:endParaRPr lang="en-US" sz="1050" dirty="0">
              <a:solidFill>
                <a:schemeClr val="accent4"/>
              </a:solidFill>
            </a:endParaRPr>
          </a:p>
          <a:p>
            <a:pPr marL="171450" indent="-171450">
              <a:buFont typeface="Arial" panose="020B0604020202020204" pitchFamily="34" charset="0"/>
              <a:buChar char="•"/>
            </a:pPr>
            <a:r>
              <a:rPr lang="en-US" sz="1050" dirty="0">
                <a:solidFill>
                  <a:schemeClr val="accent4"/>
                </a:solidFill>
              </a:rPr>
              <a:t>Sales/marketing– </a:t>
            </a:r>
            <a:r>
              <a:rPr lang="en-US" sz="1050" dirty="0" smtClean="0">
                <a:solidFill>
                  <a:schemeClr val="accent4"/>
                </a:solidFill>
              </a:rPr>
              <a:t>software demo, promo video</a:t>
            </a:r>
            <a:endParaRPr lang="en-US" sz="1050" dirty="0">
              <a:solidFill>
                <a:schemeClr val="accent4"/>
              </a:solidFill>
            </a:endParaRPr>
          </a:p>
          <a:p>
            <a:pPr marL="171450" indent="-171450">
              <a:buFont typeface="Arial" panose="020B0604020202020204" pitchFamily="34" charset="0"/>
              <a:buChar char="•"/>
            </a:pPr>
            <a:r>
              <a:rPr lang="en-US" sz="1050" dirty="0">
                <a:solidFill>
                  <a:schemeClr val="accent4"/>
                </a:solidFill>
              </a:rPr>
              <a:t>Other </a:t>
            </a:r>
            <a:r>
              <a:rPr lang="en-US" sz="1050" dirty="0" smtClean="0">
                <a:solidFill>
                  <a:schemeClr val="accent4"/>
                </a:solidFill>
              </a:rPr>
              <a:t>– Maintenance  Costs</a:t>
            </a:r>
            <a:endParaRPr lang="en-US" sz="1050" dirty="0">
              <a:solidFill>
                <a:schemeClr val="accent4"/>
              </a:solidFill>
            </a:endParaRPr>
          </a:p>
        </p:txBody>
      </p:sp>
      <p:sp>
        <p:nvSpPr>
          <p:cNvPr id="78" name="Rectangle 77"/>
          <p:cNvSpPr/>
          <p:nvPr/>
        </p:nvSpPr>
        <p:spPr>
          <a:xfrm>
            <a:off x="7183871" y="1039801"/>
            <a:ext cx="1721663" cy="1277273"/>
          </a:xfrm>
          <a:prstGeom prst="rect">
            <a:avLst/>
          </a:prstGeom>
        </p:spPr>
        <p:txBody>
          <a:bodyPr wrap="square">
            <a:spAutoFit/>
          </a:bodyPr>
          <a:lstStyle/>
          <a:p>
            <a:r>
              <a:rPr lang="en-US" sz="1100" b="1" dirty="0" smtClean="0">
                <a:solidFill>
                  <a:schemeClr val="accent4"/>
                </a:solidFill>
              </a:rPr>
              <a:t>All Segments</a:t>
            </a:r>
            <a:endParaRPr lang="en-US" sz="1100" b="1" dirty="0">
              <a:solidFill>
                <a:schemeClr val="accent4"/>
              </a:solidFill>
            </a:endParaRPr>
          </a:p>
          <a:p>
            <a:pPr marL="171450" indent="-171450">
              <a:buFont typeface="Arial" panose="020B0604020202020204" pitchFamily="34" charset="0"/>
              <a:buChar char="•"/>
            </a:pPr>
            <a:r>
              <a:rPr lang="en-US" sz="1100" dirty="0">
                <a:solidFill>
                  <a:schemeClr val="accent4"/>
                </a:solidFill>
              </a:rPr>
              <a:t>Self service API access</a:t>
            </a:r>
          </a:p>
          <a:p>
            <a:pPr marL="171450" indent="-171450">
              <a:buFont typeface="Arial" panose="020B0604020202020204" pitchFamily="34" charset="0"/>
              <a:buChar char="•"/>
            </a:pPr>
            <a:r>
              <a:rPr lang="en-US" sz="1100" dirty="0">
                <a:solidFill>
                  <a:schemeClr val="accent4"/>
                </a:solidFill>
              </a:rPr>
              <a:t>24x7 support</a:t>
            </a:r>
          </a:p>
          <a:p>
            <a:pPr marL="171450" indent="-171450">
              <a:buFont typeface="Arial" panose="020B0604020202020204" pitchFamily="34" charset="0"/>
              <a:buChar char="•"/>
            </a:pPr>
            <a:r>
              <a:rPr lang="en-US" sz="1100" dirty="0" smtClean="0">
                <a:solidFill>
                  <a:schemeClr val="accent4"/>
                </a:solidFill>
              </a:rPr>
              <a:t>Increasing efficiency</a:t>
            </a:r>
          </a:p>
          <a:p>
            <a:pPr marL="171450" indent="-171450">
              <a:buFont typeface="Arial" panose="020B0604020202020204" pitchFamily="34" charset="0"/>
              <a:buChar char="•"/>
            </a:pPr>
            <a:r>
              <a:rPr lang="en-US" sz="1100" dirty="0" smtClean="0">
                <a:solidFill>
                  <a:schemeClr val="accent4"/>
                </a:solidFill>
              </a:rPr>
              <a:t>Reducing costs</a:t>
            </a:r>
            <a:endParaRPr lang="en-US" sz="1100" dirty="0">
              <a:solidFill>
                <a:schemeClr val="accent4"/>
              </a:solidFill>
            </a:endParaRPr>
          </a:p>
          <a:p>
            <a:pPr marL="171450" indent="-171450">
              <a:buFont typeface="Arial" panose="020B0604020202020204" pitchFamily="34" charset="0"/>
              <a:buChar char="•"/>
            </a:pPr>
            <a:r>
              <a:rPr lang="en-US" sz="1100" dirty="0" smtClean="0">
                <a:solidFill>
                  <a:schemeClr val="accent4"/>
                </a:solidFill>
              </a:rPr>
              <a:t>Building smarter, safer cities</a:t>
            </a:r>
          </a:p>
        </p:txBody>
      </p:sp>
      <p:sp>
        <p:nvSpPr>
          <p:cNvPr id="16" name="Rectangle 15"/>
          <p:cNvSpPr/>
          <p:nvPr/>
        </p:nvSpPr>
        <p:spPr>
          <a:xfrm>
            <a:off x="6206046" y="4763459"/>
            <a:ext cx="4536377" cy="1599815"/>
          </a:xfrm>
          <a:prstGeom prst="rect">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76" name="Title 5"/>
          <p:cNvSpPr>
            <a:spLocks noGrp="1"/>
          </p:cNvSpPr>
          <p:nvPr>
            <p:ph type="title"/>
          </p:nvPr>
        </p:nvSpPr>
        <p:spPr>
          <a:xfrm>
            <a:off x="1166660" y="29006"/>
            <a:ext cx="10091484" cy="914400"/>
          </a:xfrm>
        </p:spPr>
        <p:txBody>
          <a:bodyPr/>
          <a:lstStyle/>
          <a:p>
            <a:r>
              <a:rPr lang="en-US" dirty="0" smtClean="0"/>
              <a:t>Current Vision </a:t>
            </a:r>
            <a:r>
              <a:rPr lang="en-US" dirty="0"/>
              <a:t>| </a:t>
            </a:r>
            <a:r>
              <a:rPr lang="en-US" dirty="0" smtClean="0"/>
              <a:t>Lean Canvas &amp; High Level Overview</a:t>
            </a:r>
            <a:endParaRPr lang="en-US" dirty="0"/>
          </a:p>
        </p:txBody>
      </p:sp>
    </p:spTree>
    <p:extLst>
      <p:ext uri="{BB962C8B-B14F-4D97-AF65-F5344CB8AC3E}">
        <p14:creationId xmlns:p14="http://schemas.microsoft.com/office/powerpoint/2010/main" val="9250480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627188" y="2989385"/>
            <a:ext cx="9000934" cy="1512765"/>
          </a:xfrm>
        </p:spPr>
        <p:txBody>
          <a:bodyPr/>
          <a:lstStyle/>
          <a:p>
            <a:pPr algn="ctr"/>
            <a:r>
              <a:rPr lang="en-US" dirty="0" smtClean="0"/>
              <a:t>Business Model</a:t>
            </a:r>
            <a:endParaRPr lang="en-US" dirty="0"/>
          </a:p>
        </p:txBody>
      </p:sp>
      <p:sp>
        <p:nvSpPr>
          <p:cNvPr id="3" name="Slide Number Placeholder 2"/>
          <p:cNvSpPr>
            <a:spLocks noGrp="1"/>
          </p:cNvSpPr>
          <p:nvPr>
            <p:ph type="sldNum" sz="quarter" idx="12"/>
          </p:nvPr>
        </p:nvSpPr>
        <p:spPr/>
        <p:txBody>
          <a:bodyPr/>
          <a:lstStyle/>
          <a:p>
            <a:fld id="{00E6A5BD-C011-4A45-AA3A-201790FB7F2B}" type="slidenum">
              <a:rPr lang="en-CA" smtClean="0"/>
              <a:t>5</a:t>
            </a:fld>
            <a:endParaRPr lang="en-CA"/>
          </a:p>
        </p:txBody>
      </p:sp>
    </p:spTree>
    <p:extLst>
      <p:ext uri="{BB962C8B-B14F-4D97-AF65-F5344CB8AC3E}">
        <p14:creationId xmlns:p14="http://schemas.microsoft.com/office/powerpoint/2010/main" val="17705043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244881" y="2639305"/>
            <a:ext cx="10212013" cy="1072488"/>
            <a:chOff x="1244881" y="1330036"/>
            <a:chExt cx="10212013" cy="1072488"/>
          </a:xfrm>
        </p:grpSpPr>
        <p:sp>
          <p:nvSpPr>
            <p:cNvPr id="88" name="Rectangle 4"/>
            <p:cNvSpPr>
              <a:spLocks noChangeArrowheads="1"/>
            </p:cNvSpPr>
            <p:nvPr/>
          </p:nvSpPr>
          <p:spPr bwMode="gray">
            <a:xfrm>
              <a:off x="3033376" y="1330037"/>
              <a:ext cx="7823077" cy="333823"/>
            </a:xfrm>
            <a:prstGeom prst="rect">
              <a:avLst/>
            </a:prstGeom>
            <a:gradFill rotWithShape="0">
              <a:gsLst>
                <a:gs pos="0">
                  <a:schemeClr val="bg1">
                    <a:lumMod val="95000"/>
                  </a:schemeClr>
                </a:gs>
                <a:gs pos="100000">
                  <a:srgbClr val="FFFFFF"/>
                </a:gs>
              </a:gsLst>
              <a:lin ang="0" scaled="1"/>
            </a:gradFill>
            <a:ln>
              <a:noFill/>
            </a:ln>
            <a:effectLst/>
            <a:extLst/>
          </p:spPr>
          <p:txBody>
            <a:bodyPr wrap="none" anchor="ctr"/>
            <a:lstStyle/>
            <a:p>
              <a:pPr marL="0" lvl="1"/>
              <a:r>
                <a:rPr lang="en-US" sz="1400" b="1" dirty="0" smtClean="0">
                  <a:solidFill>
                    <a:srgbClr val="454545"/>
                  </a:solidFill>
                </a:rPr>
                <a:t>Implementing the primary features and user interface of the app</a:t>
              </a:r>
              <a:endParaRPr lang="en-US" sz="1400" b="1" dirty="0">
                <a:solidFill>
                  <a:srgbClr val="454545"/>
                </a:solidFill>
              </a:endParaRPr>
            </a:p>
          </p:txBody>
        </p:sp>
        <p:sp>
          <p:nvSpPr>
            <p:cNvPr id="89" name="Rectangle 88"/>
            <p:cNvSpPr/>
            <p:nvPr/>
          </p:nvSpPr>
          <p:spPr>
            <a:xfrm>
              <a:off x="1244881" y="1330036"/>
              <a:ext cx="1447800" cy="857043"/>
            </a:xfrm>
            <a:prstGeom prst="rect">
              <a:avLst/>
            </a:prstGeom>
            <a:solidFill>
              <a:srgbClr val="0070C0"/>
            </a:solidFill>
          </p:spPr>
          <p:style>
            <a:lnRef idx="1">
              <a:schemeClr val="dk1"/>
            </a:lnRef>
            <a:fillRef idx="3">
              <a:schemeClr val="dk1"/>
            </a:fillRef>
            <a:effectRef idx="2">
              <a:schemeClr val="dk1"/>
            </a:effectRef>
            <a:fontRef idx="minor">
              <a:schemeClr val="lt1"/>
            </a:fontRef>
          </p:style>
          <p:txBody>
            <a:bodyPr rtlCol="0" anchor="ctr"/>
            <a:lstStyle/>
            <a:p>
              <a:pPr algn="ctr"/>
              <a:r>
                <a:rPr lang="en-US" b="1" dirty="0">
                  <a:solidFill>
                    <a:prstClr val="white"/>
                  </a:solidFill>
                </a:rPr>
                <a:t>Plan</a:t>
              </a:r>
            </a:p>
          </p:txBody>
        </p:sp>
        <p:sp>
          <p:nvSpPr>
            <p:cNvPr id="90" name="TextBox 89"/>
            <p:cNvSpPr txBox="1"/>
            <p:nvPr/>
          </p:nvSpPr>
          <p:spPr>
            <a:xfrm>
              <a:off x="3033376" y="1663860"/>
              <a:ext cx="8423518"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smtClean="0">
                  <a:solidFill>
                    <a:srgbClr val="454545"/>
                  </a:solidFill>
                </a:rPr>
                <a:t>Map View to see all the sensors and clusters of pedestrians along with traffic</a:t>
              </a:r>
            </a:p>
            <a:p>
              <a:pPr marL="285750" indent="-285750">
                <a:buFont typeface="Arial" panose="020B0604020202020204" pitchFamily="34" charset="0"/>
                <a:buChar char="•"/>
              </a:pPr>
              <a:r>
                <a:rPr lang="en-US" sz="1400" dirty="0" smtClean="0">
                  <a:solidFill>
                    <a:srgbClr val="454545"/>
                  </a:solidFill>
                </a:rPr>
                <a:t>All secondary features are mentioned in business plan but not implemented due to limited time and resources</a:t>
              </a:r>
              <a:endParaRPr lang="en-US" sz="1400" dirty="0">
                <a:solidFill>
                  <a:srgbClr val="454545"/>
                </a:solidFill>
              </a:endParaRPr>
            </a:p>
          </p:txBody>
        </p:sp>
      </p:grpSp>
      <p:grpSp>
        <p:nvGrpSpPr>
          <p:cNvPr id="4" name="Group 3"/>
          <p:cNvGrpSpPr/>
          <p:nvPr/>
        </p:nvGrpSpPr>
        <p:grpSpPr>
          <a:xfrm>
            <a:off x="1244881" y="5098976"/>
            <a:ext cx="10212013" cy="1072488"/>
            <a:chOff x="1244881" y="2574636"/>
            <a:chExt cx="10212013" cy="1072488"/>
          </a:xfrm>
        </p:grpSpPr>
        <p:sp>
          <p:nvSpPr>
            <p:cNvPr id="85" name="Rectangle 4"/>
            <p:cNvSpPr>
              <a:spLocks noChangeArrowheads="1"/>
            </p:cNvSpPr>
            <p:nvPr/>
          </p:nvSpPr>
          <p:spPr bwMode="gray">
            <a:xfrm>
              <a:off x="3033376" y="2574637"/>
              <a:ext cx="7823077" cy="333823"/>
            </a:xfrm>
            <a:prstGeom prst="rect">
              <a:avLst/>
            </a:prstGeom>
            <a:gradFill rotWithShape="0">
              <a:gsLst>
                <a:gs pos="0">
                  <a:schemeClr val="bg1">
                    <a:lumMod val="95000"/>
                  </a:schemeClr>
                </a:gs>
                <a:gs pos="100000">
                  <a:srgbClr val="FFFFFF"/>
                </a:gs>
              </a:gsLst>
              <a:lin ang="0" scaled="1"/>
            </a:gradFill>
            <a:ln>
              <a:noFill/>
            </a:ln>
            <a:effectLst/>
            <a:extLst/>
          </p:spPr>
          <p:txBody>
            <a:bodyPr wrap="none" anchor="ctr"/>
            <a:lstStyle/>
            <a:p>
              <a:r>
                <a:rPr lang="en-US" sz="1400" b="1" dirty="0" smtClean="0">
                  <a:solidFill>
                    <a:srgbClr val="454545"/>
                  </a:solidFill>
                </a:rPr>
                <a:t>Target Market and Customer Impact</a:t>
              </a:r>
              <a:endParaRPr lang="en-US" sz="1400" b="1" dirty="0">
                <a:solidFill>
                  <a:srgbClr val="454545"/>
                </a:solidFill>
              </a:endParaRPr>
            </a:p>
          </p:txBody>
        </p:sp>
        <p:sp>
          <p:nvSpPr>
            <p:cNvPr id="86" name="Rectangle 85"/>
            <p:cNvSpPr/>
            <p:nvPr/>
          </p:nvSpPr>
          <p:spPr>
            <a:xfrm>
              <a:off x="1244881" y="2574636"/>
              <a:ext cx="1447800" cy="857043"/>
            </a:xfrm>
            <a:prstGeom prst="rect">
              <a:avLst/>
            </a:prstGeom>
            <a:solidFill>
              <a:srgbClr val="0070C0"/>
            </a:solidFill>
          </p:spPr>
          <p:style>
            <a:lnRef idx="1">
              <a:schemeClr val="dk1"/>
            </a:lnRef>
            <a:fillRef idx="3">
              <a:schemeClr val="dk1"/>
            </a:fillRef>
            <a:effectRef idx="2">
              <a:schemeClr val="dk1"/>
            </a:effectRef>
            <a:fontRef idx="minor">
              <a:schemeClr val="lt1"/>
            </a:fontRef>
          </p:style>
          <p:txBody>
            <a:bodyPr rtlCol="0" anchor="ctr"/>
            <a:lstStyle/>
            <a:p>
              <a:pPr algn="ctr"/>
              <a:r>
                <a:rPr lang="en-US" b="1" dirty="0" smtClean="0">
                  <a:solidFill>
                    <a:prstClr val="white"/>
                  </a:solidFill>
                </a:rPr>
                <a:t>Market</a:t>
              </a:r>
              <a:endParaRPr lang="en-US" b="1" dirty="0">
                <a:solidFill>
                  <a:prstClr val="white"/>
                </a:solidFill>
              </a:endParaRPr>
            </a:p>
          </p:txBody>
        </p:sp>
        <p:sp>
          <p:nvSpPr>
            <p:cNvPr id="87" name="TextBox 86"/>
            <p:cNvSpPr txBox="1"/>
            <p:nvPr/>
          </p:nvSpPr>
          <p:spPr>
            <a:xfrm>
              <a:off x="3033376" y="2908460"/>
              <a:ext cx="8423518"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smtClean="0">
                  <a:solidFill>
                    <a:srgbClr val="454545"/>
                  </a:solidFill>
                </a:rPr>
                <a:t>Construction Companies</a:t>
              </a:r>
              <a:endParaRPr lang="en-US" sz="1400" dirty="0">
                <a:solidFill>
                  <a:srgbClr val="454545"/>
                </a:solidFill>
              </a:endParaRPr>
            </a:p>
            <a:p>
              <a:pPr marL="285750" indent="-285750">
                <a:buFont typeface="Arial" panose="020B0604020202020204" pitchFamily="34" charset="0"/>
                <a:buChar char="•"/>
              </a:pPr>
              <a:r>
                <a:rPr lang="en-US" sz="1400" dirty="0" smtClean="0">
                  <a:solidFill>
                    <a:srgbClr val="454545"/>
                  </a:solidFill>
                </a:rPr>
                <a:t>Local Governments</a:t>
              </a:r>
            </a:p>
            <a:p>
              <a:pPr marL="285750" indent="-285750">
                <a:buFont typeface="Arial" panose="020B0604020202020204" pitchFamily="34" charset="0"/>
                <a:buChar char="•"/>
              </a:pPr>
              <a:r>
                <a:rPr lang="en-US" sz="1400" dirty="0" smtClean="0">
                  <a:solidFill>
                    <a:srgbClr val="454545"/>
                  </a:solidFill>
                </a:rPr>
                <a:t>Involves Pedestrian Safety, Traffic flow and </a:t>
              </a:r>
              <a:r>
                <a:rPr lang="en-US" sz="1400" smtClean="0">
                  <a:solidFill>
                    <a:srgbClr val="454545"/>
                  </a:solidFill>
                </a:rPr>
                <a:t>Environmental safety/clean-up </a:t>
              </a:r>
              <a:r>
                <a:rPr lang="en-US" sz="1400" dirty="0" smtClean="0">
                  <a:solidFill>
                    <a:srgbClr val="454545"/>
                  </a:solidFill>
                </a:rPr>
                <a:t>for Smart City</a:t>
              </a:r>
              <a:endParaRPr lang="en-US" sz="1400" dirty="0">
                <a:solidFill>
                  <a:srgbClr val="454545"/>
                </a:solidFill>
              </a:endParaRPr>
            </a:p>
          </p:txBody>
        </p:sp>
      </p:grpSp>
      <p:grpSp>
        <p:nvGrpSpPr>
          <p:cNvPr id="5" name="Group 4"/>
          <p:cNvGrpSpPr/>
          <p:nvPr/>
        </p:nvGrpSpPr>
        <p:grpSpPr>
          <a:xfrm>
            <a:off x="1244881" y="3869141"/>
            <a:ext cx="10212013" cy="1287931"/>
            <a:chOff x="1244881" y="3819236"/>
            <a:chExt cx="10212013" cy="1287931"/>
          </a:xfrm>
        </p:grpSpPr>
        <p:sp>
          <p:nvSpPr>
            <p:cNvPr id="70" name="Rectangle 4"/>
            <p:cNvSpPr>
              <a:spLocks noChangeArrowheads="1"/>
            </p:cNvSpPr>
            <p:nvPr/>
          </p:nvSpPr>
          <p:spPr bwMode="gray">
            <a:xfrm>
              <a:off x="3033376" y="3819237"/>
              <a:ext cx="7823077" cy="333823"/>
            </a:xfrm>
            <a:prstGeom prst="rect">
              <a:avLst/>
            </a:prstGeom>
            <a:gradFill rotWithShape="0">
              <a:gsLst>
                <a:gs pos="0">
                  <a:schemeClr val="bg1">
                    <a:lumMod val="95000"/>
                  </a:schemeClr>
                </a:gs>
                <a:gs pos="100000">
                  <a:srgbClr val="FFFFFF"/>
                </a:gs>
              </a:gsLst>
              <a:lin ang="0" scaled="1"/>
            </a:gradFill>
            <a:ln>
              <a:noFill/>
            </a:ln>
            <a:effectLst/>
            <a:extLst/>
          </p:spPr>
          <p:txBody>
            <a:bodyPr wrap="none" anchor="ctr"/>
            <a:lstStyle/>
            <a:p>
              <a:r>
                <a:rPr lang="en-US" sz="1400" b="1" dirty="0" smtClean="0">
                  <a:solidFill>
                    <a:srgbClr val="454545"/>
                  </a:solidFill>
                </a:rPr>
                <a:t>Features implemented </a:t>
              </a:r>
              <a:endParaRPr lang="en-US" sz="1400" b="1" dirty="0">
                <a:solidFill>
                  <a:srgbClr val="454545"/>
                </a:solidFill>
              </a:endParaRPr>
            </a:p>
          </p:txBody>
        </p:sp>
        <p:sp>
          <p:nvSpPr>
            <p:cNvPr id="83" name="Rectangle 82"/>
            <p:cNvSpPr/>
            <p:nvPr/>
          </p:nvSpPr>
          <p:spPr>
            <a:xfrm>
              <a:off x="1244881" y="3819236"/>
              <a:ext cx="1447800" cy="857043"/>
            </a:xfrm>
            <a:prstGeom prst="rect">
              <a:avLst/>
            </a:prstGeom>
            <a:solidFill>
              <a:srgbClr val="0070C0"/>
            </a:solidFill>
          </p:spPr>
          <p:style>
            <a:lnRef idx="1">
              <a:schemeClr val="dk1"/>
            </a:lnRef>
            <a:fillRef idx="3">
              <a:schemeClr val="dk1"/>
            </a:fillRef>
            <a:effectRef idx="2">
              <a:schemeClr val="dk1"/>
            </a:effectRef>
            <a:fontRef idx="minor">
              <a:schemeClr val="lt1"/>
            </a:fontRef>
          </p:style>
          <p:txBody>
            <a:bodyPr rtlCol="0" anchor="ctr"/>
            <a:lstStyle/>
            <a:p>
              <a:pPr algn="ctr"/>
              <a:r>
                <a:rPr lang="en-US" b="1" dirty="0" smtClean="0">
                  <a:solidFill>
                    <a:prstClr val="white"/>
                  </a:solidFill>
                </a:rPr>
                <a:t>Features</a:t>
              </a:r>
              <a:endParaRPr lang="en-US" b="1" dirty="0">
                <a:solidFill>
                  <a:prstClr val="white"/>
                </a:solidFill>
              </a:endParaRPr>
            </a:p>
          </p:txBody>
        </p:sp>
        <p:sp>
          <p:nvSpPr>
            <p:cNvPr id="84" name="TextBox 83"/>
            <p:cNvSpPr txBox="1"/>
            <p:nvPr/>
          </p:nvSpPr>
          <p:spPr>
            <a:xfrm>
              <a:off x="3033376" y="4153060"/>
              <a:ext cx="8423518"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smtClean="0">
                  <a:solidFill>
                    <a:srgbClr val="454545"/>
                  </a:solidFill>
                </a:rPr>
                <a:t>Map View with pedestrian clusters </a:t>
              </a:r>
              <a:r>
                <a:rPr lang="en-US" sz="1400" dirty="0">
                  <a:solidFill>
                    <a:srgbClr val="454545"/>
                  </a:solidFill>
                </a:rPr>
                <a:t>and traffic </a:t>
              </a:r>
              <a:r>
                <a:rPr lang="en-US" sz="1400" dirty="0" smtClean="0">
                  <a:solidFill>
                    <a:srgbClr val="454545"/>
                  </a:solidFill>
                </a:rPr>
                <a:t>bottlenecks identified on screen</a:t>
              </a:r>
            </a:p>
            <a:p>
              <a:pPr marL="285750" indent="-285750">
                <a:buFont typeface="Arial" panose="020B0604020202020204" pitchFamily="34" charset="0"/>
                <a:buChar char="•"/>
              </a:pPr>
              <a:r>
                <a:rPr lang="en-US" sz="1400" dirty="0" smtClean="0">
                  <a:solidFill>
                    <a:srgbClr val="454545"/>
                  </a:solidFill>
                </a:rPr>
                <a:t>Allow construction companies to place pins on the map for their asset or construction sites based on the pedestrian clusters and traffic flow</a:t>
              </a:r>
            </a:p>
            <a:p>
              <a:pPr marL="285750" indent="-285750">
                <a:buFont typeface="Arial" panose="020B0604020202020204" pitchFamily="34" charset="0"/>
                <a:buChar char="•"/>
              </a:pPr>
              <a:r>
                <a:rPr lang="en-US" sz="1400" dirty="0" smtClean="0">
                  <a:solidFill>
                    <a:srgbClr val="454545"/>
                  </a:solidFill>
                </a:rPr>
                <a:t>Helping construction companies and local Governments to promote smart construction</a:t>
              </a:r>
              <a:endParaRPr lang="en-US" sz="1400" dirty="0">
                <a:solidFill>
                  <a:srgbClr val="454545"/>
                </a:solidFill>
              </a:endParaRPr>
            </a:p>
          </p:txBody>
        </p:sp>
      </p:grpSp>
      <p:grpSp>
        <p:nvGrpSpPr>
          <p:cNvPr id="6" name="Group 5"/>
          <p:cNvGrpSpPr/>
          <p:nvPr/>
        </p:nvGrpSpPr>
        <p:grpSpPr>
          <a:xfrm>
            <a:off x="1244881" y="1409469"/>
            <a:ext cx="10459439" cy="1287931"/>
            <a:chOff x="1244881" y="5063836"/>
            <a:chExt cx="10459439" cy="1287931"/>
          </a:xfrm>
        </p:grpSpPr>
        <p:sp>
          <p:nvSpPr>
            <p:cNvPr id="58" name="Rectangle 4"/>
            <p:cNvSpPr>
              <a:spLocks noChangeArrowheads="1"/>
            </p:cNvSpPr>
            <p:nvPr/>
          </p:nvSpPr>
          <p:spPr bwMode="gray">
            <a:xfrm>
              <a:off x="3033376" y="5063837"/>
              <a:ext cx="7823077" cy="333823"/>
            </a:xfrm>
            <a:prstGeom prst="rect">
              <a:avLst/>
            </a:prstGeom>
            <a:gradFill rotWithShape="0">
              <a:gsLst>
                <a:gs pos="0">
                  <a:schemeClr val="bg1">
                    <a:lumMod val="95000"/>
                  </a:schemeClr>
                </a:gs>
                <a:gs pos="100000">
                  <a:srgbClr val="FFFFFF"/>
                </a:gs>
              </a:gsLst>
              <a:lin ang="0" scaled="1"/>
            </a:gradFill>
            <a:ln>
              <a:noFill/>
            </a:ln>
            <a:effectLst/>
            <a:extLst/>
          </p:spPr>
          <p:txBody>
            <a:bodyPr wrap="none" anchor="ctr"/>
            <a:lstStyle/>
            <a:p>
              <a:r>
                <a:rPr lang="en-US" sz="1400" b="1" dirty="0">
                  <a:solidFill>
                    <a:srgbClr val="454545"/>
                  </a:solidFill>
                </a:rPr>
                <a:t>Successful PoC </a:t>
              </a:r>
              <a:r>
                <a:rPr lang="mr-IN" sz="1400" b="1" dirty="0">
                  <a:solidFill>
                    <a:srgbClr val="454545"/>
                  </a:solidFill>
                </a:rPr>
                <a:t>–</a:t>
              </a:r>
              <a:r>
                <a:rPr lang="en-US" sz="1400" b="1" dirty="0">
                  <a:solidFill>
                    <a:srgbClr val="454545"/>
                  </a:solidFill>
                </a:rPr>
                <a:t> </a:t>
              </a:r>
              <a:r>
                <a:rPr lang="en-US" sz="1400" b="1" dirty="0" smtClean="0">
                  <a:solidFill>
                    <a:srgbClr val="454545"/>
                  </a:solidFill>
                </a:rPr>
                <a:t>Current Vision web app with GE Current street sensors</a:t>
              </a:r>
              <a:endParaRPr lang="en-US" sz="1400" b="1" dirty="0">
                <a:solidFill>
                  <a:srgbClr val="454545"/>
                </a:solidFill>
              </a:endParaRPr>
            </a:p>
          </p:txBody>
        </p:sp>
        <p:sp>
          <p:nvSpPr>
            <p:cNvPr id="62" name="Rectangle 61"/>
            <p:cNvSpPr/>
            <p:nvPr/>
          </p:nvSpPr>
          <p:spPr>
            <a:xfrm>
              <a:off x="1244881" y="5063836"/>
              <a:ext cx="1447800" cy="857043"/>
            </a:xfrm>
            <a:prstGeom prst="rect">
              <a:avLst/>
            </a:prstGeom>
            <a:solidFill>
              <a:srgbClr val="0070C0"/>
            </a:solidFill>
          </p:spPr>
          <p:style>
            <a:lnRef idx="1">
              <a:schemeClr val="dk1"/>
            </a:lnRef>
            <a:fillRef idx="3">
              <a:schemeClr val="dk1"/>
            </a:fillRef>
            <a:effectRef idx="2">
              <a:schemeClr val="dk1"/>
            </a:effectRef>
            <a:fontRef idx="minor">
              <a:schemeClr val="lt1"/>
            </a:fontRef>
          </p:style>
          <p:txBody>
            <a:bodyPr rtlCol="0" anchor="ctr"/>
            <a:lstStyle/>
            <a:p>
              <a:pPr algn="ctr"/>
              <a:r>
                <a:rPr lang="en-US" b="1" dirty="0">
                  <a:solidFill>
                    <a:prstClr val="white"/>
                  </a:solidFill>
                </a:rPr>
                <a:t>PoC results</a:t>
              </a:r>
            </a:p>
          </p:txBody>
        </p:sp>
        <p:sp>
          <p:nvSpPr>
            <p:cNvPr id="66" name="TextBox 65"/>
            <p:cNvSpPr txBox="1"/>
            <p:nvPr/>
          </p:nvSpPr>
          <p:spPr>
            <a:xfrm>
              <a:off x="3033376" y="5397660"/>
              <a:ext cx="8670944"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smtClean="0">
                  <a:solidFill>
                    <a:srgbClr val="454545"/>
                  </a:solidFill>
                </a:rPr>
                <a:t>Completed a Beta version of the app with primary features</a:t>
              </a:r>
            </a:p>
            <a:p>
              <a:pPr marL="285750" indent="-285750">
                <a:buFont typeface="Arial" panose="020B0604020202020204" pitchFamily="34" charset="0"/>
                <a:buChar char="•"/>
              </a:pPr>
              <a:r>
                <a:rPr lang="en-US" sz="1400" dirty="0" smtClean="0">
                  <a:solidFill>
                    <a:srgbClr val="454545"/>
                  </a:solidFill>
                </a:rPr>
                <a:t>Successfully used the GE Current APIs and Predix micro-services to find clusters of pedestrians and traffic</a:t>
              </a:r>
            </a:p>
            <a:p>
              <a:pPr marL="285750" indent="-285750">
                <a:buFont typeface="Arial" panose="020B0604020202020204" pitchFamily="34" charset="0"/>
                <a:buChar char="•"/>
              </a:pPr>
              <a:r>
                <a:rPr lang="en-US" sz="1400" dirty="0" smtClean="0">
                  <a:solidFill>
                    <a:srgbClr val="454545"/>
                  </a:solidFill>
                </a:rPr>
                <a:t>Utilized Google Maps API to enable users to place pins on the map as their assets to track surrounding locations</a:t>
              </a:r>
              <a:endParaRPr lang="en-US" sz="1400" dirty="0">
                <a:solidFill>
                  <a:srgbClr val="454545"/>
                </a:solidFill>
              </a:endParaRPr>
            </a:p>
          </p:txBody>
        </p:sp>
      </p:grpSp>
      <p:sp>
        <p:nvSpPr>
          <p:cNvPr id="3" name="Title 2"/>
          <p:cNvSpPr>
            <a:spLocks noGrp="1"/>
          </p:cNvSpPr>
          <p:nvPr>
            <p:ph type="title"/>
          </p:nvPr>
        </p:nvSpPr>
        <p:spPr/>
        <p:txBody>
          <a:bodyPr/>
          <a:lstStyle/>
          <a:p>
            <a:r>
              <a:rPr lang="en-US" dirty="0" smtClean="0"/>
              <a:t>Current Vision </a:t>
            </a:r>
            <a:r>
              <a:rPr lang="en-US" dirty="0"/>
              <a:t>| Executive Summary </a:t>
            </a:r>
          </a:p>
        </p:txBody>
      </p:sp>
      <p:sp>
        <p:nvSpPr>
          <p:cNvPr id="21" name="Slide Number Placeholder 1"/>
          <p:cNvSpPr txBox="1">
            <a:spLocks/>
          </p:cNvSpPr>
          <p:nvPr/>
        </p:nvSpPr>
        <p:spPr>
          <a:xfrm>
            <a:off x="11558854" y="6430257"/>
            <a:ext cx="329636" cy="1828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CA" sz="1200" dirty="0"/>
              <a:t>2</a:t>
            </a:r>
          </a:p>
        </p:txBody>
      </p:sp>
    </p:spTree>
    <p:extLst>
      <p:ext uri="{BB962C8B-B14F-4D97-AF65-F5344CB8AC3E}">
        <p14:creationId xmlns:p14="http://schemas.microsoft.com/office/powerpoint/2010/main" val="3492006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Current Vision </a:t>
            </a:r>
            <a:r>
              <a:rPr lang="en-US" dirty="0"/>
              <a:t>| </a:t>
            </a:r>
            <a:r>
              <a:rPr lang="en-US" dirty="0" smtClean="0"/>
              <a:t>Value Proposition</a:t>
            </a:r>
            <a:endParaRPr lang="en-US" dirty="0"/>
          </a:p>
        </p:txBody>
      </p:sp>
      <p:sp>
        <p:nvSpPr>
          <p:cNvPr id="18" name="Rectangle 17"/>
          <p:cNvSpPr/>
          <p:nvPr/>
        </p:nvSpPr>
        <p:spPr bwMode="gray">
          <a:xfrm>
            <a:off x="533399" y="1136486"/>
            <a:ext cx="7627375" cy="4928055"/>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1E4191"/>
              </a:solidFill>
              <a:effectLst/>
              <a:uLnTx/>
              <a:uFillTx/>
            </a:endParaRPr>
          </a:p>
        </p:txBody>
      </p:sp>
      <p:sp>
        <p:nvSpPr>
          <p:cNvPr id="2" name="Slide Number Placeholder 1"/>
          <p:cNvSpPr>
            <a:spLocks noGrp="1"/>
          </p:cNvSpPr>
          <p:nvPr>
            <p:ph type="sldNum" sz="quarter" idx="12"/>
          </p:nvPr>
        </p:nvSpPr>
        <p:spPr/>
        <p:txBody>
          <a:bodyPr/>
          <a:lstStyle/>
          <a:p>
            <a:fld id="{00E6A5BD-C011-4A45-AA3A-201790FB7F2B}" type="slidenum">
              <a:rPr lang="en-CA" smtClean="0"/>
              <a:t>7</a:t>
            </a:fld>
            <a:endParaRPr lang="en-CA" dirty="0"/>
          </a:p>
        </p:txBody>
      </p:sp>
      <p:sp>
        <p:nvSpPr>
          <p:cNvPr id="82" name="TextBox 81"/>
          <p:cNvSpPr txBox="1"/>
          <p:nvPr/>
        </p:nvSpPr>
        <p:spPr>
          <a:xfrm>
            <a:off x="693432" y="1364428"/>
            <a:ext cx="6677185" cy="1815882"/>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t>Construction Companies</a:t>
            </a:r>
            <a:endParaRPr lang="en-US" sz="1600" dirty="0"/>
          </a:p>
          <a:p>
            <a:pPr marL="742950" lvl="1" indent="-285750" defTabSz="457200">
              <a:buFont typeface="Arial" panose="020B0604020202020204" pitchFamily="34" charset="0"/>
              <a:buChar char="•"/>
            </a:pPr>
            <a:r>
              <a:rPr lang="en-US" sz="1600" dirty="0"/>
              <a:t>Current Vision delivers a solution to significantly increase efficiency and reduce costs by highlighting pedestrian patterns </a:t>
            </a:r>
            <a:r>
              <a:rPr lang="en-US" sz="1600" dirty="0" smtClean="0"/>
              <a:t>and traffic data throughout </a:t>
            </a:r>
            <a:r>
              <a:rPr lang="en-US" sz="1600" dirty="0"/>
              <a:t>the city</a:t>
            </a:r>
          </a:p>
          <a:p>
            <a:pPr marL="742950" lvl="1" indent="-285750" defTabSz="457200">
              <a:buFont typeface="Arial" panose="020B0604020202020204" pitchFamily="34" charset="0"/>
              <a:buChar char="•"/>
            </a:pPr>
            <a:r>
              <a:rPr lang="en-US" sz="1600" dirty="0"/>
              <a:t>Provides real time analytics to suggest optimal times for construction </a:t>
            </a:r>
          </a:p>
          <a:p>
            <a:pPr marL="742950" lvl="1" indent="-285750" defTabSz="457200">
              <a:buFont typeface="Arial" panose="020B0604020202020204" pitchFamily="34" charset="0"/>
              <a:buChar char="•"/>
            </a:pPr>
            <a:endParaRPr lang="en-US" sz="1600" dirty="0"/>
          </a:p>
        </p:txBody>
      </p:sp>
      <p:sp>
        <p:nvSpPr>
          <p:cNvPr id="20" name="TextBox 19"/>
          <p:cNvSpPr txBox="1"/>
          <p:nvPr/>
        </p:nvSpPr>
        <p:spPr>
          <a:xfrm>
            <a:off x="693431" y="3093049"/>
            <a:ext cx="6677186" cy="1323439"/>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a:t>Local </a:t>
            </a:r>
            <a:r>
              <a:rPr lang="en-US" sz="1600" dirty="0" smtClean="0"/>
              <a:t>Governments</a:t>
            </a:r>
          </a:p>
          <a:p>
            <a:pPr marL="742950" lvl="1" indent="-285750" defTabSz="457200">
              <a:buFont typeface="Arial" panose="020B0604020202020204" pitchFamily="34" charset="0"/>
              <a:buChar char="•"/>
            </a:pPr>
            <a:r>
              <a:rPr lang="en-US" sz="1600" dirty="0" smtClean="0"/>
              <a:t>Providing </a:t>
            </a:r>
            <a:r>
              <a:rPr lang="en-US" sz="1600" dirty="0"/>
              <a:t>real time data of traffic and pedestrian patterns around prime construction sites for smart city </a:t>
            </a:r>
            <a:r>
              <a:rPr lang="en-US" sz="1600" dirty="0" smtClean="0"/>
              <a:t>planning</a:t>
            </a:r>
          </a:p>
          <a:p>
            <a:pPr marL="742950" lvl="1" indent="-285750" defTabSz="457200">
              <a:buFont typeface="Arial" panose="020B0604020202020204" pitchFamily="34" charset="0"/>
              <a:buChar char="•"/>
            </a:pPr>
            <a:r>
              <a:rPr lang="en-US" sz="1600" dirty="0" smtClean="0"/>
              <a:t>Highlighting </a:t>
            </a:r>
            <a:r>
              <a:rPr lang="en-US" sz="1600" dirty="0"/>
              <a:t>environmental data of areas surrounding construction sites to better determine clean-up costs </a:t>
            </a:r>
          </a:p>
        </p:txBody>
      </p:sp>
      <p:pic>
        <p:nvPicPr>
          <p:cNvPr id="4" name="Picture 3"/>
          <p:cNvPicPr>
            <a:picLocks noChangeAspect="1"/>
          </p:cNvPicPr>
          <p:nvPr/>
        </p:nvPicPr>
        <p:blipFill>
          <a:blip r:embed="rId3"/>
          <a:stretch>
            <a:fillRect/>
          </a:stretch>
        </p:blipFill>
        <p:spPr>
          <a:xfrm>
            <a:off x="8386770" y="2405095"/>
            <a:ext cx="3356864" cy="2307844"/>
          </a:xfrm>
          <a:prstGeom prst="rect">
            <a:avLst/>
          </a:prstGeom>
        </p:spPr>
      </p:pic>
      <p:sp>
        <p:nvSpPr>
          <p:cNvPr id="15" name="TextBox 14"/>
          <p:cNvSpPr txBox="1"/>
          <p:nvPr/>
        </p:nvSpPr>
        <p:spPr>
          <a:xfrm>
            <a:off x="693431" y="4644430"/>
            <a:ext cx="6677186" cy="1323439"/>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a:t>Our team had 3 main objectives when developing current vision</a:t>
            </a:r>
          </a:p>
          <a:p>
            <a:pPr marL="742950" lvl="1" indent="-285750" defTabSz="457200">
              <a:buFont typeface="Arial" panose="020B0604020202020204" pitchFamily="34" charset="0"/>
              <a:buChar char="•"/>
            </a:pPr>
            <a:r>
              <a:rPr lang="en-US" sz="1600" b="1" dirty="0"/>
              <a:t>Make cities a safer place</a:t>
            </a:r>
          </a:p>
          <a:p>
            <a:pPr marL="742950" lvl="1" indent="-285750" defTabSz="457200">
              <a:buFont typeface="Arial" panose="020B0604020202020204" pitchFamily="34" charset="0"/>
              <a:buChar char="•"/>
            </a:pPr>
            <a:r>
              <a:rPr lang="en-US" sz="1600" b="1" dirty="0"/>
              <a:t>Increase Efficiency &amp; Decrease costs</a:t>
            </a:r>
            <a:r>
              <a:rPr lang="en-US" sz="1600" dirty="0"/>
              <a:t> for construction firms and local governments</a:t>
            </a:r>
          </a:p>
          <a:p>
            <a:pPr marL="742950" lvl="1" indent="-285750" defTabSz="457200">
              <a:buFont typeface="Arial" panose="020B0604020202020204" pitchFamily="34" charset="0"/>
              <a:buChar char="•"/>
            </a:pPr>
            <a:r>
              <a:rPr lang="en-US" sz="1600" dirty="0"/>
              <a:t>And most importantly, </a:t>
            </a:r>
            <a:r>
              <a:rPr lang="en-US" sz="1600" b="1" dirty="0"/>
              <a:t>SAVE LIVES</a:t>
            </a:r>
            <a:r>
              <a:rPr lang="en-US" sz="1600" dirty="0"/>
              <a:t>!</a:t>
            </a:r>
          </a:p>
        </p:txBody>
      </p:sp>
    </p:spTree>
    <p:extLst>
      <p:ext uri="{BB962C8B-B14F-4D97-AF65-F5344CB8AC3E}">
        <p14:creationId xmlns:p14="http://schemas.microsoft.com/office/powerpoint/2010/main" val="13541126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Current Vision </a:t>
            </a:r>
            <a:r>
              <a:rPr lang="en-US" dirty="0"/>
              <a:t>| </a:t>
            </a:r>
            <a:r>
              <a:rPr lang="en-US" dirty="0" smtClean="0"/>
              <a:t>Business Model</a:t>
            </a:r>
            <a:endParaRPr lang="en-US" dirty="0"/>
          </a:p>
        </p:txBody>
      </p:sp>
      <p:sp>
        <p:nvSpPr>
          <p:cNvPr id="18" name="Rectangle 17"/>
          <p:cNvSpPr/>
          <p:nvPr/>
        </p:nvSpPr>
        <p:spPr bwMode="gray">
          <a:xfrm>
            <a:off x="533399" y="1136486"/>
            <a:ext cx="7394987" cy="5176124"/>
          </a:xfrm>
          <a:prstGeom prst="rect">
            <a:avLst/>
          </a:prstGeom>
          <a:noFill/>
          <a:ln w="9525">
            <a:solidFill>
              <a:schemeClr val="tx1">
                <a:lumMod val="40000"/>
                <a:lumOff val="60000"/>
              </a:schemeClr>
            </a:solidFill>
            <a:prstDash val="solid"/>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1E4191"/>
              </a:solidFill>
              <a:effectLst/>
              <a:uLnTx/>
              <a:uFillTx/>
            </a:endParaRPr>
          </a:p>
        </p:txBody>
      </p:sp>
      <p:sp>
        <p:nvSpPr>
          <p:cNvPr id="2" name="Slide Number Placeholder 1"/>
          <p:cNvSpPr>
            <a:spLocks noGrp="1"/>
          </p:cNvSpPr>
          <p:nvPr>
            <p:ph type="sldNum" sz="quarter" idx="12"/>
          </p:nvPr>
        </p:nvSpPr>
        <p:spPr/>
        <p:txBody>
          <a:bodyPr/>
          <a:lstStyle/>
          <a:p>
            <a:fld id="{00E6A5BD-C011-4A45-AA3A-201790FB7F2B}" type="slidenum">
              <a:rPr lang="en-CA" smtClean="0"/>
              <a:t>8</a:t>
            </a:fld>
            <a:endParaRPr lang="en-CA" dirty="0"/>
          </a:p>
        </p:txBody>
      </p:sp>
      <p:sp>
        <p:nvSpPr>
          <p:cNvPr id="82" name="TextBox 81"/>
          <p:cNvSpPr txBox="1"/>
          <p:nvPr/>
        </p:nvSpPr>
        <p:spPr>
          <a:xfrm>
            <a:off x="693432" y="1308967"/>
            <a:ext cx="6677185" cy="1815882"/>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a:t>Competitive </a:t>
            </a:r>
            <a:r>
              <a:rPr lang="en-US" sz="1600" dirty="0" smtClean="0"/>
              <a:t>advantage</a:t>
            </a:r>
          </a:p>
          <a:p>
            <a:pPr marL="742950" lvl="1" indent="-285750" defTabSz="457200">
              <a:buFont typeface="Arial" panose="020B0604020202020204" pitchFamily="34" charset="0"/>
              <a:buChar char="•"/>
            </a:pPr>
            <a:r>
              <a:rPr lang="en-US" sz="1600" dirty="0" smtClean="0"/>
              <a:t>No definite competitors in the market that currently provide construction companies with this data</a:t>
            </a:r>
          </a:p>
          <a:p>
            <a:pPr marL="742950" lvl="1" indent="-285750" defTabSz="457200">
              <a:buFont typeface="Arial" panose="020B0604020202020204" pitchFamily="34" charset="0"/>
              <a:buChar char="•"/>
            </a:pPr>
            <a:r>
              <a:rPr lang="en-US" sz="1600" dirty="0"/>
              <a:t>Traffic control boards </a:t>
            </a:r>
            <a:r>
              <a:rPr lang="en-US" sz="1600" dirty="0" smtClean="0"/>
              <a:t>are not direct competitors but share a similar yet broader purpose. These Traffic control boards are valued really highly </a:t>
            </a:r>
            <a:r>
              <a:rPr lang="en-US" sz="1600" dirty="0"/>
              <a:t>and this app would be more useful, convenient and cheaper for the </a:t>
            </a:r>
            <a:r>
              <a:rPr lang="en-US" sz="1600" dirty="0" smtClean="0"/>
              <a:t>construction companies</a:t>
            </a:r>
            <a:endParaRPr lang="en-US" sz="1600" dirty="0"/>
          </a:p>
        </p:txBody>
      </p:sp>
      <p:sp>
        <p:nvSpPr>
          <p:cNvPr id="24" name="TextBox 23"/>
          <p:cNvSpPr txBox="1"/>
          <p:nvPr/>
        </p:nvSpPr>
        <p:spPr>
          <a:xfrm>
            <a:off x="693431" y="3019401"/>
            <a:ext cx="6677184" cy="3293209"/>
          </a:xfrm>
          <a:prstGeom prst="rect">
            <a:avLst/>
          </a:prstGeom>
          <a:noFill/>
        </p:spPr>
        <p:txBody>
          <a:bodyPr wrap="square" rtlCol="0">
            <a:spAutoFit/>
          </a:bodyPr>
          <a:lstStyle/>
          <a:p>
            <a:pPr marL="285750" indent="-285750" defTabSz="457200">
              <a:buFont typeface="Arial" panose="020B0604020202020204" pitchFamily="34" charset="0"/>
              <a:buChar char="•"/>
            </a:pPr>
            <a:r>
              <a:rPr lang="en-US" sz="1600" dirty="0" smtClean="0"/>
              <a:t>Business Impact</a:t>
            </a:r>
          </a:p>
          <a:p>
            <a:pPr marL="742950" lvl="1" indent="-285750" defTabSz="457200">
              <a:buFont typeface="Arial" panose="020B0604020202020204" pitchFamily="34" charset="0"/>
              <a:buChar char="•"/>
            </a:pPr>
            <a:r>
              <a:rPr lang="en-US" sz="1600" dirty="0" smtClean="0"/>
              <a:t>Web App to detect and track pedestrians and traffic</a:t>
            </a:r>
          </a:p>
          <a:p>
            <a:pPr marL="742950" lvl="1" indent="-285750" defTabSz="457200">
              <a:buFont typeface="Arial" panose="020B0604020202020204" pitchFamily="34" charset="0"/>
              <a:buChar char="•"/>
            </a:pPr>
            <a:r>
              <a:rPr lang="en-US" sz="1600" dirty="0" smtClean="0"/>
              <a:t>Allow construction companies and businesses to use this pedestrian and traffic data to choose optimal times to perform construction </a:t>
            </a:r>
          </a:p>
          <a:p>
            <a:pPr marL="742950" lvl="1" indent="-285750" defTabSz="457200">
              <a:buFont typeface="Arial" panose="020B0604020202020204" pitchFamily="34" charset="0"/>
              <a:buChar char="•"/>
            </a:pPr>
            <a:r>
              <a:rPr lang="en-US" sz="1600" dirty="0" smtClean="0"/>
              <a:t>Construction companies can pin their construction sites as assets on the map to track pedestrian/traffic data throughout the day near their sites</a:t>
            </a:r>
          </a:p>
          <a:p>
            <a:pPr marL="742950" lvl="1" indent="-285750" defTabSz="457200">
              <a:buFont typeface="Arial" panose="020B0604020202020204" pitchFamily="34" charset="0"/>
              <a:buChar char="•"/>
            </a:pPr>
            <a:r>
              <a:rPr lang="en-US" sz="1600" dirty="0" smtClean="0"/>
              <a:t>The app can also help construction companies keep track of multiple sites to monitor the activity around the area</a:t>
            </a:r>
          </a:p>
          <a:p>
            <a:pPr marL="742950" lvl="1" indent="-285750" defTabSz="457200">
              <a:buFont typeface="Arial" panose="020B0604020202020204" pitchFamily="34" charset="0"/>
              <a:buChar char="•"/>
            </a:pPr>
            <a:r>
              <a:rPr lang="en-US" sz="1600" dirty="0" smtClean="0"/>
              <a:t>Similar data can be sold to local Governments as well who can monitor construction in addition to implement many more use cases</a:t>
            </a:r>
            <a:endParaRPr lang="en-US" sz="1600" dirty="0"/>
          </a:p>
        </p:txBody>
      </p:sp>
      <p:pic>
        <p:nvPicPr>
          <p:cNvPr id="3" name="Picture 2"/>
          <p:cNvPicPr>
            <a:picLocks noChangeAspect="1"/>
          </p:cNvPicPr>
          <p:nvPr/>
        </p:nvPicPr>
        <p:blipFill>
          <a:blip r:embed="rId3"/>
          <a:stretch>
            <a:fillRect/>
          </a:stretch>
        </p:blipFill>
        <p:spPr>
          <a:xfrm>
            <a:off x="8320807" y="1136486"/>
            <a:ext cx="3625620" cy="2417080"/>
          </a:xfrm>
          <a:prstGeom prst="rect">
            <a:avLst/>
          </a:prstGeom>
        </p:spPr>
      </p:pic>
      <p:pic>
        <p:nvPicPr>
          <p:cNvPr id="4" name="Picture 3"/>
          <p:cNvPicPr>
            <a:picLocks noChangeAspect="1"/>
          </p:cNvPicPr>
          <p:nvPr/>
        </p:nvPicPr>
        <p:blipFill>
          <a:blip r:embed="rId4"/>
          <a:stretch>
            <a:fillRect/>
          </a:stretch>
        </p:blipFill>
        <p:spPr>
          <a:xfrm>
            <a:off x="8763963" y="3849467"/>
            <a:ext cx="2739308" cy="2215074"/>
          </a:xfrm>
          <a:prstGeom prst="rect">
            <a:avLst/>
          </a:prstGeom>
        </p:spPr>
      </p:pic>
    </p:spTree>
    <p:extLst>
      <p:ext uri="{BB962C8B-B14F-4D97-AF65-F5344CB8AC3E}">
        <p14:creationId xmlns:p14="http://schemas.microsoft.com/office/powerpoint/2010/main" val="7829865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627188" y="2989385"/>
            <a:ext cx="9000934" cy="1512765"/>
          </a:xfrm>
        </p:spPr>
        <p:txBody>
          <a:bodyPr/>
          <a:lstStyle/>
          <a:p>
            <a:pPr algn="ctr"/>
            <a:r>
              <a:rPr lang="en-US" dirty="0" smtClean="0"/>
              <a:t>Product Development</a:t>
            </a:r>
            <a:endParaRPr lang="en-US" dirty="0"/>
          </a:p>
        </p:txBody>
      </p:sp>
      <p:sp>
        <p:nvSpPr>
          <p:cNvPr id="3" name="Slide Number Placeholder 2"/>
          <p:cNvSpPr>
            <a:spLocks noGrp="1"/>
          </p:cNvSpPr>
          <p:nvPr>
            <p:ph type="sldNum" sz="quarter" idx="12"/>
          </p:nvPr>
        </p:nvSpPr>
        <p:spPr/>
        <p:txBody>
          <a:bodyPr/>
          <a:lstStyle/>
          <a:p>
            <a:fld id="{00E6A5BD-C011-4A45-AA3A-201790FB7F2B}" type="slidenum">
              <a:rPr lang="en-CA" smtClean="0"/>
              <a:t>9</a:t>
            </a:fld>
            <a:endParaRPr lang="en-CA"/>
          </a:p>
        </p:txBody>
      </p:sp>
    </p:spTree>
    <p:extLst>
      <p:ext uri="{BB962C8B-B14F-4D97-AF65-F5344CB8AC3E}">
        <p14:creationId xmlns:p14="http://schemas.microsoft.com/office/powerpoint/2010/main" val="1532247673"/>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GE">
  <a:themeElements>
    <a:clrScheme name="GE Colors">
      <a:dk1>
        <a:srgbClr val="63666A"/>
      </a:dk1>
      <a:lt1>
        <a:sysClr val="window" lastClr="FFFFFF"/>
      </a:lt1>
      <a:dk2>
        <a:srgbClr val="B1B3B3"/>
      </a:dk2>
      <a:lt2>
        <a:srgbClr val="F0F0F0"/>
      </a:lt2>
      <a:accent1>
        <a:srgbClr val="005EB8"/>
      </a:accent1>
      <a:accent2>
        <a:srgbClr val="63666A"/>
      </a:accent2>
      <a:accent3>
        <a:srgbClr val="00B5E2"/>
      </a:accent3>
      <a:accent4>
        <a:srgbClr val="0A0A37"/>
      </a:accent4>
      <a:accent5>
        <a:srgbClr val="FE5000"/>
      </a:accent5>
      <a:accent6>
        <a:srgbClr val="00BF6F"/>
      </a:accent6>
      <a:hlink>
        <a:srgbClr val="005CB9"/>
      </a:hlink>
      <a:folHlink>
        <a:srgbClr val="00B5E2"/>
      </a:folHlink>
    </a:clrScheme>
    <a:fontScheme name="GE">
      <a:majorFont>
        <a:latin typeface="GE Inspira Sans"/>
        <a:ea typeface=""/>
        <a:cs typeface=""/>
      </a:majorFont>
      <a:minorFont>
        <a:latin typeface="GE Inspira Sans"/>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dirty="0" smtClean="0">
            <a:solidFill>
              <a:schemeClr val="accent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GE Colors">
      <a:dk1>
        <a:sysClr val="windowText" lastClr="000000"/>
      </a:dk1>
      <a:lt1>
        <a:sysClr val="window" lastClr="FFFFFF"/>
      </a:lt1>
      <a:dk2>
        <a:srgbClr val="B1B3B3"/>
      </a:dk2>
      <a:lt2>
        <a:srgbClr val="F0F0F0"/>
      </a:lt2>
      <a:accent1>
        <a:srgbClr val="005CB9"/>
      </a:accent1>
      <a:accent2>
        <a:srgbClr val="63666A"/>
      </a:accent2>
      <a:accent3>
        <a:srgbClr val="00B5E2"/>
      </a:accent3>
      <a:accent4>
        <a:srgbClr val="0A0A37"/>
      </a:accent4>
      <a:accent5>
        <a:srgbClr val="FE5000"/>
      </a:accent5>
      <a:accent6>
        <a:srgbClr val="00BF6F"/>
      </a:accent6>
      <a:hlink>
        <a:srgbClr val="005CB9"/>
      </a:hlink>
      <a:folHlink>
        <a:srgbClr val="00B5E2"/>
      </a:folHlink>
    </a:clrScheme>
    <a:fontScheme name="GE">
      <a:majorFont>
        <a:latin typeface="GE Inspira Sans"/>
        <a:ea typeface=""/>
        <a:cs typeface=""/>
      </a:majorFont>
      <a:minorFont>
        <a:latin typeface="GE Inspira Sans"/>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GE Colors">
      <a:dk1>
        <a:sysClr val="windowText" lastClr="000000"/>
      </a:dk1>
      <a:lt1>
        <a:sysClr val="window" lastClr="FFFFFF"/>
      </a:lt1>
      <a:dk2>
        <a:srgbClr val="B1B3B3"/>
      </a:dk2>
      <a:lt2>
        <a:srgbClr val="F0F0F0"/>
      </a:lt2>
      <a:accent1>
        <a:srgbClr val="005CB9"/>
      </a:accent1>
      <a:accent2>
        <a:srgbClr val="63666A"/>
      </a:accent2>
      <a:accent3>
        <a:srgbClr val="00B5E2"/>
      </a:accent3>
      <a:accent4>
        <a:srgbClr val="0A0A37"/>
      </a:accent4>
      <a:accent5>
        <a:srgbClr val="FE5000"/>
      </a:accent5>
      <a:accent6>
        <a:srgbClr val="00BF6F"/>
      </a:accent6>
      <a:hlink>
        <a:srgbClr val="005CB9"/>
      </a:hlink>
      <a:folHlink>
        <a:srgbClr val="00B5E2"/>
      </a:folHlink>
    </a:clrScheme>
    <a:fontScheme name="GE">
      <a:majorFont>
        <a:latin typeface="GE Inspira Sans"/>
        <a:ea typeface=""/>
        <a:cs typeface=""/>
      </a:majorFont>
      <a:minorFont>
        <a:latin typeface="GE Inspira Sans"/>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11614</TotalTime>
  <Words>1748</Words>
  <Application>Microsoft Macintosh PowerPoint</Application>
  <PresentationFormat>Widescreen</PresentationFormat>
  <Paragraphs>307</Paragraphs>
  <Slides>24</Slides>
  <Notes>12</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24</vt:i4>
      </vt:variant>
    </vt:vector>
  </HeadingPairs>
  <TitlesOfParts>
    <vt:vector size="31" baseType="lpstr">
      <vt:lpstr>Calibri</vt:lpstr>
      <vt:lpstr>GE Inspira</vt:lpstr>
      <vt:lpstr>GE Inspira Pitch</vt:lpstr>
      <vt:lpstr>GE Inspira Sans</vt:lpstr>
      <vt:lpstr>Arial</vt:lpstr>
      <vt:lpstr>GE</vt:lpstr>
      <vt:lpstr>think-cell Slide</vt:lpstr>
      <vt:lpstr>       Current Vision        Venture Pitch  </vt:lpstr>
      <vt:lpstr>Current Vision | Org Structure</vt:lpstr>
      <vt:lpstr>Lean Canvas</vt:lpstr>
      <vt:lpstr>Current Vision | Lean Canvas &amp; High Level Overview</vt:lpstr>
      <vt:lpstr>Business Model</vt:lpstr>
      <vt:lpstr>Current Vision | Executive Summary </vt:lpstr>
      <vt:lpstr>Current Vision | Value Proposition</vt:lpstr>
      <vt:lpstr>Current Vision | Business Model</vt:lpstr>
      <vt:lpstr>Product Development</vt:lpstr>
      <vt:lpstr>PowerPoint Presentation</vt:lpstr>
      <vt:lpstr>Current Vision | Timeline</vt:lpstr>
      <vt:lpstr>Market Strategy</vt:lpstr>
      <vt:lpstr>Current Vision | Market Strategy</vt:lpstr>
      <vt:lpstr>Pricing and Revenue</vt:lpstr>
      <vt:lpstr>Current Vision | Pricing and Revenue </vt:lpstr>
      <vt:lpstr>Financing</vt:lpstr>
      <vt:lpstr>Current Vision | Valuation</vt:lpstr>
      <vt:lpstr>Current Vision | Financial Forecast</vt:lpstr>
      <vt:lpstr>Current Vision | The Ask</vt:lpstr>
      <vt:lpstr>Customer Impact</vt:lpstr>
      <vt:lpstr>Current Vision | Customer Impact</vt:lpstr>
      <vt:lpstr>Current Vision | Future Impact</vt:lpstr>
      <vt:lpstr>Demo Link</vt:lpstr>
      <vt:lpstr>Thank You</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1T17 CAS Pitch Bank</dc:title>
  <dc:creator>Marcotte, Aaron (GE Corporate);Wahlstrom, Lina (GE Corporate)</dc:creator>
  <dc:description>Version 1.08
Job 1437
August 25, 2016</dc:description>
  <cp:lastModifiedBy>Nguyen, Brian(GE Digital)</cp:lastModifiedBy>
  <cp:revision>455</cp:revision>
  <dcterms:created xsi:type="dcterms:W3CDTF">2016-09-14T12:26:50Z</dcterms:created>
  <dcterms:modified xsi:type="dcterms:W3CDTF">2017-07-31T19:48:34Z</dcterms:modified>
</cp:coreProperties>
</file>

<file path=docProps/thumbnail.jpeg>
</file>